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gif" ContentType="image/gif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77"/>
  </p:notesMasterIdLst>
  <p:handoutMasterIdLst>
    <p:handoutMasterId r:id="rId78"/>
  </p:handoutMasterIdLst>
  <p:sldIdLst>
    <p:sldId id="256" r:id="rId2"/>
    <p:sldId id="271" r:id="rId3"/>
    <p:sldId id="313" r:id="rId4"/>
    <p:sldId id="273" r:id="rId5"/>
    <p:sldId id="308" r:id="rId6"/>
    <p:sldId id="316" r:id="rId7"/>
    <p:sldId id="342" r:id="rId8"/>
    <p:sldId id="317" r:id="rId9"/>
    <p:sldId id="276" r:id="rId10"/>
    <p:sldId id="280" r:id="rId11"/>
    <p:sldId id="281" r:id="rId12"/>
    <p:sldId id="282" r:id="rId13"/>
    <p:sldId id="319" r:id="rId14"/>
    <p:sldId id="320" r:id="rId15"/>
    <p:sldId id="283" r:id="rId16"/>
    <p:sldId id="343" r:id="rId17"/>
    <p:sldId id="344" r:id="rId18"/>
    <p:sldId id="294" r:id="rId19"/>
    <p:sldId id="287" r:id="rId20"/>
    <p:sldId id="324" r:id="rId21"/>
    <p:sldId id="325" r:id="rId22"/>
    <p:sldId id="323" r:id="rId23"/>
    <p:sldId id="336" r:id="rId24"/>
    <p:sldId id="337" r:id="rId25"/>
    <p:sldId id="258" r:id="rId26"/>
    <p:sldId id="259" r:id="rId27"/>
    <p:sldId id="260" r:id="rId28"/>
    <p:sldId id="339" r:id="rId29"/>
    <p:sldId id="338" r:id="rId30"/>
    <p:sldId id="261" r:id="rId31"/>
    <p:sldId id="262" r:id="rId32"/>
    <p:sldId id="264" r:id="rId33"/>
    <p:sldId id="265" r:id="rId34"/>
    <p:sldId id="266" r:id="rId35"/>
    <p:sldId id="267" r:id="rId36"/>
    <p:sldId id="268" r:id="rId37"/>
    <p:sldId id="340" r:id="rId38"/>
    <p:sldId id="270" r:id="rId39"/>
    <p:sldId id="306" r:id="rId40"/>
    <p:sldId id="345" r:id="rId41"/>
    <p:sldId id="318" r:id="rId42"/>
    <p:sldId id="326" r:id="rId43"/>
    <p:sldId id="327" r:id="rId44"/>
    <p:sldId id="328" r:id="rId45"/>
    <p:sldId id="330" r:id="rId46"/>
    <p:sldId id="332" r:id="rId47"/>
    <p:sldId id="333" r:id="rId48"/>
    <p:sldId id="346" r:id="rId49"/>
    <p:sldId id="347" r:id="rId50"/>
    <p:sldId id="348" r:id="rId51"/>
    <p:sldId id="349" r:id="rId52"/>
    <p:sldId id="350" r:id="rId53"/>
    <p:sldId id="351" r:id="rId54"/>
    <p:sldId id="352" r:id="rId55"/>
    <p:sldId id="353" r:id="rId56"/>
    <p:sldId id="354" r:id="rId57"/>
    <p:sldId id="355" r:id="rId58"/>
    <p:sldId id="356" r:id="rId59"/>
    <p:sldId id="363" r:id="rId60"/>
    <p:sldId id="364" r:id="rId61"/>
    <p:sldId id="365" r:id="rId62"/>
    <p:sldId id="366" r:id="rId63"/>
    <p:sldId id="367" r:id="rId64"/>
    <p:sldId id="370" r:id="rId65"/>
    <p:sldId id="417" r:id="rId66"/>
    <p:sldId id="373" r:id="rId67"/>
    <p:sldId id="374" r:id="rId68"/>
    <p:sldId id="382" r:id="rId69"/>
    <p:sldId id="383" r:id="rId70"/>
    <p:sldId id="384" r:id="rId71"/>
    <p:sldId id="403" r:id="rId72"/>
    <p:sldId id="404" r:id="rId73"/>
    <p:sldId id="410" r:id="rId74"/>
    <p:sldId id="413" r:id="rId75"/>
    <p:sldId id="416" r:id="rId76"/>
  </p:sldIdLst>
  <p:sldSz cx="9144000" cy="6858000" type="screen4x3"/>
  <p:notesSz cx="9882188" cy="674528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CC0000"/>
    <a:srgbClr val="0214BE"/>
    <a:srgbClr val="FF9900"/>
    <a:srgbClr val="FF66FF"/>
    <a:srgbClr val="669900"/>
    <a:srgbClr val="00CC00"/>
    <a:srgbClr val="FF00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876" autoAdjust="0"/>
    <p:restoredTop sz="94660"/>
  </p:normalViewPr>
  <p:slideViewPr>
    <p:cSldViewPr>
      <p:cViewPr>
        <p:scale>
          <a:sx n="75" d="100"/>
          <a:sy n="75" d="100"/>
        </p:scale>
        <p:origin x="-330" y="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83075" cy="336550"/>
          </a:xfrm>
          <a:prstGeom prst="rect">
            <a:avLst/>
          </a:prstGeom>
        </p:spPr>
        <p:txBody>
          <a:bodyPr vert="horz" lIns="91428" tIns="45715" rIns="91428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597526" y="0"/>
            <a:ext cx="4283075" cy="336550"/>
          </a:xfrm>
          <a:prstGeom prst="rect">
            <a:avLst/>
          </a:prstGeom>
        </p:spPr>
        <p:txBody>
          <a:bodyPr vert="horz" lIns="91428" tIns="45715" rIns="91428" bIns="45715" rtlCol="0"/>
          <a:lstStyle>
            <a:lvl1pPr algn="r">
              <a:defRPr sz="1200"/>
            </a:lvl1pPr>
          </a:lstStyle>
          <a:p>
            <a:fld id="{1471D65D-3443-4AAF-8C5C-E4F0990A76AC}" type="datetimeFigureOut">
              <a:rPr lang="fr-FR" smtClean="0"/>
              <a:pPr/>
              <a:t>23/05/2008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6407151"/>
            <a:ext cx="4283075" cy="336550"/>
          </a:xfrm>
          <a:prstGeom prst="rect">
            <a:avLst/>
          </a:prstGeom>
        </p:spPr>
        <p:txBody>
          <a:bodyPr vert="horz" lIns="91428" tIns="45715" rIns="91428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597526" y="6407151"/>
            <a:ext cx="4283075" cy="336550"/>
          </a:xfrm>
          <a:prstGeom prst="rect">
            <a:avLst/>
          </a:prstGeom>
        </p:spPr>
        <p:txBody>
          <a:bodyPr vert="horz" lIns="91428" tIns="45715" rIns="91428" bIns="45715" rtlCol="0" anchor="b"/>
          <a:lstStyle>
            <a:lvl1pPr algn="r">
              <a:defRPr sz="1200"/>
            </a:lvl1pPr>
          </a:lstStyle>
          <a:p>
            <a:fld id="{84757377-0D66-4D2F-8B5E-3E3635D5F1C6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4" y="5"/>
            <a:ext cx="4282281" cy="337265"/>
          </a:xfrm>
          <a:prstGeom prst="rect">
            <a:avLst/>
          </a:prstGeom>
        </p:spPr>
        <p:txBody>
          <a:bodyPr vert="horz" lIns="111804" tIns="55904" rIns="111804" bIns="55904" rtlCol="0"/>
          <a:lstStyle>
            <a:lvl1pPr algn="l">
              <a:defRPr sz="15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597625" y="5"/>
            <a:ext cx="4282281" cy="337265"/>
          </a:xfrm>
          <a:prstGeom prst="rect">
            <a:avLst/>
          </a:prstGeom>
        </p:spPr>
        <p:txBody>
          <a:bodyPr vert="horz" lIns="111804" tIns="55904" rIns="111804" bIns="55904" rtlCol="0"/>
          <a:lstStyle>
            <a:lvl1pPr algn="r">
              <a:defRPr sz="1500"/>
            </a:lvl1pPr>
          </a:lstStyle>
          <a:p>
            <a:fld id="{0C2EEA18-5A68-4E1E-9F1A-11C3B574676C}" type="datetimeFigureOut">
              <a:rPr lang="fr-FR" smtClean="0"/>
              <a:pPr/>
              <a:t>23/05/2008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254375" y="506413"/>
            <a:ext cx="3373438" cy="25288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1804" tIns="55904" rIns="111804" bIns="55904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88219" y="3204016"/>
            <a:ext cx="7905750" cy="3035381"/>
          </a:xfrm>
          <a:prstGeom prst="rect">
            <a:avLst/>
          </a:prstGeom>
        </p:spPr>
        <p:txBody>
          <a:bodyPr vert="horz" lIns="111804" tIns="55904" rIns="111804" bIns="55904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4" y="6406856"/>
            <a:ext cx="4282281" cy="337265"/>
          </a:xfrm>
          <a:prstGeom prst="rect">
            <a:avLst/>
          </a:prstGeom>
        </p:spPr>
        <p:txBody>
          <a:bodyPr vert="horz" lIns="111804" tIns="55904" rIns="111804" bIns="55904" rtlCol="0" anchor="b"/>
          <a:lstStyle>
            <a:lvl1pPr algn="l">
              <a:defRPr sz="15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597625" y="6406856"/>
            <a:ext cx="4282281" cy="337265"/>
          </a:xfrm>
          <a:prstGeom prst="rect">
            <a:avLst/>
          </a:prstGeom>
        </p:spPr>
        <p:txBody>
          <a:bodyPr vert="horz" lIns="111804" tIns="55904" rIns="111804" bIns="55904" rtlCol="0" anchor="b"/>
          <a:lstStyle>
            <a:lvl1pPr algn="r">
              <a:defRPr sz="1500"/>
            </a:lvl1pPr>
          </a:lstStyle>
          <a:p>
            <a:fld id="{10990AC9-B26D-4D08-9D0E-3B8787635F08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FR"/>
              <a:t>January 30th 2008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fr-FR"/>
              <a:t>Max Planck Institute für Kernphysik - Heidelberg</a:t>
            </a: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4375" y="506413"/>
            <a:ext cx="3373438" cy="2528887"/>
          </a:xfrm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254375" y="506413"/>
            <a:ext cx="3373438" cy="25288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January 30th 2008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Max Planck Institute für Kernphysik - Heidelberg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209C-3493-4B32-B57E-B742D077FAB2}" type="slidenum">
              <a:rPr lang="fr-FR" smtClean="0"/>
              <a:pPr/>
              <a:t>49</a:t>
            </a:fld>
            <a:endParaRPr lang="fr-F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254375" y="506413"/>
            <a:ext cx="3373438" cy="25288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January 30th 2008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Max Planck Institute für Kernphysik - Heidelberg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209C-3493-4B32-B57E-B742D077FAB2}" type="slidenum">
              <a:rPr lang="fr-FR" smtClean="0"/>
              <a:pPr/>
              <a:t>50</a:t>
            </a:fld>
            <a:endParaRPr lang="fr-F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254375" y="506413"/>
            <a:ext cx="3373438" cy="25288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January 30th 2008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Max Planck Institute für Kernphysik - Heidelberg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209C-3493-4B32-B57E-B742D077FAB2}" type="slidenum">
              <a:rPr lang="fr-FR" smtClean="0"/>
              <a:pPr/>
              <a:t>51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254375" y="506413"/>
            <a:ext cx="3373438" cy="25288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January 30th 2008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Max Planck Institute für Kernphysik - Heidelberg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209C-3493-4B32-B57E-B742D077FAB2}" type="slidenum">
              <a:rPr lang="fr-FR" smtClean="0"/>
              <a:pPr/>
              <a:t>52</a:t>
            </a:fld>
            <a:endParaRPr lang="fr-F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254375" y="506413"/>
            <a:ext cx="3373438" cy="25288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January 30th 2008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Max Planck Institute für Kernphysik - Heidelberg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209C-3493-4B32-B57E-B742D077FAB2}" type="slidenum">
              <a:rPr lang="fr-FR" smtClean="0"/>
              <a:pPr/>
              <a:t>53</a:t>
            </a:fld>
            <a:endParaRPr lang="fr-F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254375" y="506413"/>
            <a:ext cx="3373438" cy="25288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January 30th 2008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Max Planck Institute für Kernphysik - Heidelberg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209C-3493-4B32-B57E-B742D077FAB2}" type="slidenum">
              <a:rPr lang="fr-FR" smtClean="0"/>
              <a:pPr/>
              <a:t>54</a:t>
            </a:fld>
            <a:endParaRPr lang="fr-F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254375" y="506413"/>
            <a:ext cx="3373438" cy="25288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January 30th 2008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Max Planck Institute für Kernphysik - Heidelberg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209C-3493-4B32-B57E-B742D077FAB2}" type="slidenum">
              <a:rPr lang="fr-FR" smtClean="0"/>
              <a:pPr/>
              <a:t>55</a:t>
            </a:fld>
            <a:endParaRPr lang="fr-F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254375" y="506413"/>
            <a:ext cx="3373438" cy="25288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January 30th 2008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Max Planck Institute für Kernphysik - Heidelberg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209C-3493-4B32-B57E-B742D077FAB2}" type="slidenum">
              <a:rPr lang="fr-FR" smtClean="0"/>
              <a:pPr/>
              <a:t>56</a:t>
            </a:fld>
            <a:endParaRPr lang="fr-F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254375" y="506413"/>
            <a:ext cx="3373438" cy="25288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January 30th 2008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Max Planck Institute für Kernphysik - Heidelberg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209C-3493-4B32-B57E-B742D077FAB2}" type="slidenum">
              <a:rPr lang="fr-FR" smtClean="0"/>
              <a:pPr/>
              <a:t>57</a:t>
            </a:fld>
            <a:endParaRPr lang="fr-F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254375" y="506413"/>
            <a:ext cx="3373438" cy="25288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 smtClean="0"/>
              <a:t>January 30th 2008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Max Planck Institute für Kernphysik - Heidelberg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209C-3493-4B32-B57E-B742D077FAB2}" type="slidenum">
              <a:rPr lang="fr-FR" smtClean="0"/>
              <a:pPr/>
              <a:t>58</a:t>
            </a:fld>
            <a:endParaRPr lang="fr-F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>
              <a:latin typeface="Arial" pitchFamily="34" charset="0"/>
            </a:endParaRPr>
          </a:p>
        </p:txBody>
      </p:sp>
      <p:sp>
        <p:nvSpPr>
          <p:cNvPr id="68612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5E0345-8998-44C8-A2FC-EEB8E81B4D50}" type="slidenum">
              <a:rPr lang="fr-FR" smtClean="0">
                <a:latin typeface="Arial" pitchFamily="34" charset="0"/>
              </a:rPr>
              <a:pPr/>
              <a:t>59</a:t>
            </a:fld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>
              <a:latin typeface="Arial" pitchFamily="34" charset="0"/>
            </a:endParaRPr>
          </a:p>
        </p:txBody>
      </p:sp>
      <p:sp>
        <p:nvSpPr>
          <p:cNvPr id="69636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F0427C-0250-4D02-9281-38D2DBD120C2}" type="slidenum">
              <a:rPr lang="fr-FR" smtClean="0">
                <a:latin typeface="Arial" pitchFamily="34" charset="0"/>
              </a:rPr>
              <a:pPr/>
              <a:t>60</a:t>
            </a:fld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>
              <a:latin typeface="Arial" pitchFamily="34" charset="0"/>
            </a:endParaRPr>
          </a:p>
        </p:txBody>
      </p:sp>
      <p:sp>
        <p:nvSpPr>
          <p:cNvPr id="70660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7FE8C0-E40D-48E0-8311-299CFF3ED313}" type="slidenum">
              <a:rPr lang="fr-FR" smtClean="0">
                <a:latin typeface="Arial" pitchFamily="34" charset="0"/>
              </a:rPr>
              <a:pPr/>
              <a:t>61</a:t>
            </a:fld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>
              <a:latin typeface="Arial" pitchFamily="34" charset="0"/>
            </a:endParaRPr>
          </a:p>
        </p:txBody>
      </p:sp>
      <p:sp>
        <p:nvSpPr>
          <p:cNvPr id="7168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78E35-2D94-4CE7-BE40-B822F5E7A927}" type="slidenum">
              <a:rPr lang="fr-FR" smtClean="0">
                <a:latin typeface="Arial" pitchFamily="34" charset="0"/>
              </a:rPr>
              <a:pPr/>
              <a:t>62</a:t>
            </a:fld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>
              <a:latin typeface="Arial" pitchFamily="34" charset="0"/>
            </a:endParaRPr>
          </a:p>
        </p:txBody>
      </p:sp>
      <p:sp>
        <p:nvSpPr>
          <p:cNvPr id="74756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87759E-7AC0-4B4E-8EC3-E3ADEA910E28}" type="slidenum">
              <a:rPr lang="fr-FR" smtClean="0">
                <a:latin typeface="Arial" pitchFamily="34" charset="0"/>
              </a:rPr>
              <a:pPr/>
              <a:t>64</a:t>
            </a:fld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  <p:sp>
        <p:nvSpPr>
          <p:cNvPr id="7680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B2DD64-228A-4B37-8298-CC31655C3660}" type="slidenum">
              <a:rPr lang="fr-FR" smtClean="0"/>
              <a:pPr/>
              <a:t>65</a:t>
            </a:fld>
            <a:endParaRPr lang="fr-FR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>
              <a:latin typeface="Arial" pitchFamily="34" charset="0"/>
            </a:endParaRPr>
          </a:p>
        </p:txBody>
      </p:sp>
      <p:sp>
        <p:nvSpPr>
          <p:cNvPr id="77828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F2F79A-1444-4E27-A82B-694D93C48924}" type="slidenum">
              <a:rPr lang="fr-FR" smtClean="0">
                <a:latin typeface="Arial" pitchFamily="34" charset="0"/>
              </a:rPr>
              <a:pPr/>
              <a:t>66</a:t>
            </a:fld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>
              <a:latin typeface="Arial" pitchFamily="34" charset="0"/>
            </a:endParaRPr>
          </a:p>
        </p:txBody>
      </p:sp>
      <p:sp>
        <p:nvSpPr>
          <p:cNvPr id="86020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379439-69D4-4C03-9BBD-16548F4CD643}" type="slidenum">
              <a:rPr lang="fr-FR" smtClean="0">
                <a:latin typeface="Arial" pitchFamily="34" charset="0"/>
              </a:rPr>
              <a:pPr/>
              <a:t>68</a:t>
            </a:fld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>
              <a:latin typeface="Arial" pitchFamily="34" charset="0"/>
            </a:endParaRPr>
          </a:p>
        </p:txBody>
      </p:sp>
      <p:sp>
        <p:nvSpPr>
          <p:cNvPr id="8704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ADC660-6FE7-446F-B895-6E626B671F28}" type="slidenum">
              <a:rPr lang="fr-FR" smtClean="0">
                <a:latin typeface="Arial" pitchFamily="34" charset="0"/>
              </a:rPr>
              <a:pPr/>
              <a:t>69</a:t>
            </a:fld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>
              <a:latin typeface="Arial" pitchFamily="34" charset="0"/>
            </a:endParaRPr>
          </a:p>
        </p:txBody>
      </p:sp>
      <p:sp>
        <p:nvSpPr>
          <p:cNvPr id="88068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7D28AC-3514-44E1-ACB0-29A233255245}" type="slidenum">
              <a:rPr lang="fr-FR" smtClean="0">
                <a:latin typeface="Arial" pitchFamily="34" charset="0"/>
              </a:rPr>
              <a:pPr/>
              <a:t>70</a:t>
            </a:fld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>
              <a:latin typeface="Arial" pitchFamily="34" charset="0"/>
            </a:endParaRPr>
          </a:p>
        </p:txBody>
      </p:sp>
      <p:sp>
        <p:nvSpPr>
          <p:cNvPr id="106500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F5A986-2C20-40C4-A85A-0822661DEF80}" type="slidenum">
              <a:rPr lang="fr-FR" smtClean="0">
                <a:latin typeface="Arial" pitchFamily="34" charset="0"/>
              </a:rPr>
              <a:pPr/>
              <a:t>71</a:t>
            </a:fld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>
              <a:latin typeface="Arial" pitchFamily="34" charset="0"/>
            </a:endParaRPr>
          </a:p>
        </p:txBody>
      </p:sp>
      <p:sp>
        <p:nvSpPr>
          <p:cNvPr id="10752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CA0048-B2F2-4630-BEC9-0946F81B9FE0}" type="slidenum">
              <a:rPr lang="fr-FR" smtClean="0">
                <a:latin typeface="Arial" pitchFamily="34" charset="0"/>
              </a:rPr>
              <a:pPr/>
              <a:t>72</a:t>
            </a:fld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>
              <a:latin typeface="Arial" pitchFamily="34" charset="0"/>
            </a:endParaRPr>
          </a:p>
        </p:txBody>
      </p:sp>
      <p:sp>
        <p:nvSpPr>
          <p:cNvPr id="113668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9C912F-59C0-4E34-A75E-ECE1AA70547B}" type="slidenum">
              <a:rPr lang="fr-FR" smtClean="0">
                <a:latin typeface="Arial" pitchFamily="34" charset="0"/>
              </a:rPr>
              <a:pPr/>
              <a:t>73</a:t>
            </a:fld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>
              <a:latin typeface="Arial" pitchFamily="34" charset="0"/>
            </a:endParaRPr>
          </a:p>
        </p:txBody>
      </p:sp>
      <p:sp>
        <p:nvSpPr>
          <p:cNvPr id="116740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01FD24-55B0-4AEE-BA59-DC50CB431906}" type="slidenum">
              <a:rPr lang="fr-FR" smtClean="0">
                <a:latin typeface="Arial" pitchFamily="34" charset="0"/>
              </a:rPr>
              <a:pPr/>
              <a:t>74</a:t>
            </a:fld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>
              <a:latin typeface="Arial" pitchFamily="34" charset="0"/>
            </a:endParaRPr>
          </a:p>
        </p:txBody>
      </p:sp>
      <p:sp>
        <p:nvSpPr>
          <p:cNvPr id="119812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0E1660-11EA-4B38-9465-FD41E45D3682}" type="slidenum">
              <a:rPr lang="fr-FR" smtClean="0">
                <a:latin typeface="Arial" pitchFamily="34" charset="0"/>
              </a:rPr>
              <a:pPr/>
              <a:t>75</a:t>
            </a:fld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90AC9-B26D-4D08-9D0E-3B8787635F0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3B88A-16D8-4F29-AC1B-F8A771F318F5}" type="datetime1">
              <a:rPr lang="fr-FR" smtClean="0"/>
              <a:pPr/>
              <a:t>23/05/2008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01F90-90B9-43C0-A96B-6D45B61CF464}" type="datetime1">
              <a:rPr lang="fr-FR" smtClean="0"/>
              <a:pPr/>
              <a:t>23/05/2008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CDA7F-8482-4943-B463-05CEB7383381}" type="datetime1">
              <a:rPr lang="fr-FR" smtClean="0"/>
              <a:pPr/>
              <a:t>23/05/2008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E1513-D8B1-4B14-ABE8-6345FC3A6AE1}" type="datetime1">
              <a:rPr lang="fr-FR" smtClean="0"/>
              <a:pPr/>
              <a:t>23/05/2008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0E43-1791-4D9C-BCD7-C2E00FCE5300}" type="datetime1">
              <a:rPr lang="fr-FR" smtClean="0"/>
              <a:pPr/>
              <a:t>23/05/2008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8302-F57E-46DE-A469-720B0E6C0AFE}" type="datetime1">
              <a:rPr lang="fr-FR" smtClean="0"/>
              <a:pPr/>
              <a:t>23/05/2008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3FF57-1F7A-4B99-BBA5-129E3354F3B4}" type="datetime1">
              <a:rPr lang="fr-FR" smtClean="0"/>
              <a:pPr/>
              <a:t>23/05/2008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82E99-4B6E-4026-B1CF-BAAC96683C3B}" type="datetime1">
              <a:rPr lang="fr-FR" smtClean="0"/>
              <a:pPr/>
              <a:t>23/05/2008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5D958-BF73-49A3-B05B-DEEDCBF33B1A}" type="datetime1">
              <a:rPr lang="fr-FR" smtClean="0"/>
              <a:pPr/>
              <a:t>23/05/2008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E50D-8B19-4935-9DC9-E5094D42A15B}" type="datetime1">
              <a:rPr lang="fr-FR" smtClean="0"/>
              <a:pPr/>
              <a:t>23/05/2008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4E26-2230-4E42-A798-5F1222725321}" type="datetime1">
              <a:rPr lang="fr-FR" smtClean="0"/>
              <a:pPr/>
              <a:t>23/05/2008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rgbClr val="0070C0"/>
            </a:gs>
            <a:gs pos="20000">
              <a:schemeClr val="tx2">
                <a:lumMod val="75000"/>
              </a:schemeClr>
            </a:gs>
            <a:gs pos="3000">
              <a:schemeClr val="tx2">
                <a:lumMod val="40000"/>
                <a:lumOff val="60000"/>
              </a:schemeClr>
            </a:gs>
            <a:gs pos="100000">
              <a:schemeClr val="tx2">
                <a:lumMod val="75000"/>
                <a:alpha val="84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DDBEF-0C18-4612-97AF-D232C3DA49BE}" type="datetime1">
              <a:rPr lang="fr-FR" smtClean="0"/>
              <a:pPr/>
              <a:t>23/05/2008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18498-51EF-47AE-8F2F-D677FAEFE7F1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gi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6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5.jpeg"/><Relationship Id="rId4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eg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jpeg"/><Relationship Id="rId5" Type="http://schemas.openxmlformats.org/officeDocument/2006/relationships/image" Target="../media/image55.jpeg"/><Relationship Id="rId4" Type="http://schemas.openxmlformats.org/officeDocument/2006/relationships/oleObject" Target="../embeddings/oleObject3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oleObject" Target="../embeddings/oleObject8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63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oleObject" Target="../embeddings/oleObject9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10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11.bin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Relationship Id="rId14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11.png"/><Relationship Id="rId3" Type="http://schemas.openxmlformats.org/officeDocument/2006/relationships/image" Target="../media/image49.png"/><Relationship Id="rId7" Type="http://schemas.openxmlformats.org/officeDocument/2006/relationships/image" Target="../media/image50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09.png"/><Relationship Id="rId5" Type="http://schemas.openxmlformats.org/officeDocument/2006/relationships/image" Target="../media/image105.png"/><Relationship Id="rId10" Type="http://schemas.openxmlformats.org/officeDocument/2006/relationships/image" Target="../media/image108.png"/><Relationship Id="rId4" Type="http://schemas.openxmlformats.org/officeDocument/2006/relationships/image" Target="../media/image51.png"/><Relationship Id="rId9" Type="http://schemas.openxmlformats.org/officeDocument/2006/relationships/image" Target="../media/image107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1.png"/><Relationship Id="rId7" Type="http://schemas.openxmlformats.org/officeDocument/2006/relationships/image" Target="../media/image122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eg"/><Relationship Id="rId5" Type="http://schemas.openxmlformats.org/officeDocument/2006/relationships/image" Target="../media/image120.jpeg"/><Relationship Id="rId10" Type="http://schemas.openxmlformats.org/officeDocument/2006/relationships/image" Target="../media/image124.png"/><Relationship Id="rId4" Type="http://schemas.openxmlformats.org/officeDocument/2006/relationships/image" Target="../media/image119.jpeg"/><Relationship Id="rId9" Type="http://schemas.openxmlformats.org/officeDocument/2006/relationships/image" Target="../media/image1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eg"/><Relationship Id="rId3" Type="http://schemas.openxmlformats.org/officeDocument/2006/relationships/image" Target="../media/image41.png"/><Relationship Id="rId7" Type="http://schemas.openxmlformats.org/officeDocument/2006/relationships/image" Target="../media/image12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eg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Relationship Id="rId9" Type="http://schemas.openxmlformats.org/officeDocument/2006/relationships/image" Target="../media/image1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jpeg"/><Relationship Id="rId5" Type="http://schemas.openxmlformats.org/officeDocument/2006/relationships/image" Target="../media/image133.jpeg"/><Relationship Id="rId4" Type="http://schemas.openxmlformats.org/officeDocument/2006/relationships/image" Target="../media/image132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jpeg"/><Relationship Id="rId3" Type="http://schemas.openxmlformats.org/officeDocument/2006/relationships/image" Target="../media/image135.jpeg"/><Relationship Id="rId7" Type="http://schemas.openxmlformats.org/officeDocument/2006/relationships/image" Target="../media/image13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jpeg"/><Relationship Id="rId5" Type="http://schemas.openxmlformats.org/officeDocument/2006/relationships/image" Target="../media/image137.jpeg"/><Relationship Id="rId10" Type="http://schemas.openxmlformats.org/officeDocument/2006/relationships/image" Target="../media/image142.jpeg"/><Relationship Id="rId4" Type="http://schemas.openxmlformats.org/officeDocument/2006/relationships/image" Target="../media/image136.jpeg"/><Relationship Id="rId9" Type="http://schemas.openxmlformats.org/officeDocument/2006/relationships/image" Target="../media/image14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jpeg"/><Relationship Id="rId5" Type="http://schemas.openxmlformats.org/officeDocument/2006/relationships/image" Target="../media/image147.jpeg"/><Relationship Id="rId4" Type="http://schemas.openxmlformats.org/officeDocument/2006/relationships/image" Target="../media/image146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jpeg"/><Relationship Id="rId3" Type="http://schemas.openxmlformats.org/officeDocument/2006/relationships/image" Target="../media/image153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jpeg"/><Relationship Id="rId5" Type="http://schemas.openxmlformats.org/officeDocument/2006/relationships/image" Target="../media/image155.jpeg"/><Relationship Id="rId10" Type="http://schemas.openxmlformats.org/officeDocument/2006/relationships/image" Target="../media/image159.jpeg"/><Relationship Id="rId4" Type="http://schemas.openxmlformats.org/officeDocument/2006/relationships/image" Target="../media/image154.jpeg"/><Relationship Id="rId9" Type="http://schemas.openxmlformats.org/officeDocument/2006/relationships/image" Target="../media/image158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jpeg"/><Relationship Id="rId3" Type="http://schemas.openxmlformats.org/officeDocument/2006/relationships/image" Target="../media/image41.png"/><Relationship Id="rId7" Type="http://schemas.openxmlformats.org/officeDocument/2006/relationships/image" Target="../media/image16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jpeg"/><Relationship Id="rId5" Type="http://schemas.openxmlformats.org/officeDocument/2006/relationships/image" Target="../media/image161.jpeg"/><Relationship Id="rId10" Type="http://schemas.openxmlformats.org/officeDocument/2006/relationships/image" Target="../media/image166.jpeg"/><Relationship Id="rId4" Type="http://schemas.openxmlformats.org/officeDocument/2006/relationships/image" Target="../media/image160.jpeg"/><Relationship Id="rId9" Type="http://schemas.openxmlformats.org/officeDocument/2006/relationships/image" Target="../media/image165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notesSlide" Target="../notesSlides/notesSlide71.xml"/><Relationship Id="rId7" Type="http://schemas.openxmlformats.org/officeDocument/2006/relationships/image" Target="../media/image16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67.png"/><Relationship Id="rId5" Type="http://schemas.openxmlformats.org/officeDocument/2006/relationships/image" Target="../media/image41.png"/><Relationship Id="rId4" Type="http://schemas.openxmlformats.org/officeDocument/2006/relationships/oleObject" Target="../embeddings/oleObject12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Box 4"/>
          <p:cNvSpPr txBox="1">
            <a:spLocks noChangeArrowheads="1"/>
          </p:cNvSpPr>
          <p:nvPr/>
        </p:nvSpPr>
        <p:spPr bwMode="auto">
          <a:xfrm>
            <a:off x="2909888" y="3190190"/>
            <a:ext cx="6186487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</a:t>
            </a:r>
          </a:p>
          <a:p>
            <a:pPr algn="ctr">
              <a:spcBef>
                <a:spcPct val="50000"/>
              </a:spcBef>
            </a:pPr>
            <a:r>
              <a:rPr lang="fr-FR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S. </a:t>
            </a:r>
            <a:r>
              <a:rPr lang="fr-FR" sz="2400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Guiriec</a:t>
            </a:r>
            <a:endParaRPr lang="fr-FR" sz="2400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  <a:p>
            <a:pPr algn="ctr">
              <a:spcBef>
                <a:spcPct val="50000"/>
              </a:spcBef>
            </a:pPr>
            <a:r>
              <a:rPr lang="fr-FR" sz="1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Laboratoire de Physique Théorique et </a:t>
            </a:r>
            <a:r>
              <a:rPr lang="fr-FR" sz="15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Astroparticules</a:t>
            </a:r>
            <a:r>
              <a:rPr lang="fr-FR" sz="1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(LPTA)</a:t>
            </a:r>
            <a:endParaRPr lang="fr-FR" sz="1500" dirty="0" smtClean="0">
              <a:solidFill>
                <a:schemeClr val="bg1"/>
              </a:solidFill>
              <a:latin typeface="Comic Sans MS" pitchFamily="66" charset="0"/>
            </a:endParaRPr>
          </a:p>
          <a:p>
            <a:pPr algn="ctr">
              <a:spcBef>
                <a:spcPct val="50000"/>
              </a:spcBef>
            </a:pPr>
            <a:endParaRPr lang="fr-FR" sz="5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  <a:p>
            <a:pPr algn="ctr">
              <a:spcBef>
                <a:spcPct val="50000"/>
              </a:spcBef>
            </a:pPr>
            <a:r>
              <a:rPr lang="fr-F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Theoretical</a:t>
            </a:r>
            <a:r>
              <a:rPr lang="fr-F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Model in Collaboration </a:t>
            </a:r>
            <a:r>
              <a:rPr lang="fr-F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with</a:t>
            </a:r>
            <a:endParaRPr lang="fr-F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  <a:p>
            <a:pPr algn="ctr">
              <a:spcBef>
                <a:spcPct val="50000"/>
              </a:spcBef>
            </a:pPr>
            <a:r>
              <a:rPr lang="fr-F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D</a:t>
            </a: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. </a:t>
            </a:r>
            <a:r>
              <a:rPr lang="fr-FR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Gialis</a:t>
            </a: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, G. Pelletier, F. Piron</a:t>
            </a:r>
          </a:p>
        </p:txBody>
      </p:sp>
      <p:pic>
        <p:nvPicPr>
          <p:cNvPr id="117" name="Picture 105" descr="C:\Documents and Settings\Sylvain\Bureau\artoff6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32783"/>
            <a:ext cx="124777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" name="Picture 106" descr="C:\Documents and Settings\Sylvain\Bureau\arton5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62850" y="32783"/>
            <a:ext cx="14287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" name="ZoneTexte 112"/>
          <p:cNvSpPr txBox="1">
            <a:spLocks noChangeArrowheads="1"/>
          </p:cNvSpPr>
          <p:nvPr/>
        </p:nvSpPr>
        <p:spPr bwMode="auto">
          <a:xfrm>
            <a:off x="76200" y="6400800"/>
            <a:ext cx="6281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Seminar</a:t>
            </a:r>
            <a:r>
              <a:rPr lang="fr-FR" dirty="0" smtClean="0">
                <a:solidFill>
                  <a:schemeClr val="bg1"/>
                </a:solidFill>
              </a:rPr>
              <a:t> – NASA MSFC </a:t>
            </a:r>
            <a:r>
              <a:rPr lang="fr-FR" dirty="0">
                <a:solidFill>
                  <a:schemeClr val="bg1"/>
                </a:solidFill>
              </a:rPr>
              <a:t>– </a:t>
            </a:r>
            <a:r>
              <a:rPr lang="fr-FR" dirty="0" smtClean="0">
                <a:solidFill>
                  <a:schemeClr val="bg1"/>
                </a:solidFill>
              </a:rPr>
              <a:t>Friday, May 23</a:t>
            </a:r>
            <a:r>
              <a:rPr lang="fr-FR" baseline="30000" dirty="0" smtClean="0">
                <a:solidFill>
                  <a:schemeClr val="bg1"/>
                </a:solidFill>
              </a:rPr>
              <a:t>th</a:t>
            </a:r>
            <a:r>
              <a:rPr lang="fr-FR" dirty="0" smtClean="0">
                <a:solidFill>
                  <a:schemeClr val="bg1"/>
                </a:solidFill>
              </a:rPr>
              <a:t>, </a:t>
            </a:r>
            <a:r>
              <a:rPr lang="fr-FR" dirty="0">
                <a:solidFill>
                  <a:schemeClr val="bg1"/>
                </a:solidFill>
              </a:rPr>
              <a:t>2008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048000" y="1857364"/>
            <a:ext cx="59436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500" b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GLAST </a:t>
            </a:r>
            <a:r>
              <a:rPr lang="fr-FR" sz="35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Signatures of </a:t>
            </a:r>
            <a:r>
              <a:rPr lang="fr-FR" sz="35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UHECRs</a:t>
            </a:r>
            <a:r>
              <a:rPr lang="fr-FR" sz="35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Production in </a:t>
            </a:r>
            <a:r>
              <a:rPr lang="fr-FR" sz="35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GRBs</a:t>
            </a:r>
            <a:endParaRPr lang="fr-FR" sz="3500" b="1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" name="Espace réservé du numéro de diapositive 10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0" name="Group 2"/>
          <p:cNvGrpSpPr>
            <a:grpSpLocks/>
          </p:cNvGrpSpPr>
          <p:nvPr/>
        </p:nvGrpSpPr>
        <p:grpSpPr bwMode="auto">
          <a:xfrm>
            <a:off x="192088" y="609600"/>
            <a:ext cx="2789237" cy="5564188"/>
            <a:chOff x="217" y="748"/>
            <a:chExt cx="1656" cy="3414"/>
          </a:xfrm>
        </p:grpSpPr>
        <p:pic>
          <p:nvPicPr>
            <p:cNvPr id="52" name="Picture 3" descr="GLAST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17" y="748"/>
              <a:ext cx="1656" cy="3414"/>
            </a:xfrm>
            <a:prstGeom prst="rect">
              <a:avLst/>
            </a:prstGeom>
            <a:noFill/>
            <a:ln w="3175">
              <a:solidFill>
                <a:schemeClr val="bg1"/>
              </a:solidFill>
              <a:miter lim="800000"/>
              <a:headEnd/>
              <a:tailEnd/>
            </a:ln>
            <a:effectLst>
              <a:outerShdw dist="71842" dir="2700000" algn="ctr" rotWithShape="0">
                <a:schemeClr val="bg2"/>
              </a:outerShdw>
            </a:effectLst>
          </p:spPr>
        </p:pic>
        <p:sp>
          <p:nvSpPr>
            <p:cNvPr id="53" name="Text Box 4"/>
            <p:cNvSpPr txBox="1">
              <a:spLocks noChangeArrowheads="1"/>
            </p:cNvSpPr>
            <p:nvPr/>
          </p:nvSpPr>
          <p:spPr bwMode="auto">
            <a:xfrm>
              <a:off x="223" y="1367"/>
              <a:ext cx="1619" cy="39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chemeClr val="bg1"/>
                  </a:solidFill>
                  <a:latin typeface="Arial" charset="0"/>
                </a:rPr>
                <a:t>Gamma-ray Large Area Space Telescope</a:t>
              </a:r>
            </a:p>
          </p:txBody>
        </p:sp>
        <p:sp>
          <p:nvSpPr>
            <p:cNvPr id="54" name="Rectangle 5"/>
            <p:cNvSpPr>
              <a:spLocks noChangeArrowheads="1"/>
            </p:cNvSpPr>
            <p:nvPr/>
          </p:nvSpPr>
          <p:spPr bwMode="auto">
            <a:xfrm>
              <a:off x="275" y="4007"/>
              <a:ext cx="1586" cy="13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5" name="Rectangle 6"/>
            <p:cNvSpPr>
              <a:spLocks noChangeArrowheads="1"/>
            </p:cNvSpPr>
            <p:nvPr/>
          </p:nvSpPr>
          <p:spPr bwMode="auto">
            <a:xfrm>
              <a:off x="1475" y="3943"/>
              <a:ext cx="370" cy="10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58" name="Group 7"/>
            <p:cNvGrpSpPr>
              <a:grpSpLocks/>
            </p:cNvGrpSpPr>
            <p:nvPr/>
          </p:nvGrpSpPr>
          <p:grpSpPr bwMode="auto">
            <a:xfrm>
              <a:off x="266" y="3989"/>
              <a:ext cx="1158" cy="118"/>
              <a:chOff x="1961" y="4056"/>
              <a:chExt cx="1364" cy="141"/>
            </a:xfrm>
          </p:grpSpPr>
          <p:grpSp>
            <p:nvGrpSpPr>
              <p:cNvPr id="81" name="Group 8"/>
              <p:cNvGrpSpPr>
                <a:grpSpLocks/>
              </p:cNvGrpSpPr>
              <p:nvPr/>
            </p:nvGrpSpPr>
            <p:grpSpPr bwMode="auto">
              <a:xfrm>
                <a:off x="1961" y="4056"/>
                <a:ext cx="680" cy="135"/>
                <a:chOff x="1961" y="4056"/>
                <a:chExt cx="680" cy="135"/>
              </a:xfrm>
            </p:grpSpPr>
            <p:pic>
              <p:nvPicPr>
                <p:cNvPr id="170" name="Picture 9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2197" y="4056"/>
                  <a:ext cx="206" cy="134"/>
                </a:xfrm>
                <a:prstGeom prst="rect">
                  <a:avLst/>
                </a:prstGeom>
                <a:noFill/>
                <a:ln w="317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171" name="Group 10"/>
                <p:cNvGrpSpPr>
                  <a:grpSpLocks/>
                </p:cNvGrpSpPr>
                <p:nvPr/>
              </p:nvGrpSpPr>
              <p:grpSpPr bwMode="auto">
                <a:xfrm>
                  <a:off x="1961" y="4064"/>
                  <a:ext cx="210" cy="127"/>
                  <a:chOff x="1961" y="4064"/>
                  <a:chExt cx="210" cy="127"/>
                </a:xfrm>
              </p:grpSpPr>
              <p:grpSp>
                <p:nvGrpSpPr>
                  <p:cNvPr id="177" name="Group 11"/>
                  <p:cNvGrpSpPr>
                    <a:grpSpLocks/>
                  </p:cNvGrpSpPr>
                  <p:nvPr/>
                </p:nvGrpSpPr>
                <p:grpSpPr bwMode="auto">
                  <a:xfrm rot="-25177">
                    <a:off x="1961" y="4064"/>
                    <a:ext cx="210" cy="127"/>
                    <a:chOff x="2592" y="3696"/>
                    <a:chExt cx="368" cy="240"/>
                  </a:xfrm>
                </p:grpSpPr>
                <p:sp>
                  <p:nvSpPr>
                    <p:cNvPr id="179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2598" y="3703"/>
                      <a:ext cx="362" cy="233"/>
                    </a:xfrm>
                    <a:custGeom>
                      <a:avLst/>
                      <a:gdLst>
                        <a:gd name="T0" fmla="*/ 0 w 5643"/>
                        <a:gd name="T1" fmla="*/ 0 h 3720"/>
                        <a:gd name="T2" fmla="*/ 0 w 5643"/>
                        <a:gd name="T3" fmla="*/ 0 h 3720"/>
                        <a:gd name="T4" fmla="*/ 0 w 5643"/>
                        <a:gd name="T5" fmla="*/ 0 h 3720"/>
                        <a:gd name="T6" fmla="*/ 0 w 5643"/>
                        <a:gd name="T7" fmla="*/ 0 h 3720"/>
                        <a:gd name="T8" fmla="*/ 0 w 5643"/>
                        <a:gd name="T9" fmla="*/ 0 h 3720"/>
                        <a:gd name="T10" fmla="*/ 0 w 5643"/>
                        <a:gd name="T11" fmla="*/ 0 h 3720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5643"/>
                        <a:gd name="T19" fmla="*/ 0 h 3720"/>
                        <a:gd name="T20" fmla="*/ 5643 w 5643"/>
                        <a:gd name="T21" fmla="*/ 3720 h 3720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5643" h="3720">
                          <a:moveTo>
                            <a:pt x="0" y="0"/>
                          </a:moveTo>
                          <a:lnTo>
                            <a:pt x="5643" y="0"/>
                          </a:lnTo>
                          <a:lnTo>
                            <a:pt x="5643" y="3720"/>
                          </a:lnTo>
                          <a:lnTo>
                            <a:pt x="0" y="372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80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2592" y="3696"/>
                      <a:ext cx="362" cy="232"/>
                    </a:xfrm>
                    <a:custGeom>
                      <a:avLst/>
                      <a:gdLst>
                        <a:gd name="T0" fmla="*/ 0 w 5637"/>
                        <a:gd name="T1" fmla="*/ 0 h 3718"/>
                        <a:gd name="T2" fmla="*/ 0 w 5637"/>
                        <a:gd name="T3" fmla="*/ 0 h 3718"/>
                        <a:gd name="T4" fmla="*/ 0 w 5637"/>
                        <a:gd name="T5" fmla="*/ 0 h 3718"/>
                        <a:gd name="T6" fmla="*/ 0 w 5637"/>
                        <a:gd name="T7" fmla="*/ 0 h 3718"/>
                        <a:gd name="T8" fmla="*/ 0 w 5637"/>
                        <a:gd name="T9" fmla="*/ 0 h 3718"/>
                        <a:gd name="T10" fmla="*/ 0 w 5637"/>
                        <a:gd name="T11" fmla="*/ 0 h 3718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5637"/>
                        <a:gd name="T19" fmla="*/ 0 h 3718"/>
                        <a:gd name="T20" fmla="*/ 5637 w 5637"/>
                        <a:gd name="T21" fmla="*/ 3718 h 3718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5637" h="3718">
                          <a:moveTo>
                            <a:pt x="0" y="0"/>
                          </a:moveTo>
                          <a:lnTo>
                            <a:pt x="5637" y="0"/>
                          </a:lnTo>
                          <a:lnTo>
                            <a:pt x="5637" y="3718"/>
                          </a:lnTo>
                          <a:lnTo>
                            <a:pt x="0" y="371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81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2592" y="3696"/>
                      <a:ext cx="121" cy="232"/>
                    </a:xfrm>
                    <a:custGeom>
                      <a:avLst/>
                      <a:gdLst>
                        <a:gd name="T0" fmla="*/ 0 w 1886"/>
                        <a:gd name="T1" fmla="*/ 0 h 3718"/>
                        <a:gd name="T2" fmla="*/ 0 w 1886"/>
                        <a:gd name="T3" fmla="*/ 0 h 3718"/>
                        <a:gd name="T4" fmla="*/ 0 w 1886"/>
                        <a:gd name="T5" fmla="*/ 0 h 3718"/>
                        <a:gd name="T6" fmla="*/ 0 w 1886"/>
                        <a:gd name="T7" fmla="*/ 0 h 3718"/>
                        <a:gd name="T8" fmla="*/ 0 w 1886"/>
                        <a:gd name="T9" fmla="*/ 0 h 3718"/>
                        <a:gd name="T10" fmla="*/ 0 w 1886"/>
                        <a:gd name="T11" fmla="*/ 0 h 3718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1886"/>
                        <a:gd name="T19" fmla="*/ 0 h 3718"/>
                        <a:gd name="T20" fmla="*/ 1886 w 1886"/>
                        <a:gd name="T21" fmla="*/ 3718 h 3718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1886" h="3718">
                          <a:moveTo>
                            <a:pt x="0" y="0"/>
                          </a:moveTo>
                          <a:lnTo>
                            <a:pt x="1886" y="0"/>
                          </a:lnTo>
                          <a:lnTo>
                            <a:pt x="1886" y="3718"/>
                          </a:lnTo>
                          <a:lnTo>
                            <a:pt x="0" y="371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82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2833" y="3696"/>
                      <a:ext cx="121" cy="232"/>
                    </a:xfrm>
                    <a:custGeom>
                      <a:avLst/>
                      <a:gdLst>
                        <a:gd name="T0" fmla="*/ 0 w 1888"/>
                        <a:gd name="T1" fmla="*/ 0 h 3718"/>
                        <a:gd name="T2" fmla="*/ 0 w 1888"/>
                        <a:gd name="T3" fmla="*/ 0 h 3718"/>
                        <a:gd name="T4" fmla="*/ 0 w 1888"/>
                        <a:gd name="T5" fmla="*/ 0 h 3718"/>
                        <a:gd name="T6" fmla="*/ 0 w 1888"/>
                        <a:gd name="T7" fmla="*/ 0 h 3718"/>
                        <a:gd name="T8" fmla="*/ 0 w 1888"/>
                        <a:gd name="T9" fmla="*/ 0 h 3718"/>
                        <a:gd name="T10" fmla="*/ 0 w 1888"/>
                        <a:gd name="T11" fmla="*/ 0 h 3718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1888"/>
                        <a:gd name="T19" fmla="*/ 0 h 3718"/>
                        <a:gd name="T20" fmla="*/ 1888 w 1888"/>
                        <a:gd name="T21" fmla="*/ 3718 h 3718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1888" h="3718">
                          <a:moveTo>
                            <a:pt x="0" y="0"/>
                          </a:moveTo>
                          <a:lnTo>
                            <a:pt x="1888" y="0"/>
                          </a:lnTo>
                          <a:lnTo>
                            <a:pt x="1888" y="3718"/>
                          </a:lnTo>
                          <a:lnTo>
                            <a:pt x="0" y="371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sp>
                <p:nvSpPr>
                  <p:cNvPr id="178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1962" y="4189"/>
                    <a:ext cx="20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2" name="Group 17"/>
                <p:cNvGrpSpPr>
                  <a:grpSpLocks/>
                </p:cNvGrpSpPr>
                <p:nvPr/>
              </p:nvGrpSpPr>
              <p:grpSpPr bwMode="auto">
                <a:xfrm rot="26142">
                  <a:off x="2428" y="4064"/>
                  <a:ext cx="213" cy="125"/>
                  <a:chOff x="2832" y="1177"/>
                  <a:chExt cx="1481" cy="1006"/>
                </a:xfrm>
              </p:grpSpPr>
              <p:sp>
                <p:nvSpPr>
                  <p:cNvPr id="173" name="Freeform 18"/>
                  <p:cNvSpPr>
                    <a:spLocks/>
                  </p:cNvSpPr>
                  <p:nvPr/>
                </p:nvSpPr>
                <p:spPr bwMode="auto">
                  <a:xfrm>
                    <a:off x="2856" y="1211"/>
                    <a:ext cx="1457" cy="972"/>
                  </a:xfrm>
                  <a:custGeom>
                    <a:avLst/>
                    <a:gdLst>
                      <a:gd name="T0" fmla="*/ 0 w 4373"/>
                      <a:gd name="T1" fmla="*/ 0 h 2918"/>
                      <a:gd name="T2" fmla="*/ 0 w 4373"/>
                      <a:gd name="T3" fmla="*/ 0 h 2918"/>
                      <a:gd name="T4" fmla="*/ 0 w 4373"/>
                      <a:gd name="T5" fmla="*/ 0 h 2918"/>
                      <a:gd name="T6" fmla="*/ 0 w 4373"/>
                      <a:gd name="T7" fmla="*/ 0 h 2918"/>
                      <a:gd name="T8" fmla="*/ 0 w 4373"/>
                      <a:gd name="T9" fmla="*/ 0 h 2918"/>
                      <a:gd name="T10" fmla="*/ 0 w 4373"/>
                      <a:gd name="T11" fmla="*/ 0 h 291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373"/>
                      <a:gd name="T19" fmla="*/ 0 h 2918"/>
                      <a:gd name="T20" fmla="*/ 4373 w 4373"/>
                      <a:gd name="T21" fmla="*/ 2918 h 2918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373" h="2918">
                        <a:moveTo>
                          <a:pt x="0" y="0"/>
                        </a:moveTo>
                        <a:lnTo>
                          <a:pt x="4373" y="0"/>
                        </a:lnTo>
                        <a:lnTo>
                          <a:pt x="4373" y="2918"/>
                        </a:lnTo>
                        <a:lnTo>
                          <a:pt x="0" y="291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174" name="Freeform 19"/>
                  <p:cNvSpPr>
                    <a:spLocks/>
                  </p:cNvSpPr>
                  <p:nvPr/>
                </p:nvSpPr>
                <p:spPr bwMode="auto">
                  <a:xfrm>
                    <a:off x="2832" y="1177"/>
                    <a:ext cx="1457" cy="972"/>
                  </a:xfrm>
                  <a:custGeom>
                    <a:avLst/>
                    <a:gdLst>
                      <a:gd name="T0" fmla="*/ 0 w 4370"/>
                      <a:gd name="T1" fmla="*/ 0 h 2916"/>
                      <a:gd name="T2" fmla="*/ 0 w 4370"/>
                      <a:gd name="T3" fmla="*/ 0 h 2916"/>
                      <a:gd name="T4" fmla="*/ 0 w 4370"/>
                      <a:gd name="T5" fmla="*/ 0 h 2916"/>
                      <a:gd name="T6" fmla="*/ 0 w 4370"/>
                      <a:gd name="T7" fmla="*/ 0 h 2916"/>
                      <a:gd name="T8" fmla="*/ 0 w 4370"/>
                      <a:gd name="T9" fmla="*/ 0 h 2916"/>
                      <a:gd name="T10" fmla="*/ 0 w 4370"/>
                      <a:gd name="T11" fmla="*/ 0 h 291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370"/>
                      <a:gd name="T19" fmla="*/ 0 h 2916"/>
                      <a:gd name="T20" fmla="*/ 4370 w 4370"/>
                      <a:gd name="T21" fmla="*/ 2916 h 291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370" h="2916">
                        <a:moveTo>
                          <a:pt x="0" y="0"/>
                        </a:moveTo>
                        <a:lnTo>
                          <a:pt x="4370" y="0"/>
                        </a:lnTo>
                        <a:lnTo>
                          <a:pt x="4370" y="2916"/>
                        </a:lnTo>
                        <a:lnTo>
                          <a:pt x="0" y="291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175" name="Freeform 20"/>
                  <p:cNvSpPr>
                    <a:spLocks/>
                  </p:cNvSpPr>
                  <p:nvPr/>
                </p:nvSpPr>
                <p:spPr bwMode="auto">
                  <a:xfrm>
                    <a:off x="2832" y="1177"/>
                    <a:ext cx="487" cy="972"/>
                  </a:xfrm>
                  <a:custGeom>
                    <a:avLst/>
                    <a:gdLst>
                      <a:gd name="T0" fmla="*/ 0 w 1461"/>
                      <a:gd name="T1" fmla="*/ 0 h 2916"/>
                      <a:gd name="T2" fmla="*/ 0 w 1461"/>
                      <a:gd name="T3" fmla="*/ 0 h 2916"/>
                      <a:gd name="T4" fmla="*/ 0 w 1461"/>
                      <a:gd name="T5" fmla="*/ 0 h 2916"/>
                      <a:gd name="T6" fmla="*/ 0 w 1461"/>
                      <a:gd name="T7" fmla="*/ 0 h 2916"/>
                      <a:gd name="T8" fmla="*/ 0 w 1461"/>
                      <a:gd name="T9" fmla="*/ 0 h 2916"/>
                      <a:gd name="T10" fmla="*/ 0 w 1461"/>
                      <a:gd name="T11" fmla="*/ 0 h 291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461"/>
                      <a:gd name="T19" fmla="*/ 0 h 2916"/>
                      <a:gd name="T20" fmla="*/ 1461 w 1461"/>
                      <a:gd name="T21" fmla="*/ 2916 h 291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461" h="2916">
                        <a:moveTo>
                          <a:pt x="0" y="0"/>
                        </a:moveTo>
                        <a:lnTo>
                          <a:pt x="1461" y="0"/>
                        </a:lnTo>
                        <a:lnTo>
                          <a:pt x="1461" y="2916"/>
                        </a:lnTo>
                        <a:lnTo>
                          <a:pt x="0" y="291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FF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176" name="Freeform 21"/>
                  <p:cNvSpPr>
                    <a:spLocks/>
                  </p:cNvSpPr>
                  <p:nvPr/>
                </p:nvSpPr>
                <p:spPr bwMode="auto">
                  <a:xfrm>
                    <a:off x="3801" y="1177"/>
                    <a:ext cx="488" cy="972"/>
                  </a:xfrm>
                  <a:custGeom>
                    <a:avLst/>
                    <a:gdLst>
                      <a:gd name="T0" fmla="*/ 0 w 1464"/>
                      <a:gd name="T1" fmla="*/ 0 h 2916"/>
                      <a:gd name="T2" fmla="*/ 0 w 1464"/>
                      <a:gd name="T3" fmla="*/ 0 h 2916"/>
                      <a:gd name="T4" fmla="*/ 0 w 1464"/>
                      <a:gd name="T5" fmla="*/ 0 h 2916"/>
                      <a:gd name="T6" fmla="*/ 0 w 1464"/>
                      <a:gd name="T7" fmla="*/ 0 h 2916"/>
                      <a:gd name="T8" fmla="*/ 0 w 1464"/>
                      <a:gd name="T9" fmla="*/ 0 h 2916"/>
                      <a:gd name="T10" fmla="*/ 0 w 1464"/>
                      <a:gd name="T11" fmla="*/ 0 h 291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464"/>
                      <a:gd name="T19" fmla="*/ 0 h 2916"/>
                      <a:gd name="T20" fmla="*/ 1464 w 1464"/>
                      <a:gd name="T21" fmla="*/ 2916 h 291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464" h="2916">
                        <a:moveTo>
                          <a:pt x="0" y="0"/>
                        </a:moveTo>
                        <a:lnTo>
                          <a:pt x="1464" y="0"/>
                        </a:lnTo>
                        <a:lnTo>
                          <a:pt x="1464" y="2916"/>
                        </a:lnTo>
                        <a:lnTo>
                          <a:pt x="0" y="291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</p:grpSp>
          </p:grpSp>
          <p:grpSp>
            <p:nvGrpSpPr>
              <p:cNvPr id="82" name="Group 22"/>
              <p:cNvGrpSpPr>
                <a:grpSpLocks/>
              </p:cNvGrpSpPr>
              <p:nvPr/>
            </p:nvGrpSpPr>
            <p:grpSpPr bwMode="auto">
              <a:xfrm>
                <a:off x="2668" y="4061"/>
                <a:ext cx="193" cy="126"/>
                <a:chOff x="2669" y="4058"/>
                <a:chExt cx="191" cy="126"/>
              </a:xfrm>
            </p:grpSpPr>
            <p:sp>
              <p:nvSpPr>
                <p:cNvPr id="168" name="Rectangle 23"/>
                <p:cNvSpPr>
                  <a:spLocks noChangeArrowheads="1"/>
                </p:cNvSpPr>
                <p:nvPr/>
              </p:nvSpPr>
              <p:spPr bwMode="auto">
                <a:xfrm>
                  <a:off x="2669" y="4058"/>
                  <a:ext cx="191" cy="12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69" name="Oval 24"/>
                <p:cNvSpPr>
                  <a:spLocks noChangeArrowheads="1"/>
                </p:cNvSpPr>
                <p:nvPr/>
              </p:nvSpPr>
              <p:spPr bwMode="auto">
                <a:xfrm>
                  <a:off x="2726" y="4086"/>
                  <a:ext cx="76" cy="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sz="2400" b="1"/>
                </a:p>
              </p:txBody>
            </p:sp>
          </p:grpSp>
          <p:grpSp>
            <p:nvGrpSpPr>
              <p:cNvPr id="83" name="Group 25"/>
              <p:cNvGrpSpPr>
                <a:grpSpLocks/>
              </p:cNvGrpSpPr>
              <p:nvPr/>
            </p:nvGrpSpPr>
            <p:grpSpPr bwMode="auto">
              <a:xfrm rot="-7619">
                <a:off x="2887" y="4062"/>
                <a:ext cx="201" cy="123"/>
                <a:chOff x="2304" y="1786"/>
                <a:chExt cx="1151" cy="748"/>
              </a:xfrm>
            </p:grpSpPr>
            <p:sp>
              <p:nvSpPr>
                <p:cNvPr id="164" name="Rectangle 26"/>
                <p:cNvSpPr>
                  <a:spLocks noChangeArrowheads="1"/>
                </p:cNvSpPr>
                <p:nvPr/>
              </p:nvSpPr>
              <p:spPr bwMode="auto">
                <a:xfrm>
                  <a:off x="2304" y="1786"/>
                  <a:ext cx="1151" cy="74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65" name="Rectangle 27"/>
                <p:cNvSpPr>
                  <a:spLocks noChangeArrowheads="1"/>
                </p:cNvSpPr>
                <p:nvPr/>
              </p:nvSpPr>
              <p:spPr bwMode="auto">
                <a:xfrm>
                  <a:off x="2316" y="1793"/>
                  <a:ext cx="1127" cy="734"/>
                </a:xfrm>
                <a:prstGeom prst="rect">
                  <a:avLst/>
                </a:prstGeom>
                <a:solidFill>
                  <a:srgbClr val="00D3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66" name="Rectangle 28"/>
                <p:cNvSpPr>
                  <a:spLocks noChangeArrowheads="1"/>
                </p:cNvSpPr>
                <p:nvPr/>
              </p:nvSpPr>
              <p:spPr bwMode="auto">
                <a:xfrm>
                  <a:off x="2504" y="1793"/>
                  <a:ext cx="176" cy="734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67" name="Rectangle 29"/>
                <p:cNvSpPr>
                  <a:spLocks noChangeArrowheads="1"/>
                </p:cNvSpPr>
                <p:nvPr/>
              </p:nvSpPr>
              <p:spPr bwMode="auto">
                <a:xfrm>
                  <a:off x="2316" y="2098"/>
                  <a:ext cx="1127" cy="12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84" name="Group 30"/>
              <p:cNvGrpSpPr>
                <a:grpSpLocks/>
              </p:cNvGrpSpPr>
              <p:nvPr/>
            </p:nvGrpSpPr>
            <p:grpSpPr bwMode="auto">
              <a:xfrm rot="29648">
                <a:off x="3115" y="4071"/>
                <a:ext cx="210" cy="126"/>
                <a:chOff x="1488" y="1538"/>
                <a:chExt cx="289" cy="195"/>
              </a:xfrm>
            </p:grpSpPr>
            <p:sp>
              <p:nvSpPr>
                <p:cNvPr id="85" name="Freeform 31"/>
                <p:cNvSpPr>
                  <a:spLocks/>
                </p:cNvSpPr>
                <p:nvPr/>
              </p:nvSpPr>
              <p:spPr bwMode="auto">
                <a:xfrm>
                  <a:off x="1494" y="1545"/>
                  <a:ext cx="283" cy="188"/>
                </a:xfrm>
                <a:custGeom>
                  <a:avLst/>
                  <a:gdLst>
                    <a:gd name="T0" fmla="*/ 0 w 3110"/>
                    <a:gd name="T1" fmla="*/ 0 h 2069"/>
                    <a:gd name="T2" fmla="*/ 0 w 3110"/>
                    <a:gd name="T3" fmla="*/ 0 h 2069"/>
                    <a:gd name="T4" fmla="*/ 0 w 3110"/>
                    <a:gd name="T5" fmla="*/ 0 h 2069"/>
                    <a:gd name="T6" fmla="*/ 0 w 3110"/>
                    <a:gd name="T7" fmla="*/ 0 h 2069"/>
                    <a:gd name="T8" fmla="*/ 0 w 3110"/>
                    <a:gd name="T9" fmla="*/ 0 h 2069"/>
                    <a:gd name="T10" fmla="*/ 0 w 3110"/>
                    <a:gd name="T11" fmla="*/ 0 h 20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110"/>
                    <a:gd name="T19" fmla="*/ 0 h 2069"/>
                    <a:gd name="T20" fmla="*/ 3110 w 3110"/>
                    <a:gd name="T21" fmla="*/ 2069 h 206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110" h="2069">
                      <a:moveTo>
                        <a:pt x="0" y="0"/>
                      </a:moveTo>
                      <a:lnTo>
                        <a:pt x="3110" y="0"/>
                      </a:lnTo>
                      <a:lnTo>
                        <a:pt x="3110" y="2069"/>
                      </a:lnTo>
                      <a:lnTo>
                        <a:pt x="11" y="20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86" name="Freeform 32"/>
                <p:cNvSpPr>
                  <a:spLocks/>
                </p:cNvSpPr>
                <p:nvPr/>
              </p:nvSpPr>
              <p:spPr bwMode="auto">
                <a:xfrm>
                  <a:off x="1488" y="1538"/>
                  <a:ext cx="282" cy="187"/>
                </a:xfrm>
                <a:custGeom>
                  <a:avLst/>
                  <a:gdLst>
                    <a:gd name="T0" fmla="*/ 0 w 3107"/>
                    <a:gd name="T1" fmla="*/ 0 h 2053"/>
                    <a:gd name="T2" fmla="*/ 0 w 3107"/>
                    <a:gd name="T3" fmla="*/ 0 h 2053"/>
                    <a:gd name="T4" fmla="*/ 0 w 3107"/>
                    <a:gd name="T5" fmla="*/ 0 h 2053"/>
                    <a:gd name="T6" fmla="*/ 0 w 3107"/>
                    <a:gd name="T7" fmla="*/ 0 h 2053"/>
                    <a:gd name="T8" fmla="*/ 0 w 3107"/>
                    <a:gd name="T9" fmla="*/ 0 h 2053"/>
                    <a:gd name="T10" fmla="*/ 0 w 3107"/>
                    <a:gd name="T11" fmla="*/ 0 h 205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107"/>
                    <a:gd name="T19" fmla="*/ 0 h 2053"/>
                    <a:gd name="T20" fmla="*/ 3107 w 3107"/>
                    <a:gd name="T21" fmla="*/ 2053 h 205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107" h="2053">
                      <a:moveTo>
                        <a:pt x="0" y="0"/>
                      </a:moveTo>
                      <a:lnTo>
                        <a:pt x="3107" y="0"/>
                      </a:lnTo>
                      <a:lnTo>
                        <a:pt x="3107" y="2053"/>
                      </a:lnTo>
                      <a:lnTo>
                        <a:pt x="0" y="2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87" name="Freeform 33"/>
                <p:cNvSpPr>
                  <a:spLocks/>
                </p:cNvSpPr>
                <p:nvPr/>
              </p:nvSpPr>
              <p:spPr bwMode="auto">
                <a:xfrm>
                  <a:off x="1488" y="1538"/>
                  <a:ext cx="116" cy="100"/>
                </a:xfrm>
                <a:custGeom>
                  <a:avLst/>
                  <a:gdLst>
                    <a:gd name="T0" fmla="*/ 0 w 1274"/>
                    <a:gd name="T1" fmla="*/ 0 h 1100"/>
                    <a:gd name="T2" fmla="*/ 0 w 1274"/>
                    <a:gd name="T3" fmla="*/ 0 h 1100"/>
                    <a:gd name="T4" fmla="*/ 0 w 1274"/>
                    <a:gd name="T5" fmla="*/ 0 h 1100"/>
                    <a:gd name="T6" fmla="*/ 0 w 1274"/>
                    <a:gd name="T7" fmla="*/ 0 h 1100"/>
                    <a:gd name="T8" fmla="*/ 0 w 1274"/>
                    <a:gd name="T9" fmla="*/ 0 h 1100"/>
                    <a:gd name="T10" fmla="*/ 0 w 1274"/>
                    <a:gd name="T11" fmla="*/ 0 h 11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274"/>
                    <a:gd name="T19" fmla="*/ 0 h 1100"/>
                    <a:gd name="T20" fmla="*/ 1274 w 1274"/>
                    <a:gd name="T21" fmla="*/ 1100 h 11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274" h="1100">
                      <a:moveTo>
                        <a:pt x="0" y="0"/>
                      </a:moveTo>
                      <a:lnTo>
                        <a:pt x="1274" y="0"/>
                      </a:lnTo>
                      <a:lnTo>
                        <a:pt x="1274" y="1100"/>
                      </a:lnTo>
                      <a:lnTo>
                        <a:pt x="0" y="11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88" name="Freeform 34"/>
                <p:cNvSpPr>
                  <a:spLocks/>
                </p:cNvSpPr>
                <p:nvPr/>
              </p:nvSpPr>
              <p:spPr bwMode="auto">
                <a:xfrm>
                  <a:off x="1604" y="1538"/>
                  <a:ext cx="166" cy="14"/>
                </a:xfrm>
                <a:custGeom>
                  <a:avLst/>
                  <a:gdLst>
                    <a:gd name="T0" fmla="*/ 0 w 1835"/>
                    <a:gd name="T1" fmla="*/ 0 h 158"/>
                    <a:gd name="T2" fmla="*/ 0 w 1835"/>
                    <a:gd name="T3" fmla="*/ 0 h 158"/>
                    <a:gd name="T4" fmla="*/ 0 w 1835"/>
                    <a:gd name="T5" fmla="*/ 0 h 158"/>
                    <a:gd name="T6" fmla="*/ 0 w 1835"/>
                    <a:gd name="T7" fmla="*/ 0 h 158"/>
                    <a:gd name="T8" fmla="*/ 0 w 1835"/>
                    <a:gd name="T9" fmla="*/ 0 h 158"/>
                    <a:gd name="T10" fmla="*/ 0 w 1835"/>
                    <a:gd name="T11" fmla="*/ 0 h 15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835"/>
                    <a:gd name="T19" fmla="*/ 0 h 158"/>
                    <a:gd name="T20" fmla="*/ 1835 w 1835"/>
                    <a:gd name="T21" fmla="*/ 158 h 15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835" h="158">
                      <a:moveTo>
                        <a:pt x="0" y="0"/>
                      </a:moveTo>
                      <a:lnTo>
                        <a:pt x="3" y="158"/>
                      </a:lnTo>
                      <a:lnTo>
                        <a:pt x="1835" y="157"/>
                      </a:lnTo>
                      <a:lnTo>
                        <a:pt x="183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89" name="Freeform 35"/>
                <p:cNvSpPr>
                  <a:spLocks/>
                </p:cNvSpPr>
                <p:nvPr/>
              </p:nvSpPr>
              <p:spPr bwMode="auto">
                <a:xfrm>
                  <a:off x="1604" y="1567"/>
                  <a:ext cx="166" cy="14"/>
                </a:xfrm>
                <a:custGeom>
                  <a:avLst/>
                  <a:gdLst>
                    <a:gd name="T0" fmla="*/ 0 w 1835"/>
                    <a:gd name="T1" fmla="*/ 0 h 161"/>
                    <a:gd name="T2" fmla="*/ 0 w 1835"/>
                    <a:gd name="T3" fmla="*/ 0 h 161"/>
                    <a:gd name="T4" fmla="*/ 0 w 1835"/>
                    <a:gd name="T5" fmla="*/ 0 h 161"/>
                    <a:gd name="T6" fmla="*/ 0 w 1835"/>
                    <a:gd name="T7" fmla="*/ 0 h 161"/>
                    <a:gd name="T8" fmla="*/ 0 w 1835"/>
                    <a:gd name="T9" fmla="*/ 0 h 161"/>
                    <a:gd name="T10" fmla="*/ 0 w 1835"/>
                    <a:gd name="T11" fmla="*/ 0 h 16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835"/>
                    <a:gd name="T19" fmla="*/ 0 h 161"/>
                    <a:gd name="T20" fmla="*/ 1835 w 1835"/>
                    <a:gd name="T21" fmla="*/ 161 h 16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835" h="161">
                      <a:moveTo>
                        <a:pt x="3" y="0"/>
                      </a:moveTo>
                      <a:lnTo>
                        <a:pt x="0" y="159"/>
                      </a:lnTo>
                      <a:lnTo>
                        <a:pt x="1835" y="161"/>
                      </a:lnTo>
                      <a:lnTo>
                        <a:pt x="1835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90" name="Freeform 36"/>
                <p:cNvSpPr>
                  <a:spLocks/>
                </p:cNvSpPr>
                <p:nvPr/>
              </p:nvSpPr>
              <p:spPr bwMode="auto">
                <a:xfrm>
                  <a:off x="1604" y="1595"/>
                  <a:ext cx="166" cy="14"/>
                </a:xfrm>
                <a:custGeom>
                  <a:avLst/>
                  <a:gdLst>
                    <a:gd name="T0" fmla="*/ 0 w 1835"/>
                    <a:gd name="T1" fmla="*/ 0 h 155"/>
                    <a:gd name="T2" fmla="*/ 0 w 1835"/>
                    <a:gd name="T3" fmla="*/ 0 h 155"/>
                    <a:gd name="T4" fmla="*/ 0 w 1835"/>
                    <a:gd name="T5" fmla="*/ 0 h 155"/>
                    <a:gd name="T6" fmla="*/ 0 w 1835"/>
                    <a:gd name="T7" fmla="*/ 0 h 155"/>
                    <a:gd name="T8" fmla="*/ 0 w 1835"/>
                    <a:gd name="T9" fmla="*/ 0 h 155"/>
                    <a:gd name="T10" fmla="*/ 0 w 1835"/>
                    <a:gd name="T11" fmla="*/ 0 h 15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835"/>
                    <a:gd name="T19" fmla="*/ 0 h 155"/>
                    <a:gd name="T20" fmla="*/ 1835 w 1835"/>
                    <a:gd name="T21" fmla="*/ 155 h 15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835" h="155">
                      <a:moveTo>
                        <a:pt x="0" y="0"/>
                      </a:moveTo>
                      <a:lnTo>
                        <a:pt x="0" y="155"/>
                      </a:lnTo>
                      <a:lnTo>
                        <a:pt x="1835" y="140"/>
                      </a:lnTo>
                      <a:lnTo>
                        <a:pt x="1835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91" name="Freeform 37"/>
                <p:cNvSpPr>
                  <a:spLocks/>
                </p:cNvSpPr>
                <p:nvPr/>
              </p:nvSpPr>
              <p:spPr bwMode="auto">
                <a:xfrm>
                  <a:off x="1604" y="1624"/>
                  <a:ext cx="166" cy="14"/>
                </a:xfrm>
                <a:custGeom>
                  <a:avLst/>
                  <a:gdLst>
                    <a:gd name="T0" fmla="*/ 0 w 1832"/>
                    <a:gd name="T1" fmla="*/ 0 h 153"/>
                    <a:gd name="T2" fmla="*/ 0 w 1832"/>
                    <a:gd name="T3" fmla="*/ 0 h 153"/>
                    <a:gd name="T4" fmla="*/ 0 w 1832"/>
                    <a:gd name="T5" fmla="*/ 0 h 153"/>
                    <a:gd name="T6" fmla="*/ 0 w 1832"/>
                    <a:gd name="T7" fmla="*/ 0 h 153"/>
                    <a:gd name="T8" fmla="*/ 0 w 1832"/>
                    <a:gd name="T9" fmla="*/ 0 h 153"/>
                    <a:gd name="T10" fmla="*/ 0 w 1832"/>
                    <a:gd name="T11" fmla="*/ 0 h 15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832"/>
                    <a:gd name="T19" fmla="*/ 0 h 153"/>
                    <a:gd name="T20" fmla="*/ 1832 w 1832"/>
                    <a:gd name="T21" fmla="*/ 153 h 15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832" h="153">
                      <a:moveTo>
                        <a:pt x="0" y="0"/>
                      </a:moveTo>
                      <a:lnTo>
                        <a:pt x="0" y="153"/>
                      </a:lnTo>
                      <a:lnTo>
                        <a:pt x="1832" y="142"/>
                      </a:lnTo>
                      <a:lnTo>
                        <a:pt x="183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92" name="Freeform 38"/>
                <p:cNvSpPr>
                  <a:spLocks/>
                </p:cNvSpPr>
                <p:nvPr/>
              </p:nvSpPr>
              <p:spPr bwMode="auto">
                <a:xfrm>
                  <a:off x="1488" y="1651"/>
                  <a:ext cx="282" cy="17"/>
                </a:xfrm>
                <a:custGeom>
                  <a:avLst/>
                  <a:gdLst>
                    <a:gd name="T0" fmla="*/ 0 w 3107"/>
                    <a:gd name="T1" fmla="*/ 0 h 184"/>
                    <a:gd name="T2" fmla="*/ 0 w 3107"/>
                    <a:gd name="T3" fmla="*/ 0 h 184"/>
                    <a:gd name="T4" fmla="*/ 0 w 3107"/>
                    <a:gd name="T5" fmla="*/ 0 h 184"/>
                    <a:gd name="T6" fmla="*/ 0 w 3107"/>
                    <a:gd name="T7" fmla="*/ 0 h 184"/>
                    <a:gd name="T8" fmla="*/ 0 w 3107"/>
                    <a:gd name="T9" fmla="*/ 0 h 184"/>
                    <a:gd name="T10" fmla="*/ 0 w 3107"/>
                    <a:gd name="T11" fmla="*/ 0 h 1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107"/>
                    <a:gd name="T19" fmla="*/ 0 h 184"/>
                    <a:gd name="T20" fmla="*/ 3107 w 3107"/>
                    <a:gd name="T21" fmla="*/ 184 h 18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107" h="184">
                      <a:moveTo>
                        <a:pt x="0" y="10"/>
                      </a:moveTo>
                      <a:lnTo>
                        <a:pt x="0" y="172"/>
                      </a:lnTo>
                      <a:lnTo>
                        <a:pt x="3107" y="184"/>
                      </a:lnTo>
                      <a:lnTo>
                        <a:pt x="3107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93" name="Freeform 39"/>
                <p:cNvSpPr>
                  <a:spLocks/>
                </p:cNvSpPr>
                <p:nvPr/>
              </p:nvSpPr>
              <p:spPr bwMode="auto">
                <a:xfrm>
                  <a:off x="1488" y="1680"/>
                  <a:ext cx="282" cy="15"/>
                </a:xfrm>
                <a:custGeom>
                  <a:avLst/>
                  <a:gdLst>
                    <a:gd name="T0" fmla="*/ 0 w 3107"/>
                    <a:gd name="T1" fmla="*/ 0 h 168"/>
                    <a:gd name="T2" fmla="*/ 0 w 3107"/>
                    <a:gd name="T3" fmla="*/ 0 h 168"/>
                    <a:gd name="T4" fmla="*/ 0 w 3107"/>
                    <a:gd name="T5" fmla="*/ 0 h 168"/>
                    <a:gd name="T6" fmla="*/ 0 w 3107"/>
                    <a:gd name="T7" fmla="*/ 0 h 168"/>
                    <a:gd name="T8" fmla="*/ 0 w 3107"/>
                    <a:gd name="T9" fmla="*/ 0 h 168"/>
                    <a:gd name="T10" fmla="*/ 0 w 3107"/>
                    <a:gd name="T11" fmla="*/ 0 h 16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107"/>
                    <a:gd name="T19" fmla="*/ 0 h 168"/>
                    <a:gd name="T20" fmla="*/ 3107 w 3107"/>
                    <a:gd name="T21" fmla="*/ 168 h 16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107" h="168">
                      <a:moveTo>
                        <a:pt x="0" y="13"/>
                      </a:moveTo>
                      <a:lnTo>
                        <a:pt x="0" y="168"/>
                      </a:lnTo>
                      <a:lnTo>
                        <a:pt x="3107" y="158"/>
                      </a:lnTo>
                      <a:lnTo>
                        <a:pt x="3107" y="0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94" name="Freeform 40"/>
                <p:cNvSpPr>
                  <a:spLocks/>
                </p:cNvSpPr>
                <p:nvPr/>
              </p:nvSpPr>
              <p:spPr bwMode="auto">
                <a:xfrm>
                  <a:off x="1488" y="1710"/>
                  <a:ext cx="282" cy="16"/>
                </a:xfrm>
                <a:custGeom>
                  <a:avLst/>
                  <a:gdLst>
                    <a:gd name="T0" fmla="*/ 0 w 3107"/>
                    <a:gd name="T1" fmla="*/ 0 h 171"/>
                    <a:gd name="T2" fmla="*/ 0 w 3107"/>
                    <a:gd name="T3" fmla="*/ 0 h 171"/>
                    <a:gd name="T4" fmla="*/ 0 w 3107"/>
                    <a:gd name="T5" fmla="*/ 0 h 171"/>
                    <a:gd name="T6" fmla="*/ 0 w 3107"/>
                    <a:gd name="T7" fmla="*/ 0 h 171"/>
                    <a:gd name="T8" fmla="*/ 0 w 3107"/>
                    <a:gd name="T9" fmla="*/ 0 h 171"/>
                    <a:gd name="T10" fmla="*/ 0 w 3107"/>
                    <a:gd name="T11" fmla="*/ 0 h 17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107"/>
                    <a:gd name="T19" fmla="*/ 0 h 171"/>
                    <a:gd name="T20" fmla="*/ 3107 w 3107"/>
                    <a:gd name="T21" fmla="*/ 171 h 17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107" h="171">
                      <a:moveTo>
                        <a:pt x="0" y="0"/>
                      </a:moveTo>
                      <a:lnTo>
                        <a:pt x="0" y="170"/>
                      </a:lnTo>
                      <a:lnTo>
                        <a:pt x="3107" y="171"/>
                      </a:lnTo>
                      <a:lnTo>
                        <a:pt x="3107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95" name="Freeform 41"/>
                <p:cNvSpPr>
                  <a:spLocks/>
                </p:cNvSpPr>
                <p:nvPr/>
              </p:nvSpPr>
              <p:spPr bwMode="auto">
                <a:xfrm>
                  <a:off x="1494" y="1543"/>
                  <a:ext cx="7" cy="6"/>
                </a:xfrm>
                <a:custGeom>
                  <a:avLst/>
                  <a:gdLst>
                    <a:gd name="T0" fmla="*/ 0 w 81"/>
                    <a:gd name="T1" fmla="*/ 0 h 74"/>
                    <a:gd name="T2" fmla="*/ 0 w 81"/>
                    <a:gd name="T3" fmla="*/ 0 h 74"/>
                    <a:gd name="T4" fmla="*/ 0 w 81"/>
                    <a:gd name="T5" fmla="*/ 0 h 74"/>
                    <a:gd name="T6" fmla="*/ 0 w 81"/>
                    <a:gd name="T7" fmla="*/ 0 h 74"/>
                    <a:gd name="T8" fmla="*/ 0 w 81"/>
                    <a:gd name="T9" fmla="*/ 0 h 74"/>
                    <a:gd name="T10" fmla="*/ 0 w 81"/>
                    <a:gd name="T11" fmla="*/ 0 h 74"/>
                    <a:gd name="T12" fmla="*/ 0 w 81"/>
                    <a:gd name="T13" fmla="*/ 0 h 74"/>
                    <a:gd name="T14" fmla="*/ 0 w 81"/>
                    <a:gd name="T15" fmla="*/ 0 h 74"/>
                    <a:gd name="T16" fmla="*/ 0 w 81"/>
                    <a:gd name="T17" fmla="*/ 0 h 74"/>
                    <a:gd name="T18" fmla="*/ 0 w 81"/>
                    <a:gd name="T19" fmla="*/ 0 h 74"/>
                    <a:gd name="T20" fmla="*/ 0 w 81"/>
                    <a:gd name="T21" fmla="*/ 0 h 74"/>
                    <a:gd name="T22" fmla="*/ 0 w 81"/>
                    <a:gd name="T23" fmla="*/ 0 h 7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1"/>
                    <a:gd name="T37" fmla="*/ 0 h 74"/>
                    <a:gd name="T38" fmla="*/ 81 w 81"/>
                    <a:gd name="T39" fmla="*/ 74 h 7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1" h="74">
                      <a:moveTo>
                        <a:pt x="13" y="74"/>
                      </a:moveTo>
                      <a:lnTo>
                        <a:pt x="41" y="56"/>
                      </a:lnTo>
                      <a:lnTo>
                        <a:pt x="71" y="74"/>
                      </a:lnTo>
                      <a:lnTo>
                        <a:pt x="59" y="43"/>
                      </a:lnTo>
                      <a:lnTo>
                        <a:pt x="81" y="30"/>
                      </a:lnTo>
                      <a:lnTo>
                        <a:pt x="55" y="30"/>
                      </a:lnTo>
                      <a:lnTo>
                        <a:pt x="41" y="0"/>
                      </a:lnTo>
                      <a:lnTo>
                        <a:pt x="30" y="30"/>
                      </a:lnTo>
                      <a:lnTo>
                        <a:pt x="0" y="30"/>
                      </a:lnTo>
                      <a:lnTo>
                        <a:pt x="23" y="44"/>
                      </a:lnTo>
                      <a:lnTo>
                        <a:pt x="13" y="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04" name="Freeform 42"/>
                <p:cNvSpPr>
                  <a:spLocks/>
                </p:cNvSpPr>
                <p:nvPr/>
              </p:nvSpPr>
              <p:spPr bwMode="auto">
                <a:xfrm>
                  <a:off x="1513" y="1543"/>
                  <a:ext cx="7" cy="6"/>
                </a:xfrm>
                <a:custGeom>
                  <a:avLst/>
                  <a:gdLst>
                    <a:gd name="T0" fmla="*/ 0 w 81"/>
                    <a:gd name="T1" fmla="*/ 0 h 74"/>
                    <a:gd name="T2" fmla="*/ 0 w 81"/>
                    <a:gd name="T3" fmla="*/ 0 h 74"/>
                    <a:gd name="T4" fmla="*/ 0 w 81"/>
                    <a:gd name="T5" fmla="*/ 0 h 74"/>
                    <a:gd name="T6" fmla="*/ 0 w 81"/>
                    <a:gd name="T7" fmla="*/ 0 h 74"/>
                    <a:gd name="T8" fmla="*/ 0 w 81"/>
                    <a:gd name="T9" fmla="*/ 0 h 74"/>
                    <a:gd name="T10" fmla="*/ 0 w 81"/>
                    <a:gd name="T11" fmla="*/ 0 h 74"/>
                    <a:gd name="T12" fmla="*/ 0 w 81"/>
                    <a:gd name="T13" fmla="*/ 0 h 74"/>
                    <a:gd name="T14" fmla="*/ 0 w 81"/>
                    <a:gd name="T15" fmla="*/ 0 h 74"/>
                    <a:gd name="T16" fmla="*/ 0 w 81"/>
                    <a:gd name="T17" fmla="*/ 0 h 74"/>
                    <a:gd name="T18" fmla="*/ 0 w 81"/>
                    <a:gd name="T19" fmla="*/ 0 h 74"/>
                    <a:gd name="T20" fmla="*/ 0 w 81"/>
                    <a:gd name="T21" fmla="*/ 0 h 74"/>
                    <a:gd name="T22" fmla="*/ 0 w 81"/>
                    <a:gd name="T23" fmla="*/ 0 h 7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1"/>
                    <a:gd name="T37" fmla="*/ 0 h 74"/>
                    <a:gd name="T38" fmla="*/ 81 w 81"/>
                    <a:gd name="T39" fmla="*/ 74 h 7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1" h="74">
                      <a:moveTo>
                        <a:pt x="11" y="74"/>
                      </a:moveTo>
                      <a:lnTo>
                        <a:pt x="41" y="56"/>
                      </a:lnTo>
                      <a:lnTo>
                        <a:pt x="72" y="74"/>
                      </a:lnTo>
                      <a:lnTo>
                        <a:pt x="60" y="43"/>
                      </a:lnTo>
                      <a:lnTo>
                        <a:pt x="81" y="30"/>
                      </a:lnTo>
                      <a:lnTo>
                        <a:pt x="55" y="30"/>
                      </a:lnTo>
                      <a:lnTo>
                        <a:pt x="41" y="0"/>
                      </a:lnTo>
                      <a:lnTo>
                        <a:pt x="30" y="30"/>
                      </a:lnTo>
                      <a:lnTo>
                        <a:pt x="0" y="30"/>
                      </a:lnTo>
                      <a:lnTo>
                        <a:pt x="23" y="44"/>
                      </a:lnTo>
                      <a:lnTo>
                        <a:pt x="11" y="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09" name="Freeform 43"/>
                <p:cNvSpPr>
                  <a:spLocks/>
                </p:cNvSpPr>
                <p:nvPr/>
              </p:nvSpPr>
              <p:spPr bwMode="auto">
                <a:xfrm>
                  <a:off x="1532" y="1543"/>
                  <a:ext cx="8" cy="6"/>
                </a:xfrm>
                <a:custGeom>
                  <a:avLst/>
                  <a:gdLst>
                    <a:gd name="T0" fmla="*/ 0 w 80"/>
                    <a:gd name="T1" fmla="*/ 0 h 74"/>
                    <a:gd name="T2" fmla="*/ 0 w 80"/>
                    <a:gd name="T3" fmla="*/ 0 h 74"/>
                    <a:gd name="T4" fmla="*/ 0 w 80"/>
                    <a:gd name="T5" fmla="*/ 0 h 74"/>
                    <a:gd name="T6" fmla="*/ 0 w 80"/>
                    <a:gd name="T7" fmla="*/ 0 h 74"/>
                    <a:gd name="T8" fmla="*/ 0 w 80"/>
                    <a:gd name="T9" fmla="*/ 0 h 74"/>
                    <a:gd name="T10" fmla="*/ 0 w 80"/>
                    <a:gd name="T11" fmla="*/ 0 h 74"/>
                    <a:gd name="T12" fmla="*/ 0 w 80"/>
                    <a:gd name="T13" fmla="*/ 0 h 74"/>
                    <a:gd name="T14" fmla="*/ 0 w 80"/>
                    <a:gd name="T15" fmla="*/ 0 h 74"/>
                    <a:gd name="T16" fmla="*/ 0 w 80"/>
                    <a:gd name="T17" fmla="*/ 0 h 74"/>
                    <a:gd name="T18" fmla="*/ 0 w 80"/>
                    <a:gd name="T19" fmla="*/ 0 h 74"/>
                    <a:gd name="T20" fmla="*/ 0 w 80"/>
                    <a:gd name="T21" fmla="*/ 0 h 74"/>
                    <a:gd name="T22" fmla="*/ 0 w 80"/>
                    <a:gd name="T23" fmla="*/ 0 h 7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0"/>
                    <a:gd name="T37" fmla="*/ 0 h 74"/>
                    <a:gd name="T38" fmla="*/ 80 w 80"/>
                    <a:gd name="T39" fmla="*/ 74 h 7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0" h="74">
                      <a:moveTo>
                        <a:pt x="12" y="74"/>
                      </a:moveTo>
                      <a:lnTo>
                        <a:pt x="41" y="56"/>
                      </a:lnTo>
                      <a:lnTo>
                        <a:pt x="72" y="74"/>
                      </a:lnTo>
                      <a:lnTo>
                        <a:pt x="60" y="43"/>
                      </a:lnTo>
                      <a:lnTo>
                        <a:pt x="80" y="30"/>
                      </a:lnTo>
                      <a:lnTo>
                        <a:pt x="54" y="30"/>
                      </a:lnTo>
                      <a:lnTo>
                        <a:pt x="41" y="0"/>
                      </a:lnTo>
                      <a:lnTo>
                        <a:pt x="29" y="30"/>
                      </a:lnTo>
                      <a:lnTo>
                        <a:pt x="0" y="30"/>
                      </a:lnTo>
                      <a:lnTo>
                        <a:pt x="22" y="44"/>
                      </a:lnTo>
                      <a:lnTo>
                        <a:pt x="12" y="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0" name="Freeform 44"/>
                <p:cNvSpPr>
                  <a:spLocks/>
                </p:cNvSpPr>
                <p:nvPr/>
              </p:nvSpPr>
              <p:spPr bwMode="auto">
                <a:xfrm>
                  <a:off x="1552" y="1543"/>
                  <a:ext cx="7" cy="6"/>
                </a:xfrm>
                <a:custGeom>
                  <a:avLst/>
                  <a:gdLst>
                    <a:gd name="T0" fmla="*/ 0 w 83"/>
                    <a:gd name="T1" fmla="*/ 0 h 74"/>
                    <a:gd name="T2" fmla="*/ 0 w 83"/>
                    <a:gd name="T3" fmla="*/ 0 h 74"/>
                    <a:gd name="T4" fmla="*/ 0 w 83"/>
                    <a:gd name="T5" fmla="*/ 0 h 74"/>
                    <a:gd name="T6" fmla="*/ 0 w 83"/>
                    <a:gd name="T7" fmla="*/ 0 h 74"/>
                    <a:gd name="T8" fmla="*/ 0 w 83"/>
                    <a:gd name="T9" fmla="*/ 0 h 74"/>
                    <a:gd name="T10" fmla="*/ 0 w 83"/>
                    <a:gd name="T11" fmla="*/ 0 h 74"/>
                    <a:gd name="T12" fmla="*/ 0 w 83"/>
                    <a:gd name="T13" fmla="*/ 0 h 74"/>
                    <a:gd name="T14" fmla="*/ 0 w 83"/>
                    <a:gd name="T15" fmla="*/ 0 h 74"/>
                    <a:gd name="T16" fmla="*/ 0 w 83"/>
                    <a:gd name="T17" fmla="*/ 0 h 74"/>
                    <a:gd name="T18" fmla="*/ 0 w 83"/>
                    <a:gd name="T19" fmla="*/ 0 h 74"/>
                    <a:gd name="T20" fmla="*/ 0 w 83"/>
                    <a:gd name="T21" fmla="*/ 0 h 74"/>
                    <a:gd name="T22" fmla="*/ 0 w 83"/>
                    <a:gd name="T23" fmla="*/ 0 h 7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3"/>
                    <a:gd name="T37" fmla="*/ 0 h 74"/>
                    <a:gd name="T38" fmla="*/ 83 w 83"/>
                    <a:gd name="T39" fmla="*/ 74 h 7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3" h="74">
                      <a:moveTo>
                        <a:pt x="13" y="74"/>
                      </a:moveTo>
                      <a:lnTo>
                        <a:pt x="43" y="56"/>
                      </a:lnTo>
                      <a:lnTo>
                        <a:pt x="74" y="74"/>
                      </a:lnTo>
                      <a:lnTo>
                        <a:pt x="60" y="43"/>
                      </a:lnTo>
                      <a:lnTo>
                        <a:pt x="83" y="30"/>
                      </a:lnTo>
                      <a:lnTo>
                        <a:pt x="55" y="30"/>
                      </a:lnTo>
                      <a:lnTo>
                        <a:pt x="43" y="0"/>
                      </a:lnTo>
                      <a:lnTo>
                        <a:pt x="28" y="30"/>
                      </a:lnTo>
                      <a:lnTo>
                        <a:pt x="0" y="30"/>
                      </a:lnTo>
                      <a:lnTo>
                        <a:pt x="25" y="44"/>
                      </a:lnTo>
                      <a:lnTo>
                        <a:pt x="13" y="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4" name="Freeform 45"/>
                <p:cNvSpPr>
                  <a:spLocks/>
                </p:cNvSpPr>
                <p:nvPr/>
              </p:nvSpPr>
              <p:spPr bwMode="auto">
                <a:xfrm>
                  <a:off x="1571" y="1543"/>
                  <a:ext cx="8" cy="6"/>
                </a:xfrm>
                <a:custGeom>
                  <a:avLst/>
                  <a:gdLst>
                    <a:gd name="T0" fmla="*/ 0 w 82"/>
                    <a:gd name="T1" fmla="*/ 0 h 74"/>
                    <a:gd name="T2" fmla="*/ 0 w 82"/>
                    <a:gd name="T3" fmla="*/ 0 h 74"/>
                    <a:gd name="T4" fmla="*/ 0 w 82"/>
                    <a:gd name="T5" fmla="*/ 0 h 74"/>
                    <a:gd name="T6" fmla="*/ 0 w 82"/>
                    <a:gd name="T7" fmla="*/ 0 h 74"/>
                    <a:gd name="T8" fmla="*/ 0 w 82"/>
                    <a:gd name="T9" fmla="*/ 0 h 74"/>
                    <a:gd name="T10" fmla="*/ 0 w 82"/>
                    <a:gd name="T11" fmla="*/ 0 h 74"/>
                    <a:gd name="T12" fmla="*/ 0 w 82"/>
                    <a:gd name="T13" fmla="*/ 0 h 74"/>
                    <a:gd name="T14" fmla="*/ 0 w 82"/>
                    <a:gd name="T15" fmla="*/ 0 h 74"/>
                    <a:gd name="T16" fmla="*/ 0 w 82"/>
                    <a:gd name="T17" fmla="*/ 0 h 74"/>
                    <a:gd name="T18" fmla="*/ 0 w 82"/>
                    <a:gd name="T19" fmla="*/ 0 h 74"/>
                    <a:gd name="T20" fmla="*/ 0 w 82"/>
                    <a:gd name="T21" fmla="*/ 0 h 74"/>
                    <a:gd name="T22" fmla="*/ 0 w 82"/>
                    <a:gd name="T23" fmla="*/ 0 h 7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2"/>
                    <a:gd name="T37" fmla="*/ 0 h 74"/>
                    <a:gd name="T38" fmla="*/ 82 w 82"/>
                    <a:gd name="T39" fmla="*/ 74 h 7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2" h="74">
                      <a:moveTo>
                        <a:pt x="11" y="74"/>
                      </a:moveTo>
                      <a:lnTo>
                        <a:pt x="42" y="56"/>
                      </a:lnTo>
                      <a:lnTo>
                        <a:pt x="73" y="74"/>
                      </a:lnTo>
                      <a:lnTo>
                        <a:pt x="61" y="43"/>
                      </a:lnTo>
                      <a:lnTo>
                        <a:pt x="82" y="30"/>
                      </a:lnTo>
                      <a:lnTo>
                        <a:pt x="55" y="30"/>
                      </a:lnTo>
                      <a:lnTo>
                        <a:pt x="42" y="0"/>
                      </a:lnTo>
                      <a:lnTo>
                        <a:pt x="28" y="30"/>
                      </a:lnTo>
                      <a:lnTo>
                        <a:pt x="0" y="30"/>
                      </a:lnTo>
                      <a:lnTo>
                        <a:pt x="24" y="44"/>
                      </a:lnTo>
                      <a:lnTo>
                        <a:pt x="11" y="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15" name="Freeform 46"/>
                <p:cNvSpPr>
                  <a:spLocks/>
                </p:cNvSpPr>
                <p:nvPr/>
              </p:nvSpPr>
              <p:spPr bwMode="auto">
                <a:xfrm>
                  <a:off x="1590" y="1543"/>
                  <a:ext cx="8" cy="6"/>
                </a:xfrm>
                <a:custGeom>
                  <a:avLst/>
                  <a:gdLst>
                    <a:gd name="T0" fmla="*/ 0 w 83"/>
                    <a:gd name="T1" fmla="*/ 0 h 74"/>
                    <a:gd name="T2" fmla="*/ 0 w 83"/>
                    <a:gd name="T3" fmla="*/ 0 h 74"/>
                    <a:gd name="T4" fmla="*/ 0 w 83"/>
                    <a:gd name="T5" fmla="*/ 0 h 74"/>
                    <a:gd name="T6" fmla="*/ 0 w 83"/>
                    <a:gd name="T7" fmla="*/ 0 h 74"/>
                    <a:gd name="T8" fmla="*/ 0 w 83"/>
                    <a:gd name="T9" fmla="*/ 0 h 74"/>
                    <a:gd name="T10" fmla="*/ 0 w 83"/>
                    <a:gd name="T11" fmla="*/ 0 h 74"/>
                    <a:gd name="T12" fmla="*/ 0 w 83"/>
                    <a:gd name="T13" fmla="*/ 0 h 74"/>
                    <a:gd name="T14" fmla="*/ 0 w 83"/>
                    <a:gd name="T15" fmla="*/ 0 h 74"/>
                    <a:gd name="T16" fmla="*/ 0 w 83"/>
                    <a:gd name="T17" fmla="*/ 0 h 74"/>
                    <a:gd name="T18" fmla="*/ 0 w 83"/>
                    <a:gd name="T19" fmla="*/ 0 h 74"/>
                    <a:gd name="T20" fmla="*/ 0 w 83"/>
                    <a:gd name="T21" fmla="*/ 0 h 74"/>
                    <a:gd name="T22" fmla="*/ 0 w 83"/>
                    <a:gd name="T23" fmla="*/ 0 h 7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3"/>
                    <a:gd name="T37" fmla="*/ 0 h 74"/>
                    <a:gd name="T38" fmla="*/ 83 w 83"/>
                    <a:gd name="T39" fmla="*/ 74 h 7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3" h="74">
                      <a:moveTo>
                        <a:pt x="13" y="74"/>
                      </a:moveTo>
                      <a:lnTo>
                        <a:pt x="43" y="56"/>
                      </a:lnTo>
                      <a:lnTo>
                        <a:pt x="73" y="74"/>
                      </a:lnTo>
                      <a:lnTo>
                        <a:pt x="61" y="43"/>
                      </a:lnTo>
                      <a:lnTo>
                        <a:pt x="83" y="30"/>
                      </a:lnTo>
                      <a:lnTo>
                        <a:pt x="56" y="30"/>
                      </a:lnTo>
                      <a:lnTo>
                        <a:pt x="42" y="0"/>
                      </a:lnTo>
                      <a:lnTo>
                        <a:pt x="29" y="30"/>
                      </a:lnTo>
                      <a:lnTo>
                        <a:pt x="0" y="30"/>
                      </a:lnTo>
                      <a:lnTo>
                        <a:pt x="25" y="44"/>
                      </a:lnTo>
                      <a:lnTo>
                        <a:pt x="13" y="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0" name="Freeform 47"/>
                <p:cNvSpPr>
                  <a:spLocks/>
                </p:cNvSpPr>
                <p:nvPr/>
              </p:nvSpPr>
              <p:spPr bwMode="auto">
                <a:xfrm>
                  <a:off x="1503" y="1553"/>
                  <a:ext cx="8" cy="7"/>
                </a:xfrm>
                <a:custGeom>
                  <a:avLst/>
                  <a:gdLst>
                    <a:gd name="T0" fmla="*/ 0 w 82"/>
                    <a:gd name="T1" fmla="*/ 0 h 71"/>
                    <a:gd name="T2" fmla="*/ 0 w 82"/>
                    <a:gd name="T3" fmla="*/ 0 h 71"/>
                    <a:gd name="T4" fmla="*/ 0 w 82"/>
                    <a:gd name="T5" fmla="*/ 0 h 71"/>
                    <a:gd name="T6" fmla="*/ 0 w 82"/>
                    <a:gd name="T7" fmla="*/ 0 h 71"/>
                    <a:gd name="T8" fmla="*/ 0 w 82"/>
                    <a:gd name="T9" fmla="*/ 0 h 71"/>
                    <a:gd name="T10" fmla="*/ 0 w 82"/>
                    <a:gd name="T11" fmla="*/ 0 h 71"/>
                    <a:gd name="T12" fmla="*/ 0 w 82"/>
                    <a:gd name="T13" fmla="*/ 0 h 71"/>
                    <a:gd name="T14" fmla="*/ 0 w 82"/>
                    <a:gd name="T15" fmla="*/ 0 h 71"/>
                    <a:gd name="T16" fmla="*/ 0 w 82"/>
                    <a:gd name="T17" fmla="*/ 0 h 71"/>
                    <a:gd name="T18" fmla="*/ 0 w 82"/>
                    <a:gd name="T19" fmla="*/ 0 h 71"/>
                    <a:gd name="T20" fmla="*/ 0 w 82"/>
                    <a:gd name="T21" fmla="*/ 0 h 71"/>
                    <a:gd name="T22" fmla="*/ 0 w 82"/>
                    <a:gd name="T23" fmla="*/ 0 h 7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2"/>
                    <a:gd name="T37" fmla="*/ 0 h 71"/>
                    <a:gd name="T38" fmla="*/ 82 w 82"/>
                    <a:gd name="T39" fmla="*/ 71 h 71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2" h="71">
                      <a:moveTo>
                        <a:pt x="12" y="71"/>
                      </a:moveTo>
                      <a:lnTo>
                        <a:pt x="43" y="53"/>
                      </a:lnTo>
                      <a:lnTo>
                        <a:pt x="73" y="71"/>
                      </a:lnTo>
                      <a:lnTo>
                        <a:pt x="60" y="42"/>
                      </a:lnTo>
                      <a:lnTo>
                        <a:pt x="82" y="29"/>
                      </a:lnTo>
                      <a:lnTo>
                        <a:pt x="56" y="29"/>
                      </a:lnTo>
                      <a:lnTo>
                        <a:pt x="43" y="0"/>
                      </a:lnTo>
                      <a:lnTo>
                        <a:pt x="30" y="29"/>
                      </a:lnTo>
                      <a:lnTo>
                        <a:pt x="0" y="29"/>
                      </a:lnTo>
                      <a:lnTo>
                        <a:pt x="24" y="42"/>
                      </a:lnTo>
                      <a:lnTo>
                        <a:pt x="12" y="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1" name="Freeform 48"/>
                <p:cNvSpPr>
                  <a:spLocks/>
                </p:cNvSpPr>
                <p:nvPr/>
              </p:nvSpPr>
              <p:spPr bwMode="auto">
                <a:xfrm>
                  <a:off x="1523" y="1553"/>
                  <a:ext cx="7" cy="7"/>
                </a:xfrm>
                <a:custGeom>
                  <a:avLst/>
                  <a:gdLst>
                    <a:gd name="T0" fmla="*/ 0 w 82"/>
                    <a:gd name="T1" fmla="*/ 0 h 71"/>
                    <a:gd name="T2" fmla="*/ 0 w 82"/>
                    <a:gd name="T3" fmla="*/ 0 h 71"/>
                    <a:gd name="T4" fmla="*/ 0 w 82"/>
                    <a:gd name="T5" fmla="*/ 0 h 71"/>
                    <a:gd name="T6" fmla="*/ 0 w 82"/>
                    <a:gd name="T7" fmla="*/ 0 h 71"/>
                    <a:gd name="T8" fmla="*/ 0 w 82"/>
                    <a:gd name="T9" fmla="*/ 0 h 71"/>
                    <a:gd name="T10" fmla="*/ 0 w 82"/>
                    <a:gd name="T11" fmla="*/ 0 h 71"/>
                    <a:gd name="T12" fmla="*/ 0 w 82"/>
                    <a:gd name="T13" fmla="*/ 0 h 71"/>
                    <a:gd name="T14" fmla="*/ 0 w 82"/>
                    <a:gd name="T15" fmla="*/ 0 h 71"/>
                    <a:gd name="T16" fmla="*/ 0 w 82"/>
                    <a:gd name="T17" fmla="*/ 0 h 71"/>
                    <a:gd name="T18" fmla="*/ 0 w 82"/>
                    <a:gd name="T19" fmla="*/ 0 h 71"/>
                    <a:gd name="T20" fmla="*/ 0 w 82"/>
                    <a:gd name="T21" fmla="*/ 0 h 71"/>
                    <a:gd name="T22" fmla="*/ 0 w 82"/>
                    <a:gd name="T23" fmla="*/ 0 h 7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2"/>
                    <a:gd name="T37" fmla="*/ 0 h 71"/>
                    <a:gd name="T38" fmla="*/ 82 w 82"/>
                    <a:gd name="T39" fmla="*/ 71 h 71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2" h="71">
                      <a:moveTo>
                        <a:pt x="10" y="71"/>
                      </a:moveTo>
                      <a:lnTo>
                        <a:pt x="40" y="53"/>
                      </a:lnTo>
                      <a:lnTo>
                        <a:pt x="71" y="71"/>
                      </a:lnTo>
                      <a:lnTo>
                        <a:pt x="61" y="42"/>
                      </a:lnTo>
                      <a:lnTo>
                        <a:pt x="82" y="29"/>
                      </a:lnTo>
                      <a:lnTo>
                        <a:pt x="54" y="29"/>
                      </a:lnTo>
                      <a:lnTo>
                        <a:pt x="40" y="0"/>
                      </a:lnTo>
                      <a:lnTo>
                        <a:pt x="29" y="29"/>
                      </a:lnTo>
                      <a:lnTo>
                        <a:pt x="0" y="29"/>
                      </a:lnTo>
                      <a:lnTo>
                        <a:pt x="23" y="42"/>
                      </a:lnTo>
                      <a:lnTo>
                        <a:pt x="10" y="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2" name="Freeform 49"/>
                <p:cNvSpPr>
                  <a:spLocks/>
                </p:cNvSpPr>
                <p:nvPr/>
              </p:nvSpPr>
              <p:spPr bwMode="auto">
                <a:xfrm>
                  <a:off x="1542" y="1553"/>
                  <a:ext cx="8" cy="7"/>
                </a:xfrm>
                <a:custGeom>
                  <a:avLst/>
                  <a:gdLst>
                    <a:gd name="T0" fmla="*/ 0 w 83"/>
                    <a:gd name="T1" fmla="*/ 0 h 71"/>
                    <a:gd name="T2" fmla="*/ 0 w 83"/>
                    <a:gd name="T3" fmla="*/ 0 h 71"/>
                    <a:gd name="T4" fmla="*/ 0 w 83"/>
                    <a:gd name="T5" fmla="*/ 0 h 71"/>
                    <a:gd name="T6" fmla="*/ 0 w 83"/>
                    <a:gd name="T7" fmla="*/ 0 h 71"/>
                    <a:gd name="T8" fmla="*/ 0 w 83"/>
                    <a:gd name="T9" fmla="*/ 0 h 71"/>
                    <a:gd name="T10" fmla="*/ 0 w 83"/>
                    <a:gd name="T11" fmla="*/ 0 h 71"/>
                    <a:gd name="T12" fmla="*/ 0 w 83"/>
                    <a:gd name="T13" fmla="*/ 0 h 71"/>
                    <a:gd name="T14" fmla="*/ 0 w 83"/>
                    <a:gd name="T15" fmla="*/ 0 h 71"/>
                    <a:gd name="T16" fmla="*/ 0 w 83"/>
                    <a:gd name="T17" fmla="*/ 0 h 71"/>
                    <a:gd name="T18" fmla="*/ 0 w 83"/>
                    <a:gd name="T19" fmla="*/ 0 h 71"/>
                    <a:gd name="T20" fmla="*/ 0 w 83"/>
                    <a:gd name="T21" fmla="*/ 0 h 71"/>
                    <a:gd name="T22" fmla="*/ 0 w 83"/>
                    <a:gd name="T23" fmla="*/ 0 h 7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3"/>
                    <a:gd name="T37" fmla="*/ 0 h 71"/>
                    <a:gd name="T38" fmla="*/ 83 w 83"/>
                    <a:gd name="T39" fmla="*/ 71 h 71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3" h="71">
                      <a:moveTo>
                        <a:pt x="12" y="71"/>
                      </a:moveTo>
                      <a:lnTo>
                        <a:pt x="43" y="53"/>
                      </a:lnTo>
                      <a:lnTo>
                        <a:pt x="73" y="71"/>
                      </a:lnTo>
                      <a:lnTo>
                        <a:pt x="61" y="42"/>
                      </a:lnTo>
                      <a:lnTo>
                        <a:pt x="83" y="29"/>
                      </a:lnTo>
                      <a:lnTo>
                        <a:pt x="55" y="29"/>
                      </a:lnTo>
                      <a:lnTo>
                        <a:pt x="43" y="0"/>
                      </a:lnTo>
                      <a:lnTo>
                        <a:pt x="30" y="29"/>
                      </a:lnTo>
                      <a:lnTo>
                        <a:pt x="0" y="29"/>
                      </a:lnTo>
                      <a:lnTo>
                        <a:pt x="25" y="42"/>
                      </a:lnTo>
                      <a:lnTo>
                        <a:pt x="12" y="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3" name="Freeform 50"/>
                <p:cNvSpPr>
                  <a:spLocks/>
                </p:cNvSpPr>
                <p:nvPr/>
              </p:nvSpPr>
              <p:spPr bwMode="auto">
                <a:xfrm>
                  <a:off x="1561" y="1553"/>
                  <a:ext cx="8" cy="7"/>
                </a:xfrm>
                <a:custGeom>
                  <a:avLst/>
                  <a:gdLst>
                    <a:gd name="T0" fmla="*/ 0 w 83"/>
                    <a:gd name="T1" fmla="*/ 0 h 71"/>
                    <a:gd name="T2" fmla="*/ 0 w 83"/>
                    <a:gd name="T3" fmla="*/ 0 h 71"/>
                    <a:gd name="T4" fmla="*/ 0 w 83"/>
                    <a:gd name="T5" fmla="*/ 0 h 71"/>
                    <a:gd name="T6" fmla="*/ 0 w 83"/>
                    <a:gd name="T7" fmla="*/ 0 h 71"/>
                    <a:gd name="T8" fmla="*/ 0 w 83"/>
                    <a:gd name="T9" fmla="*/ 0 h 71"/>
                    <a:gd name="T10" fmla="*/ 0 w 83"/>
                    <a:gd name="T11" fmla="*/ 0 h 71"/>
                    <a:gd name="T12" fmla="*/ 0 w 83"/>
                    <a:gd name="T13" fmla="*/ 0 h 71"/>
                    <a:gd name="T14" fmla="*/ 0 w 83"/>
                    <a:gd name="T15" fmla="*/ 0 h 71"/>
                    <a:gd name="T16" fmla="*/ 0 w 83"/>
                    <a:gd name="T17" fmla="*/ 0 h 71"/>
                    <a:gd name="T18" fmla="*/ 0 w 83"/>
                    <a:gd name="T19" fmla="*/ 0 h 71"/>
                    <a:gd name="T20" fmla="*/ 0 w 83"/>
                    <a:gd name="T21" fmla="*/ 0 h 71"/>
                    <a:gd name="T22" fmla="*/ 0 w 83"/>
                    <a:gd name="T23" fmla="*/ 0 h 7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3"/>
                    <a:gd name="T37" fmla="*/ 0 h 71"/>
                    <a:gd name="T38" fmla="*/ 83 w 83"/>
                    <a:gd name="T39" fmla="*/ 71 h 71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3" h="71">
                      <a:moveTo>
                        <a:pt x="12" y="71"/>
                      </a:moveTo>
                      <a:lnTo>
                        <a:pt x="42" y="53"/>
                      </a:lnTo>
                      <a:lnTo>
                        <a:pt x="72" y="71"/>
                      </a:lnTo>
                      <a:lnTo>
                        <a:pt x="60" y="42"/>
                      </a:lnTo>
                      <a:lnTo>
                        <a:pt x="83" y="29"/>
                      </a:lnTo>
                      <a:lnTo>
                        <a:pt x="54" y="29"/>
                      </a:lnTo>
                      <a:lnTo>
                        <a:pt x="42" y="0"/>
                      </a:lnTo>
                      <a:lnTo>
                        <a:pt x="28" y="29"/>
                      </a:lnTo>
                      <a:lnTo>
                        <a:pt x="0" y="29"/>
                      </a:lnTo>
                      <a:lnTo>
                        <a:pt x="24" y="42"/>
                      </a:lnTo>
                      <a:lnTo>
                        <a:pt x="12" y="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4" name="Freeform 51"/>
                <p:cNvSpPr>
                  <a:spLocks/>
                </p:cNvSpPr>
                <p:nvPr/>
              </p:nvSpPr>
              <p:spPr bwMode="auto">
                <a:xfrm>
                  <a:off x="1581" y="1553"/>
                  <a:ext cx="7" cy="7"/>
                </a:xfrm>
                <a:custGeom>
                  <a:avLst/>
                  <a:gdLst>
                    <a:gd name="T0" fmla="*/ 0 w 81"/>
                    <a:gd name="T1" fmla="*/ 0 h 71"/>
                    <a:gd name="T2" fmla="*/ 0 w 81"/>
                    <a:gd name="T3" fmla="*/ 0 h 71"/>
                    <a:gd name="T4" fmla="*/ 0 w 81"/>
                    <a:gd name="T5" fmla="*/ 0 h 71"/>
                    <a:gd name="T6" fmla="*/ 0 w 81"/>
                    <a:gd name="T7" fmla="*/ 0 h 71"/>
                    <a:gd name="T8" fmla="*/ 0 w 81"/>
                    <a:gd name="T9" fmla="*/ 0 h 71"/>
                    <a:gd name="T10" fmla="*/ 0 w 81"/>
                    <a:gd name="T11" fmla="*/ 0 h 71"/>
                    <a:gd name="T12" fmla="*/ 0 w 81"/>
                    <a:gd name="T13" fmla="*/ 0 h 71"/>
                    <a:gd name="T14" fmla="*/ 0 w 81"/>
                    <a:gd name="T15" fmla="*/ 0 h 71"/>
                    <a:gd name="T16" fmla="*/ 0 w 81"/>
                    <a:gd name="T17" fmla="*/ 0 h 71"/>
                    <a:gd name="T18" fmla="*/ 0 w 81"/>
                    <a:gd name="T19" fmla="*/ 0 h 71"/>
                    <a:gd name="T20" fmla="*/ 0 w 81"/>
                    <a:gd name="T21" fmla="*/ 0 h 71"/>
                    <a:gd name="T22" fmla="*/ 0 w 81"/>
                    <a:gd name="T23" fmla="*/ 0 h 7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1"/>
                    <a:gd name="T37" fmla="*/ 0 h 71"/>
                    <a:gd name="T38" fmla="*/ 81 w 81"/>
                    <a:gd name="T39" fmla="*/ 71 h 71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1" h="71">
                      <a:moveTo>
                        <a:pt x="11" y="71"/>
                      </a:moveTo>
                      <a:lnTo>
                        <a:pt x="42" y="53"/>
                      </a:lnTo>
                      <a:lnTo>
                        <a:pt x="72" y="71"/>
                      </a:lnTo>
                      <a:lnTo>
                        <a:pt x="59" y="42"/>
                      </a:lnTo>
                      <a:lnTo>
                        <a:pt x="81" y="29"/>
                      </a:lnTo>
                      <a:lnTo>
                        <a:pt x="54" y="29"/>
                      </a:lnTo>
                      <a:lnTo>
                        <a:pt x="40" y="0"/>
                      </a:lnTo>
                      <a:lnTo>
                        <a:pt x="29" y="29"/>
                      </a:lnTo>
                      <a:lnTo>
                        <a:pt x="0" y="29"/>
                      </a:lnTo>
                      <a:lnTo>
                        <a:pt x="25" y="42"/>
                      </a:lnTo>
                      <a:lnTo>
                        <a:pt x="11" y="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5" name="Freeform 52"/>
                <p:cNvSpPr>
                  <a:spLocks/>
                </p:cNvSpPr>
                <p:nvPr/>
              </p:nvSpPr>
              <p:spPr bwMode="auto">
                <a:xfrm>
                  <a:off x="1494" y="1563"/>
                  <a:ext cx="7" cy="7"/>
                </a:xfrm>
                <a:custGeom>
                  <a:avLst/>
                  <a:gdLst>
                    <a:gd name="T0" fmla="*/ 0 w 81"/>
                    <a:gd name="T1" fmla="*/ 0 h 73"/>
                    <a:gd name="T2" fmla="*/ 0 w 81"/>
                    <a:gd name="T3" fmla="*/ 0 h 73"/>
                    <a:gd name="T4" fmla="*/ 0 w 81"/>
                    <a:gd name="T5" fmla="*/ 0 h 73"/>
                    <a:gd name="T6" fmla="*/ 0 w 81"/>
                    <a:gd name="T7" fmla="*/ 0 h 73"/>
                    <a:gd name="T8" fmla="*/ 0 w 81"/>
                    <a:gd name="T9" fmla="*/ 0 h 73"/>
                    <a:gd name="T10" fmla="*/ 0 w 81"/>
                    <a:gd name="T11" fmla="*/ 0 h 73"/>
                    <a:gd name="T12" fmla="*/ 0 w 81"/>
                    <a:gd name="T13" fmla="*/ 0 h 73"/>
                    <a:gd name="T14" fmla="*/ 0 w 81"/>
                    <a:gd name="T15" fmla="*/ 0 h 73"/>
                    <a:gd name="T16" fmla="*/ 0 w 81"/>
                    <a:gd name="T17" fmla="*/ 0 h 73"/>
                    <a:gd name="T18" fmla="*/ 0 w 81"/>
                    <a:gd name="T19" fmla="*/ 0 h 73"/>
                    <a:gd name="T20" fmla="*/ 0 w 81"/>
                    <a:gd name="T21" fmla="*/ 0 h 73"/>
                    <a:gd name="T22" fmla="*/ 0 w 81"/>
                    <a:gd name="T23" fmla="*/ 0 h 7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1"/>
                    <a:gd name="T37" fmla="*/ 0 h 73"/>
                    <a:gd name="T38" fmla="*/ 81 w 81"/>
                    <a:gd name="T39" fmla="*/ 73 h 7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1" h="73">
                      <a:moveTo>
                        <a:pt x="13" y="73"/>
                      </a:moveTo>
                      <a:lnTo>
                        <a:pt x="41" y="55"/>
                      </a:lnTo>
                      <a:lnTo>
                        <a:pt x="71" y="73"/>
                      </a:lnTo>
                      <a:lnTo>
                        <a:pt x="59" y="45"/>
                      </a:lnTo>
                      <a:lnTo>
                        <a:pt x="81" y="29"/>
                      </a:lnTo>
                      <a:lnTo>
                        <a:pt x="55" y="29"/>
                      </a:lnTo>
                      <a:lnTo>
                        <a:pt x="41" y="0"/>
                      </a:lnTo>
                      <a:lnTo>
                        <a:pt x="30" y="29"/>
                      </a:lnTo>
                      <a:lnTo>
                        <a:pt x="0" y="29"/>
                      </a:lnTo>
                      <a:lnTo>
                        <a:pt x="23" y="45"/>
                      </a:lnTo>
                      <a:lnTo>
                        <a:pt x="13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6" name="Freeform 53"/>
                <p:cNvSpPr>
                  <a:spLocks/>
                </p:cNvSpPr>
                <p:nvPr/>
              </p:nvSpPr>
              <p:spPr bwMode="auto">
                <a:xfrm>
                  <a:off x="1513" y="1563"/>
                  <a:ext cx="7" cy="7"/>
                </a:xfrm>
                <a:custGeom>
                  <a:avLst/>
                  <a:gdLst>
                    <a:gd name="T0" fmla="*/ 0 w 81"/>
                    <a:gd name="T1" fmla="*/ 0 h 73"/>
                    <a:gd name="T2" fmla="*/ 0 w 81"/>
                    <a:gd name="T3" fmla="*/ 0 h 73"/>
                    <a:gd name="T4" fmla="*/ 0 w 81"/>
                    <a:gd name="T5" fmla="*/ 0 h 73"/>
                    <a:gd name="T6" fmla="*/ 0 w 81"/>
                    <a:gd name="T7" fmla="*/ 0 h 73"/>
                    <a:gd name="T8" fmla="*/ 0 w 81"/>
                    <a:gd name="T9" fmla="*/ 0 h 73"/>
                    <a:gd name="T10" fmla="*/ 0 w 81"/>
                    <a:gd name="T11" fmla="*/ 0 h 73"/>
                    <a:gd name="T12" fmla="*/ 0 w 81"/>
                    <a:gd name="T13" fmla="*/ 0 h 73"/>
                    <a:gd name="T14" fmla="*/ 0 w 81"/>
                    <a:gd name="T15" fmla="*/ 0 h 73"/>
                    <a:gd name="T16" fmla="*/ 0 w 81"/>
                    <a:gd name="T17" fmla="*/ 0 h 73"/>
                    <a:gd name="T18" fmla="*/ 0 w 81"/>
                    <a:gd name="T19" fmla="*/ 0 h 73"/>
                    <a:gd name="T20" fmla="*/ 0 w 81"/>
                    <a:gd name="T21" fmla="*/ 0 h 73"/>
                    <a:gd name="T22" fmla="*/ 0 w 81"/>
                    <a:gd name="T23" fmla="*/ 0 h 7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1"/>
                    <a:gd name="T37" fmla="*/ 0 h 73"/>
                    <a:gd name="T38" fmla="*/ 81 w 81"/>
                    <a:gd name="T39" fmla="*/ 73 h 7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1" h="73">
                      <a:moveTo>
                        <a:pt x="11" y="73"/>
                      </a:moveTo>
                      <a:lnTo>
                        <a:pt x="41" y="55"/>
                      </a:lnTo>
                      <a:lnTo>
                        <a:pt x="72" y="73"/>
                      </a:lnTo>
                      <a:lnTo>
                        <a:pt x="60" y="45"/>
                      </a:lnTo>
                      <a:lnTo>
                        <a:pt x="81" y="29"/>
                      </a:lnTo>
                      <a:lnTo>
                        <a:pt x="55" y="29"/>
                      </a:lnTo>
                      <a:lnTo>
                        <a:pt x="41" y="0"/>
                      </a:lnTo>
                      <a:lnTo>
                        <a:pt x="30" y="29"/>
                      </a:lnTo>
                      <a:lnTo>
                        <a:pt x="0" y="29"/>
                      </a:lnTo>
                      <a:lnTo>
                        <a:pt x="23" y="45"/>
                      </a:lnTo>
                      <a:lnTo>
                        <a:pt x="11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7" name="Freeform 54"/>
                <p:cNvSpPr>
                  <a:spLocks/>
                </p:cNvSpPr>
                <p:nvPr/>
              </p:nvSpPr>
              <p:spPr bwMode="auto">
                <a:xfrm>
                  <a:off x="1532" y="1563"/>
                  <a:ext cx="8" cy="7"/>
                </a:xfrm>
                <a:custGeom>
                  <a:avLst/>
                  <a:gdLst>
                    <a:gd name="T0" fmla="*/ 0 w 80"/>
                    <a:gd name="T1" fmla="*/ 0 h 73"/>
                    <a:gd name="T2" fmla="*/ 0 w 80"/>
                    <a:gd name="T3" fmla="*/ 0 h 73"/>
                    <a:gd name="T4" fmla="*/ 0 w 80"/>
                    <a:gd name="T5" fmla="*/ 0 h 73"/>
                    <a:gd name="T6" fmla="*/ 0 w 80"/>
                    <a:gd name="T7" fmla="*/ 0 h 73"/>
                    <a:gd name="T8" fmla="*/ 0 w 80"/>
                    <a:gd name="T9" fmla="*/ 0 h 73"/>
                    <a:gd name="T10" fmla="*/ 0 w 80"/>
                    <a:gd name="T11" fmla="*/ 0 h 73"/>
                    <a:gd name="T12" fmla="*/ 0 w 80"/>
                    <a:gd name="T13" fmla="*/ 0 h 73"/>
                    <a:gd name="T14" fmla="*/ 0 w 80"/>
                    <a:gd name="T15" fmla="*/ 0 h 73"/>
                    <a:gd name="T16" fmla="*/ 0 w 80"/>
                    <a:gd name="T17" fmla="*/ 0 h 73"/>
                    <a:gd name="T18" fmla="*/ 0 w 80"/>
                    <a:gd name="T19" fmla="*/ 0 h 73"/>
                    <a:gd name="T20" fmla="*/ 0 w 80"/>
                    <a:gd name="T21" fmla="*/ 0 h 73"/>
                    <a:gd name="T22" fmla="*/ 0 w 80"/>
                    <a:gd name="T23" fmla="*/ 0 h 7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0"/>
                    <a:gd name="T37" fmla="*/ 0 h 73"/>
                    <a:gd name="T38" fmla="*/ 80 w 80"/>
                    <a:gd name="T39" fmla="*/ 73 h 7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0" h="73">
                      <a:moveTo>
                        <a:pt x="12" y="73"/>
                      </a:moveTo>
                      <a:lnTo>
                        <a:pt x="41" y="55"/>
                      </a:lnTo>
                      <a:lnTo>
                        <a:pt x="72" y="73"/>
                      </a:lnTo>
                      <a:lnTo>
                        <a:pt x="60" y="45"/>
                      </a:lnTo>
                      <a:lnTo>
                        <a:pt x="80" y="29"/>
                      </a:lnTo>
                      <a:lnTo>
                        <a:pt x="54" y="29"/>
                      </a:lnTo>
                      <a:lnTo>
                        <a:pt x="41" y="0"/>
                      </a:lnTo>
                      <a:lnTo>
                        <a:pt x="29" y="29"/>
                      </a:lnTo>
                      <a:lnTo>
                        <a:pt x="0" y="29"/>
                      </a:lnTo>
                      <a:lnTo>
                        <a:pt x="22" y="45"/>
                      </a:lnTo>
                      <a:lnTo>
                        <a:pt x="12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8" name="Freeform 55"/>
                <p:cNvSpPr>
                  <a:spLocks/>
                </p:cNvSpPr>
                <p:nvPr/>
              </p:nvSpPr>
              <p:spPr bwMode="auto">
                <a:xfrm>
                  <a:off x="1552" y="1563"/>
                  <a:ext cx="7" cy="7"/>
                </a:xfrm>
                <a:custGeom>
                  <a:avLst/>
                  <a:gdLst>
                    <a:gd name="T0" fmla="*/ 0 w 83"/>
                    <a:gd name="T1" fmla="*/ 0 h 73"/>
                    <a:gd name="T2" fmla="*/ 0 w 83"/>
                    <a:gd name="T3" fmla="*/ 0 h 73"/>
                    <a:gd name="T4" fmla="*/ 0 w 83"/>
                    <a:gd name="T5" fmla="*/ 0 h 73"/>
                    <a:gd name="T6" fmla="*/ 0 w 83"/>
                    <a:gd name="T7" fmla="*/ 0 h 73"/>
                    <a:gd name="T8" fmla="*/ 0 w 83"/>
                    <a:gd name="T9" fmla="*/ 0 h 73"/>
                    <a:gd name="T10" fmla="*/ 0 w 83"/>
                    <a:gd name="T11" fmla="*/ 0 h 73"/>
                    <a:gd name="T12" fmla="*/ 0 w 83"/>
                    <a:gd name="T13" fmla="*/ 0 h 73"/>
                    <a:gd name="T14" fmla="*/ 0 w 83"/>
                    <a:gd name="T15" fmla="*/ 0 h 73"/>
                    <a:gd name="T16" fmla="*/ 0 w 83"/>
                    <a:gd name="T17" fmla="*/ 0 h 73"/>
                    <a:gd name="T18" fmla="*/ 0 w 83"/>
                    <a:gd name="T19" fmla="*/ 0 h 73"/>
                    <a:gd name="T20" fmla="*/ 0 w 83"/>
                    <a:gd name="T21" fmla="*/ 0 h 73"/>
                    <a:gd name="T22" fmla="*/ 0 w 83"/>
                    <a:gd name="T23" fmla="*/ 0 h 7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3"/>
                    <a:gd name="T37" fmla="*/ 0 h 73"/>
                    <a:gd name="T38" fmla="*/ 83 w 83"/>
                    <a:gd name="T39" fmla="*/ 73 h 7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3" h="73">
                      <a:moveTo>
                        <a:pt x="13" y="73"/>
                      </a:moveTo>
                      <a:lnTo>
                        <a:pt x="43" y="55"/>
                      </a:lnTo>
                      <a:lnTo>
                        <a:pt x="74" y="73"/>
                      </a:lnTo>
                      <a:lnTo>
                        <a:pt x="60" y="45"/>
                      </a:lnTo>
                      <a:lnTo>
                        <a:pt x="83" y="29"/>
                      </a:lnTo>
                      <a:lnTo>
                        <a:pt x="55" y="29"/>
                      </a:lnTo>
                      <a:lnTo>
                        <a:pt x="43" y="0"/>
                      </a:lnTo>
                      <a:lnTo>
                        <a:pt x="28" y="29"/>
                      </a:lnTo>
                      <a:lnTo>
                        <a:pt x="0" y="29"/>
                      </a:lnTo>
                      <a:lnTo>
                        <a:pt x="25" y="45"/>
                      </a:lnTo>
                      <a:lnTo>
                        <a:pt x="13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29" name="Freeform 56"/>
                <p:cNvSpPr>
                  <a:spLocks/>
                </p:cNvSpPr>
                <p:nvPr/>
              </p:nvSpPr>
              <p:spPr bwMode="auto">
                <a:xfrm>
                  <a:off x="1571" y="1563"/>
                  <a:ext cx="8" cy="7"/>
                </a:xfrm>
                <a:custGeom>
                  <a:avLst/>
                  <a:gdLst>
                    <a:gd name="T0" fmla="*/ 0 w 82"/>
                    <a:gd name="T1" fmla="*/ 0 h 73"/>
                    <a:gd name="T2" fmla="*/ 0 w 82"/>
                    <a:gd name="T3" fmla="*/ 0 h 73"/>
                    <a:gd name="T4" fmla="*/ 0 w 82"/>
                    <a:gd name="T5" fmla="*/ 0 h 73"/>
                    <a:gd name="T6" fmla="*/ 0 w 82"/>
                    <a:gd name="T7" fmla="*/ 0 h 73"/>
                    <a:gd name="T8" fmla="*/ 0 w 82"/>
                    <a:gd name="T9" fmla="*/ 0 h 73"/>
                    <a:gd name="T10" fmla="*/ 0 w 82"/>
                    <a:gd name="T11" fmla="*/ 0 h 73"/>
                    <a:gd name="T12" fmla="*/ 0 w 82"/>
                    <a:gd name="T13" fmla="*/ 0 h 73"/>
                    <a:gd name="T14" fmla="*/ 0 w 82"/>
                    <a:gd name="T15" fmla="*/ 0 h 73"/>
                    <a:gd name="T16" fmla="*/ 0 w 82"/>
                    <a:gd name="T17" fmla="*/ 0 h 73"/>
                    <a:gd name="T18" fmla="*/ 0 w 82"/>
                    <a:gd name="T19" fmla="*/ 0 h 73"/>
                    <a:gd name="T20" fmla="*/ 0 w 82"/>
                    <a:gd name="T21" fmla="*/ 0 h 73"/>
                    <a:gd name="T22" fmla="*/ 0 w 82"/>
                    <a:gd name="T23" fmla="*/ 0 h 7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2"/>
                    <a:gd name="T37" fmla="*/ 0 h 73"/>
                    <a:gd name="T38" fmla="*/ 82 w 82"/>
                    <a:gd name="T39" fmla="*/ 73 h 7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2" h="73">
                      <a:moveTo>
                        <a:pt x="11" y="73"/>
                      </a:moveTo>
                      <a:lnTo>
                        <a:pt x="42" y="55"/>
                      </a:lnTo>
                      <a:lnTo>
                        <a:pt x="73" y="73"/>
                      </a:lnTo>
                      <a:lnTo>
                        <a:pt x="61" y="45"/>
                      </a:lnTo>
                      <a:lnTo>
                        <a:pt x="82" y="29"/>
                      </a:lnTo>
                      <a:lnTo>
                        <a:pt x="55" y="29"/>
                      </a:lnTo>
                      <a:lnTo>
                        <a:pt x="42" y="0"/>
                      </a:lnTo>
                      <a:lnTo>
                        <a:pt x="28" y="29"/>
                      </a:lnTo>
                      <a:lnTo>
                        <a:pt x="0" y="29"/>
                      </a:lnTo>
                      <a:lnTo>
                        <a:pt x="24" y="45"/>
                      </a:lnTo>
                      <a:lnTo>
                        <a:pt x="11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0" name="Freeform 57"/>
                <p:cNvSpPr>
                  <a:spLocks/>
                </p:cNvSpPr>
                <p:nvPr/>
              </p:nvSpPr>
              <p:spPr bwMode="auto">
                <a:xfrm>
                  <a:off x="1590" y="1563"/>
                  <a:ext cx="8" cy="7"/>
                </a:xfrm>
                <a:custGeom>
                  <a:avLst/>
                  <a:gdLst>
                    <a:gd name="T0" fmla="*/ 0 w 83"/>
                    <a:gd name="T1" fmla="*/ 0 h 73"/>
                    <a:gd name="T2" fmla="*/ 0 w 83"/>
                    <a:gd name="T3" fmla="*/ 0 h 73"/>
                    <a:gd name="T4" fmla="*/ 0 w 83"/>
                    <a:gd name="T5" fmla="*/ 0 h 73"/>
                    <a:gd name="T6" fmla="*/ 0 w 83"/>
                    <a:gd name="T7" fmla="*/ 0 h 73"/>
                    <a:gd name="T8" fmla="*/ 0 w 83"/>
                    <a:gd name="T9" fmla="*/ 0 h 73"/>
                    <a:gd name="T10" fmla="*/ 0 w 83"/>
                    <a:gd name="T11" fmla="*/ 0 h 73"/>
                    <a:gd name="T12" fmla="*/ 0 w 83"/>
                    <a:gd name="T13" fmla="*/ 0 h 73"/>
                    <a:gd name="T14" fmla="*/ 0 w 83"/>
                    <a:gd name="T15" fmla="*/ 0 h 73"/>
                    <a:gd name="T16" fmla="*/ 0 w 83"/>
                    <a:gd name="T17" fmla="*/ 0 h 73"/>
                    <a:gd name="T18" fmla="*/ 0 w 83"/>
                    <a:gd name="T19" fmla="*/ 0 h 73"/>
                    <a:gd name="T20" fmla="*/ 0 w 83"/>
                    <a:gd name="T21" fmla="*/ 0 h 73"/>
                    <a:gd name="T22" fmla="*/ 0 w 83"/>
                    <a:gd name="T23" fmla="*/ 0 h 7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3"/>
                    <a:gd name="T37" fmla="*/ 0 h 73"/>
                    <a:gd name="T38" fmla="*/ 83 w 83"/>
                    <a:gd name="T39" fmla="*/ 73 h 7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3" h="73">
                      <a:moveTo>
                        <a:pt x="13" y="73"/>
                      </a:moveTo>
                      <a:lnTo>
                        <a:pt x="43" y="55"/>
                      </a:lnTo>
                      <a:lnTo>
                        <a:pt x="73" y="73"/>
                      </a:lnTo>
                      <a:lnTo>
                        <a:pt x="61" y="45"/>
                      </a:lnTo>
                      <a:lnTo>
                        <a:pt x="83" y="29"/>
                      </a:lnTo>
                      <a:lnTo>
                        <a:pt x="56" y="29"/>
                      </a:lnTo>
                      <a:lnTo>
                        <a:pt x="42" y="0"/>
                      </a:lnTo>
                      <a:lnTo>
                        <a:pt x="29" y="29"/>
                      </a:lnTo>
                      <a:lnTo>
                        <a:pt x="0" y="29"/>
                      </a:lnTo>
                      <a:lnTo>
                        <a:pt x="25" y="45"/>
                      </a:lnTo>
                      <a:lnTo>
                        <a:pt x="13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1" name="Freeform 58"/>
                <p:cNvSpPr>
                  <a:spLocks/>
                </p:cNvSpPr>
                <p:nvPr/>
              </p:nvSpPr>
              <p:spPr bwMode="auto">
                <a:xfrm>
                  <a:off x="1503" y="1574"/>
                  <a:ext cx="8" cy="6"/>
                </a:xfrm>
                <a:custGeom>
                  <a:avLst/>
                  <a:gdLst>
                    <a:gd name="T0" fmla="*/ 0 w 82"/>
                    <a:gd name="T1" fmla="*/ 0 h 74"/>
                    <a:gd name="T2" fmla="*/ 0 w 82"/>
                    <a:gd name="T3" fmla="*/ 0 h 74"/>
                    <a:gd name="T4" fmla="*/ 0 w 82"/>
                    <a:gd name="T5" fmla="*/ 0 h 74"/>
                    <a:gd name="T6" fmla="*/ 0 w 82"/>
                    <a:gd name="T7" fmla="*/ 0 h 74"/>
                    <a:gd name="T8" fmla="*/ 0 w 82"/>
                    <a:gd name="T9" fmla="*/ 0 h 74"/>
                    <a:gd name="T10" fmla="*/ 0 w 82"/>
                    <a:gd name="T11" fmla="*/ 0 h 74"/>
                    <a:gd name="T12" fmla="*/ 0 w 82"/>
                    <a:gd name="T13" fmla="*/ 0 h 74"/>
                    <a:gd name="T14" fmla="*/ 0 w 82"/>
                    <a:gd name="T15" fmla="*/ 0 h 74"/>
                    <a:gd name="T16" fmla="*/ 0 w 82"/>
                    <a:gd name="T17" fmla="*/ 0 h 74"/>
                    <a:gd name="T18" fmla="*/ 0 w 82"/>
                    <a:gd name="T19" fmla="*/ 0 h 74"/>
                    <a:gd name="T20" fmla="*/ 0 w 82"/>
                    <a:gd name="T21" fmla="*/ 0 h 74"/>
                    <a:gd name="T22" fmla="*/ 0 w 82"/>
                    <a:gd name="T23" fmla="*/ 0 h 7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2"/>
                    <a:gd name="T37" fmla="*/ 0 h 74"/>
                    <a:gd name="T38" fmla="*/ 82 w 82"/>
                    <a:gd name="T39" fmla="*/ 74 h 7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2" h="74">
                      <a:moveTo>
                        <a:pt x="12" y="74"/>
                      </a:moveTo>
                      <a:lnTo>
                        <a:pt x="43" y="56"/>
                      </a:lnTo>
                      <a:lnTo>
                        <a:pt x="73" y="74"/>
                      </a:lnTo>
                      <a:lnTo>
                        <a:pt x="60" y="44"/>
                      </a:lnTo>
                      <a:lnTo>
                        <a:pt x="82" y="30"/>
                      </a:lnTo>
                      <a:lnTo>
                        <a:pt x="56" y="30"/>
                      </a:lnTo>
                      <a:lnTo>
                        <a:pt x="43" y="0"/>
                      </a:lnTo>
                      <a:lnTo>
                        <a:pt x="30" y="30"/>
                      </a:lnTo>
                      <a:lnTo>
                        <a:pt x="0" y="30"/>
                      </a:lnTo>
                      <a:lnTo>
                        <a:pt x="24" y="44"/>
                      </a:lnTo>
                      <a:lnTo>
                        <a:pt x="12" y="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2" name="Freeform 59"/>
                <p:cNvSpPr>
                  <a:spLocks/>
                </p:cNvSpPr>
                <p:nvPr/>
              </p:nvSpPr>
              <p:spPr bwMode="auto">
                <a:xfrm>
                  <a:off x="1523" y="1574"/>
                  <a:ext cx="7" cy="6"/>
                </a:xfrm>
                <a:custGeom>
                  <a:avLst/>
                  <a:gdLst>
                    <a:gd name="T0" fmla="*/ 0 w 82"/>
                    <a:gd name="T1" fmla="*/ 0 h 74"/>
                    <a:gd name="T2" fmla="*/ 0 w 82"/>
                    <a:gd name="T3" fmla="*/ 0 h 74"/>
                    <a:gd name="T4" fmla="*/ 0 w 82"/>
                    <a:gd name="T5" fmla="*/ 0 h 74"/>
                    <a:gd name="T6" fmla="*/ 0 w 82"/>
                    <a:gd name="T7" fmla="*/ 0 h 74"/>
                    <a:gd name="T8" fmla="*/ 0 w 82"/>
                    <a:gd name="T9" fmla="*/ 0 h 74"/>
                    <a:gd name="T10" fmla="*/ 0 w 82"/>
                    <a:gd name="T11" fmla="*/ 0 h 74"/>
                    <a:gd name="T12" fmla="*/ 0 w 82"/>
                    <a:gd name="T13" fmla="*/ 0 h 74"/>
                    <a:gd name="T14" fmla="*/ 0 w 82"/>
                    <a:gd name="T15" fmla="*/ 0 h 74"/>
                    <a:gd name="T16" fmla="*/ 0 w 82"/>
                    <a:gd name="T17" fmla="*/ 0 h 74"/>
                    <a:gd name="T18" fmla="*/ 0 w 82"/>
                    <a:gd name="T19" fmla="*/ 0 h 74"/>
                    <a:gd name="T20" fmla="*/ 0 w 82"/>
                    <a:gd name="T21" fmla="*/ 0 h 74"/>
                    <a:gd name="T22" fmla="*/ 0 w 82"/>
                    <a:gd name="T23" fmla="*/ 0 h 7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2"/>
                    <a:gd name="T37" fmla="*/ 0 h 74"/>
                    <a:gd name="T38" fmla="*/ 82 w 82"/>
                    <a:gd name="T39" fmla="*/ 74 h 7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2" h="74">
                      <a:moveTo>
                        <a:pt x="10" y="74"/>
                      </a:moveTo>
                      <a:lnTo>
                        <a:pt x="40" y="56"/>
                      </a:lnTo>
                      <a:lnTo>
                        <a:pt x="71" y="74"/>
                      </a:lnTo>
                      <a:lnTo>
                        <a:pt x="61" y="44"/>
                      </a:lnTo>
                      <a:lnTo>
                        <a:pt x="82" y="30"/>
                      </a:lnTo>
                      <a:lnTo>
                        <a:pt x="54" y="30"/>
                      </a:lnTo>
                      <a:lnTo>
                        <a:pt x="40" y="0"/>
                      </a:lnTo>
                      <a:lnTo>
                        <a:pt x="29" y="30"/>
                      </a:lnTo>
                      <a:lnTo>
                        <a:pt x="0" y="30"/>
                      </a:lnTo>
                      <a:lnTo>
                        <a:pt x="23" y="44"/>
                      </a:lnTo>
                      <a:lnTo>
                        <a:pt x="10" y="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3" name="Freeform 60"/>
                <p:cNvSpPr>
                  <a:spLocks/>
                </p:cNvSpPr>
                <p:nvPr/>
              </p:nvSpPr>
              <p:spPr bwMode="auto">
                <a:xfrm>
                  <a:off x="1542" y="1574"/>
                  <a:ext cx="8" cy="6"/>
                </a:xfrm>
                <a:custGeom>
                  <a:avLst/>
                  <a:gdLst>
                    <a:gd name="T0" fmla="*/ 0 w 83"/>
                    <a:gd name="T1" fmla="*/ 0 h 74"/>
                    <a:gd name="T2" fmla="*/ 0 w 83"/>
                    <a:gd name="T3" fmla="*/ 0 h 74"/>
                    <a:gd name="T4" fmla="*/ 0 w 83"/>
                    <a:gd name="T5" fmla="*/ 0 h 74"/>
                    <a:gd name="T6" fmla="*/ 0 w 83"/>
                    <a:gd name="T7" fmla="*/ 0 h 74"/>
                    <a:gd name="T8" fmla="*/ 0 w 83"/>
                    <a:gd name="T9" fmla="*/ 0 h 74"/>
                    <a:gd name="T10" fmla="*/ 0 w 83"/>
                    <a:gd name="T11" fmla="*/ 0 h 74"/>
                    <a:gd name="T12" fmla="*/ 0 w 83"/>
                    <a:gd name="T13" fmla="*/ 0 h 74"/>
                    <a:gd name="T14" fmla="*/ 0 w 83"/>
                    <a:gd name="T15" fmla="*/ 0 h 74"/>
                    <a:gd name="T16" fmla="*/ 0 w 83"/>
                    <a:gd name="T17" fmla="*/ 0 h 74"/>
                    <a:gd name="T18" fmla="*/ 0 w 83"/>
                    <a:gd name="T19" fmla="*/ 0 h 74"/>
                    <a:gd name="T20" fmla="*/ 0 w 83"/>
                    <a:gd name="T21" fmla="*/ 0 h 74"/>
                    <a:gd name="T22" fmla="*/ 0 w 83"/>
                    <a:gd name="T23" fmla="*/ 0 h 7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3"/>
                    <a:gd name="T37" fmla="*/ 0 h 74"/>
                    <a:gd name="T38" fmla="*/ 83 w 83"/>
                    <a:gd name="T39" fmla="*/ 74 h 7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3" h="74">
                      <a:moveTo>
                        <a:pt x="12" y="74"/>
                      </a:moveTo>
                      <a:lnTo>
                        <a:pt x="43" y="56"/>
                      </a:lnTo>
                      <a:lnTo>
                        <a:pt x="73" y="74"/>
                      </a:lnTo>
                      <a:lnTo>
                        <a:pt x="61" y="44"/>
                      </a:lnTo>
                      <a:lnTo>
                        <a:pt x="83" y="30"/>
                      </a:lnTo>
                      <a:lnTo>
                        <a:pt x="55" y="30"/>
                      </a:lnTo>
                      <a:lnTo>
                        <a:pt x="43" y="0"/>
                      </a:lnTo>
                      <a:lnTo>
                        <a:pt x="30" y="30"/>
                      </a:lnTo>
                      <a:lnTo>
                        <a:pt x="0" y="30"/>
                      </a:lnTo>
                      <a:lnTo>
                        <a:pt x="25" y="44"/>
                      </a:lnTo>
                      <a:lnTo>
                        <a:pt x="12" y="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4" name="Freeform 61"/>
                <p:cNvSpPr>
                  <a:spLocks/>
                </p:cNvSpPr>
                <p:nvPr/>
              </p:nvSpPr>
              <p:spPr bwMode="auto">
                <a:xfrm>
                  <a:off x="1561" y="1574"/>
                  <a:ext cx="8" cy="6"/>
                </a:xfrm>
                <a:custGeom>
                  <a:avLst/>
                  <a:gdLst>
                    <a:gd name="T0" fmla="*/ 0 w 83"/>
                    <a:gd name="T1" fmla="*/ 0 h 74"/>
                    <a:gd name="T2" fmla="*/ 0 w 83"/>
                    <a:gd name="T3" fmla="*/ 0 h 74"/>
                    <a:gd name="T4" fmla="*/ 0 w 83"/>
                    <a:gd name="T5" fmla="*/ 0 h 74"/>
                    <a:gd name="T6" fmla="*/ 0 w 83"/>
                    <a:gd name="T7" fmla="*/ 0 h 74"/>
                    <a:gd name="T8" fmla="*/ 0 w 83"/>
                    <a:gd name="T9" fmla="*/ 0 h 74"/>
                    <a:gd name="T10" fmla="*/ 0 w 83"/>
                    <a:gd name="T11" fmla="*/ 0 h 74"/>
                    <a:gd name="T12" fmla="*/ 0 w 83"/>
                    <a:gd name="T13" fmla="*/ 0 h 74"/>
                    <a:gd name="T14" fmla="*/ 0 w 83"/>
                    <a:gd name="T15" fmla="*/ 0 h 74"/>
                    <a:gd name="T16" fmla="*/ 0 w 83"/>
                    <a:gd name="T17" fmla="*/ 0 h 74"/>
                    <a:gd name="T18" fmla="*/ 0 w 83"/>
                    <a:gd name="T19" fmla="*/ 0 h 74"/>
                    <a:gd name="T20" fmla="*/ 0 w 83"/>
                    <a:gd name="T21" fmla="*/ 0 h 74"/>
                    <a:gd name="T22" fmla="*/ 0 w 83"/>
                    <a:gd name="T23" fmla="*/ 0 h 7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3"/>
                    <a:gd name="T37" fmla="*/ 0 h 74"/>
                    <a:gd name="T38" fmla="*/ 83 w 83"/>
                    <a:gd name="T39" fmla="*/ 74 h 7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3" h="74">
                      <a:moveTo>
                        <a:pt x="12" y="74"/>
                      </a:moveTo>
                      <a:lnTo>
                        <a:pt x="42" y="56"/>
                      </a:lnTo>
                      <a:lnTo>
                        <a:pt x="72" y="74"/>
                      </a:lnTo>
                      <a:lnTo>
                        <a:pt x="60" y="44"/>
                      </a:lnTo>
                      <a:lnTo>
                        <a:pt x="83" y="30"/>
                      </a:lnTo>
                      <a:lnTo>
                        <a:pt x="54" y="30"/>
                      </a:lnTo>
                      <a:lnTo>
                        <a:pt x="42" y="0"/>
                      </a:lnTo>
                      <a:lnTo>
                        <a:pt x="28" y="30"/>
                      </a:lnTo>
                      <a:lnTo>
                        <a:pt x="0" y="30"/>
                      </a:lnTo>
                      <a:lnTo>
                        <a:pt x="24" y="44"/>
                      </a:lnTo>
                      <a:lnTo>
                        <a:pt x="12" y="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5" name="Freeform 62"/>
                <p:cNvSpPr>
                  <a:spLocks/>
                </p:cNvSpPr>
                <p:nvPr/>
              </p:nvSpPr>
              <p:spPr bwMode="auto">
                <a:xfrm>
                  <a:off x="1581" y="1574"/>
                  <a:ext cx="7" cy="6"/>
                </a:xfrm>
                <a:custGeom>
                  <a:avLst/>
                  <a:gdLst>
                    <a:gd name="T0" fmla="*/ 0 w 81"/>
                    <a:gd name="T1" fmla="*/ 0 h 74"/>
                    <a:gd name="T2" fmla="*/ 0 w 81"/>
                    <a:gd name="T3" fmla="*/ 0 h 74"/>
                    <a:gd name="T4" fmla="*/ 0 w 81"/>
                    <a:gd name="T5" fmla="*/ 0 h 74"/>
                    <a:gd name="T6" fmla="*/ 0 w 81"/>
                    <a:gd name="T7" fmla="*/ 0 h 74"/>
                    <a:gd name="T8" fmla="*/ 0 w 81"/>
                    <a:gd name="T9" fmla="*/ 0 h 74"/>
                    <a:gd name="T10" fmla="*/ 0 w 81"/>
                    <a:gd name="T11" fmla="*/ 0 h 74"/>
                    <a:gd name="T12" fmla="*/ 0 w 81"/>
                    <a:gd name="T13" fmla="*/ 0 h 74"/>
                    <a:gd name="T14" fmla="*/ 0 w 81"/>
                    <a:gd name="T15" fmla="*/ 0 h 74"/>
                    <a:gd name="T16" fmla="*/ 0 w 81"/>
                    <a:gd name="T17" fmla="*/ 0 h 74"/>
                    <a:gd name="T18" fmla="*/ 0 w 81"/>
                    <a:gd name="T19" fmla="*/ 0 h 74"/>
                    <a:gd name="T20" fmla="*/ 0 w 81"/>
                    <a:gd name="T21" fmla="*/ 0 h 74"/>
                    <a:gd name="T22" fmla="*/ 0 w 81"/>
                    <a:gd name="T23" fmla="*/ 0 h 7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1"/>
                    <a:gd name="T37" fmla="*/ 0 h 74"/>
                    <a:gd name="T38" fmla="*/ 81 w 81"/>
                    <a:gd name="T39" fmla="*/ 74 h 7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1" h="74">
                      <a:moveTo>
                        <a:pt x="11" y="74"/>
                      </a:moveTo>
                      <a:lnTo>
                        <a:pt x="42" y="56"/>
                      </a:lnTo>
                      <a:lnTo>
                        <a:pt x="72" y="74"/>
                      </a:lnTo>
                      <a:lnTo>
                        <a:pt x="59" y="44"/>
                      </a:lnTo>
                      <a:lnTo>
                        <a:pt x="81" y="30"/>
                      </a:lnTo>
                      <a:lnTo>
                        <a:pt x="54" y="30"/>
                      </a:lnTo>
                      <a:lnTo>
                        <a:pt x="40" y="0"/>
                      </a:lnTo>
                      <a:lnTo>
                        <a:pt x="29" y="30"/>
                      </a:lnTo>
                      <a:lnTo>
                        <a:pt x="0" y="30"/>
                      </a:lnTo>
                      <a:lnTo>
                        <a:pt x="25" y="44"/>
                      </a:lnTo>
                      <a:lnTo>
                        <a:pt x="11" y="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6" name="Freeform 63"/>
                <p:cNvSpPr>
                  <a:spLocks/>
                </p:cNvSpPr>
                <p:nvPr/>
              </p:nvSpPr>
              <p:spPr bwMode="auto">
                <a:xfrm>
                  <a:off x="1494" y="1584"/>
                  <a:ext cx="7" cy="7"/>
                </a:xfrm>
                <a:custGeom>
                  <a:avLst/>
                  <a:gdLst>
                    <a:gd name="T0" fmla="*/ 0 w 81"/>
                    <a:gd name="T1" fmla="*/ 0 h 73"/>
                    <a:gd name="T2" fmla="*/ 0 w 81"/>
                    <a:gd name="T3" fmla="*/ 0 h 73"/>
                    <a:gd name="T4" fmla="*/ 0 w 81"/>
                    <a:gd name="T5" fmla="*/ 0 h 73"/>
                    <a:gd name="T6" fmla="*/ 0 w 81"/>
                    <a:gd name="T7" fmla="*/ 0 h 73"/>
                    <a:gd name="T8" fmla="*/ 0 w 81"/>
                    <a:gd name="T9" fmla="*/ 0 h 73"/>
                    <a:gd name="T10" fmla="*/ 0 w 81"/>
                    <a:gd name="T11" fmla="*/ 0 h 73"/>
                    <a:gd name="T12" fmla="*/ 0 w 81"/>
                    <a:gd name="T13" fmla="*/ 0 h 73"/>
                    <a:gd name="T14" fmla="*/ 0 w 81"/>
                    <a:gd name="T15" fmla="*/ 0 h 73"/>
                    <a:gd name="T16" fmla="*/ 0 w 81"/>
                    <a:gd name="T17" fmla="*/ 0 h 73"/>
                    <a:gd name="T18" fmla="*/ 0 w 81"/>
                    <a:gd name="T19" fmla="*/ 0 h 73"/>
                    <a:gd name="T20" fmla="*/ 0 w 81"/>
                    <a:gd name="T21" fmla="*/ 0 h 73"/>
                    <a:gd name="T22" fmla="*/ 0 w 81"/>
                    <a:gd name="T23" fmla="*/ 0 h 7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1"/>
                    <a:gd name="T37" fmla="*/ 0 h 73"/>
                    <a:gd name="T38" fmla="*/ 81 w 81"/>
                    <a:gd name="T39" fmla="*/ 73 h 7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1" h="73">
                      <a:moveTo>
                        <a:pt x="13" y="73"/>
                      </a:moveTo>
                      <a:lnTo>
                        <a:pt x="41" y="55"/>
                      </a:lnTo>
                      <a:lnTo>
                        <a:pt x="71" y="73"/>
                      </a:lnTo>
                      <a:lnTo>
                        <a:pt x="59" y="43"/>
                      </a:lnTo>
                      <a:lnTo>
                        <a:pt x="81" y="29"/>
                      </a:lnTo>
                      <a:lnTo>
                        <a:pt x="55" y="29"/>
                      </a:lnTo>
                      <a:lnTo>
                        <a:pt x="41" y="0"/>
                      </a:lnTo>
                      <a:lnTo>
                        <a:pt x="30" y="29"/>
                      </a:lnTo>
                      <a:lnTo>
                        <a:pt x="0" y="29"/>
                      </a:lnTo>
                      <a:lnTo>
                        <a:pt x="23" y="43"/>
                      </a:lnTo>
                      <a:lnTo>
                        <a:pt x="13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7" name="Freeform 64"/>
                <p:cNvSpPr>
                  <a:spLocks/>
                </p:cNvSpPr>
                <p:nvPr/>
              </p:nvSpPr>
              <p:spPr bwMode="auto">
                <a:xfrm>
                  <a:off x="1513" y="1584"/>
                  <a:ext cx="7" cy="7"/>
                </a:xfrm>
                <a:custGeom>
                  <a:avLst/>
                  <a:gdLst>
                    <a:gd name="T0" fmla="*/ 0 w 81"/>
                    <a:gd name="T1" fmla="*/ 0 h 73"/>
                    <a:gd name="T2" fmla="*/ 0 w 81"/>
                    <a:gd name="T3" fmla="*/ 0 h 73"/>
                    <a:gd name="T4" fmla="*/ 0 w 81"/>
                    <a:gd name="T5" fmla="*/ 0 h 73"/>
                    <a:gd name="T6" fmla="*/ 0 w 81"/>
                    <a:gd name="T7" fmla="*/ 0 h 73"/>
                    <a:gd name="T8" fmla="*/ 0 w 81"/>
                    <a:gd name="T9" fmla="*/ 0 h 73"/>
                    <a:gd name="T10" fmla="*/ 0 w 81"/>
                    <a:gd name="T11" fmla="*/ 0 h 73"/>
                    <a:gd name="T12" fmla="*/ 0 w 81"/>
                    <a:gd name="T13" fmla="*/ 0 h 73"/>
                    <a:gd name="T14" fmla="*/ 0 w 81"/>
                    <a:gd name="T15" fmla="*/ 0 h 73"/>
                    <a:gd name="T16" fmla="*/ 0 w 81"/>
                    <a:gd name="T17" fmla="*/ 0 h 73"/>
                    <a:gd name="T18" fmla="*/ 0 w 81"/>
                    <a:gd name="T19" fmla="*/ 0 h 73"/>
                    <a:gd name="T20" fmla="*/ 0 w 81"/>
                    <a:gd name="T21" fmla="*/ 0 h 73"/>
                    <a:gd name="T22" fmla="*/ 0 w 81"/>
                    <a:gd name="T23" fmla="*/ 0 h 7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1"/>
                    <a:gd name="T37" fmla="*/ 0 h 73"/>
                    <a:gd name="T38" fmla="*/ 81 w 81"/>
                    <a:gd name="T39" fmla="*/ 73 h 7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1" h="73">
                      <a:moveTo>
                        <a:pt x="11" y="73"/>
                      </a:moveTo>
                      <a:lnTo>
                        <a:pt x="41" y="55"/>
                      </a:lnTo>
                      <a:lnTo>
                        <a:pt x="72" y="73"/>
                      </a:lnTo>
                      <a:lnTo>
                        <a:pt x="60" y="43"/>
                      </a:lnTo>
                      <a:lnTo>
                        <a:pt x="81" y="29"/>
                      </a:lnTo>
                      <a:lnTo>
                        <a:pt x="55" y="29"/>
                      </a:lnTo>
                      <a:lnTo>
                        <a:pt x="41" y="0"/>
                      </a:lnTo>
                      <a:lnTo>
                        <a:pt x="30" y="29"/>
                      </a:lnTo>
                      <a:lnTo>
                        <a:pt x="0" y="29"/>
                      </a:lnTo>
                      <a:lnTo>
                        <a:pt x="23" y="43"/>
                      </a:lnTo>
                      <a:lnTo>
                        <a:pt x="11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8" name="Freeform 65"/>
                <p:cNvSpPr>
                  <a:spLocks/>
                </p:cNvSpPr>
                <p:nvPr/>
              </p:nvSpPr>
              <p:spPr bwMode="auto">
                <a:xfrm>
                  <a:off x="1532" y="1584"/>
                  <a:ext cx="8" cy="7"/>
                </a:xfrm>
                <a:custGeom>
                  <a:avLst/>
                  <a:gdLst>
                    <a:gd name="T0" fmla="*/ 0 w 80"/>
                    <a:gd name="T1" fmla="*/ 0 h 73"/>
                    <a:gd name="T2" fmla="*/ 0 w 80"/>
                    <a:gd name="T3" fmla="*/ 0 h 73"/>
                    <a:gd name="T4" fmla="*/ 0 w 80"/>
                    <a:gd name="T5" fmla="*/ 0 h 73"/>
                    <a:gd name="T6" fmla="*/ 0 w 80"/>
                    <a:gd name="T7" fmla="*/ 0 h 73"/>
                    <a:gd name="T8" fmla="*/ 0 w 80"/>
                    <a:gd name="T9" fmla="*/ 0 h 73"/>
                    <a:gd name="T10" fmla="*/ 0 w 80"/>
                    <a:gd name="T11" fmla="*/ 0 h 73"/>
                    <a:gd name="T12" fmla="*/ 0 w 80"/>
                    <a:gd name="T13" fmla="*/ 0 h 73"/>
                    <a:gd name="T14" fmla="*/ 0 w 80"/>
                    <a:gd name="T15" fmla="*/ 0 h 73"/>
                    <a:gd name="T16" fmla="*/ 0 w 80"/>
                    <a:gd name="T17" fmla="*/ 0 h 73"/>
                    <a:gd name="T18" fmla="*/ 0 w 80"/>
                    <a:gd name="T19" fmla="*/ 0 h 73"/>
                    <a:gd name="T20" fmla="*/ 0 w 80"/>
                    <a:gd name="T21" fmla="*/ 0 h 73"/>
                    <a:gd name="T22" fmla="*/ 0 w 80"/>
                    <a:gd name="T23" fmla="*/ 0 h 7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0"/>
                    <a:gd name="T37" fmla="*/ 0 h 73"/>
                    <a:gd name="T38" fmla="*/ 80 w 80"/>
                    <a:gd name="T39" fmla="*/ 73 h 7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0" h="73">
                      <a:moveTo>
                        <a:pt x="12" y="73"/>
                      </a:moveTo>
                      <a:lnTo>
                        <a:pt x="41" y="55"/>
                      </a:lnTo>
                      <a:lnTo>
                        <a:pt x="72" y="73"/>
                      </a:lnTo>
                      <a:lnTo>
                        <a:pt x="60" y="43"/>
                      </a:lnTo>
                      <a:lnTo>
                        <a:pt x="80" y="29"/>
                      </a:lnTo>
                      <a:lnTo>
                        <a:pt x="54" y="29"/>
                      </a:lnTo>
                      <a:lnTo>
                        <a:pt x="41" y="0"/>
                      </a:lnTo>
                      <a:lnTo>
                        <a:pt x="29" y="29"/>
                      </a:lnTo>
                      <a:lnTo>
                        <a:pt x="0" y="29"/>
                      </a:lnTo>
                      <a:lnTo>
                        <a:pt x="22" y="43"/>
                      </a:lnTo>
                      <a:lnTo>
                        <a:pt x="12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39" name="Freeform 66"/>
                <p:cNvSpPr>
                  <a:spLocks/>
                </p:cNvSpPr>
                <p:nvPr/>
              </p:nvSpPr>
              <p:spPr bwMode="auto">
                <a:xfrm>
                  <a:off x="1552" y="1584"/>
                  <a:ext cx="7" cy="7"/>
                </a:xfrm>
                <a:custGeom>
                  <a:avLst/>
                  <a:gdLst>
                    <a:gd name="T0" fmla="*/ 0 w 83"/>
                    <a:gd name="T1" fmla="*/ 0 h 73"/>
                    <a:gd name="T2" fmla="*/ 0 w 83"/>
                    <a:gd name="T3" fmla="*/ 0 h 73"/>
                    <a:gd name="T4" fmla="*/ 0 w 83"/>
                    <a:gd name="T5" fmla="*/ 0 h 73"/>
                    <a:gd name="T6" fmla="*/ 0 w 83"/>
                    <a:gd name="T7" fmla="*/ 0 h 73"/>
                    <a:gd name="T8" fmla="*/ 0 w 83"/>
                    <a:gd name="T9" fmla="*/ 0 h 73"/>
                    <a:gd name="T10" fmla="*/ 0 w 83"/>
                    <a:gd name="T11" fmla="*/ 0 h 73"/>
                    <a:gd name="T12" fmla="*/ 0 w 83"/>
                    <a:gd name="T13" fmla="*/ 0 h 73"/>
                    <a:gd name="T14" fmla="*/ 0 w 83"/>
                    <a:gd name="T15" fmla="*/ 0 h 73"/>
                    <a:gd name="T16" fmla="*/ 0 w 83"/>
                    <a:gd name="T17" fmla="*/ 0 h 73"/>
                    <a:gd name="T18" fmla="*/ 0 w 83"/>
                    <a:gd name="T19" fmla="*/ 0 h 73"/>
                    <a:gd name="T20" fmla="*/ 0 w 83"/>
                    <a:gd name="T21" fmla="*/ 0 h 73"/>
                    <a:gd name="T22" fmla="*/ 0 w 83"/>
                    <a:gd name="T23" fmla="*/ 0 h 7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3"/>
                    <a:gd name="T37" fmla="*/ 0 h 73"/>
                    <a:gd name="T38" fmla="*/ 83 w 83"/>
                    <a:gd name="T39" fmla="*/ 73 h 7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3" h="73">
                      <a:moveTo>
                        <a:pt x="13" y="73"/>
                      </a:moveTo>
                      <a:lnTo>
                        <a:pt x="43" y="55"/>
                      </a:lnTo>
                      <a:lnTo>
                        <a:pt x="74" y="73"/>
                      </a:lnTo>
                      <a:lnTo>
                        <a:pt x="60" y="43"/>
                      </a:lnTo>
                      <a:lnTo>
                        <a:pt x="83" y="29"/>
                      </a:lnTo>
                      <a:lnTo>
                        <a:pt x="55" y="29"/>
                      </a:lnTo>
                      <a:lnTo>
                        <a:pt x="43" y="0"/>
                      </a:lnTo>
                      <a:lnTo>
                        <a:pt x="28" y="29"/>
                      </a:lnTo>
                      <a:lnTo>
                        <a:pt x="0" y="29"/>
                      </a:lnTo>
                      <a:lnTo>
                        <a:pt x="25" y="43"/>
                      </a:lnTo>
                      <a:lnTo>
                        <a:pt x="13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40" name="Freeform 67"/>
                <p:cNvSpPr>
                  <a:spLocks/>
                </p:cNvSpPr>
                <p:nvPr/>
              </p:nvSpPr>
              <p:spPr bwMode="auto">
                <a:xfrm>
                  <a:off x="1571" y="1584"/>
                  <a:ext cx="8" cy="7"/>
                </a:xfrm>
                <a:custGeom>
                  <a:avLst/>
                  <a:gdLst>
                    <a:gd name="T0" fmla="*/ 0 w 82"/>
                    <a:gd name="T1" fmla="*/ 0 h 73"/>
                    <a:gd name="T2" fmla="*/ 0 w 82"/>
                    <a:gd name="T3" fmla="*/ 0 h 73"/>
                    <a:gd name="T4" fmla="*/ 0 w 82"/>
                    <a:gd name="T5" fmla="*/ 0 h 73"/>
                    <a:gd name="T6" fmla="*/ 0 w 82"/>
                    <a:gd name="T7" fmla="*/ 0 h 73"/>
                    <a:gd name="T8" fmla="*/ 0 w 82"/>
                    <a:gd name="T9" fmla="*/ 0 h 73"/>
                    <a:gd name="T10" fmla="*/ 0 w 82"/>
                    <a:gd name="T11" fmla="*/ 0 h 73"/>
                    <a:gd name="T12" fmla="*/ 0 w 82"/>
                    <a:gd name="T13" fmla="*/ 0 h 73"/>
                    <a:gd name="T14" fmla="*/ 0 w 82"/>
                    <a:gd name="T15" fmla="*/ 0 h 73"/>
                    <a:gd name="T16" fmla="*/ 0 w 82"/>
                    <a:gd name="T17" fmla="*/ 0 h 73"/>
                    <a:gd name="T18" fmla="*/ 0 w 82"/>
                    <a:gd name="T19" fmla="*/ 0 h 73"/>
                    <a:gd name="T20" fmla="*/ 0 w 82"/>
                    <a:gd name="T21" fmla="*/ 0 h 73"/>
                    <a:gd name="T22" fmla="*/ 0 w 82"/>
                    <a:gd name="T23" fmla="*/ 0 h 7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2"/>
                    <a:gd name="T37" fmla="*/ 0 h 73"/>
                    <a:gd name="T38" fmla="*/ 82 w 82"/>
                    <a:gd name="T39" fmla="*/ 73 h 7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2" h="73">
                      <a:moveTo>
                        <a:pt x="11" y="73"/>
                      </a:moveTo>
                      <a:lnTo>
                        <a:pt x="42" y="55"/>
                      </a:lnTo>
                      <a:lnTo>
                        <a:pt x="73" y="73"/>
                      </a:lnTo>
                      <a:lnTo>
                        <a:pt x="61" y="43"/>
                      </a:lnTo>
                      <a:lnTo>
                        <a:pt x="82" y="29"/>
                      </a:lnTo>
                      <a:lnTo>
                        <a:pt x="55" y="29"/>
                      </a:lnTo>
                      <a:lnTo>
                        <a:pt x="42" y="0"/>
                      </a:lnTo>
                      <a:lnTo>
                        <a:pt x="28" y="29"/>
                      </a:lnTo>
                      <a:lnTo>
                        <a:pt x="0" y="29"/>
                      </a:lnTo>
                      <a:lnTo>
                        <a:pt x="24" y="43"/>
                      </a:lnTo>
                      <a:lnTo>
                        <a:pt x="11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41" name="Freeform 68"/>
                <p:cNvSpPr>
                  <a:spLocks/>
                </p:cNvSpPr>
                <p:nvPr/>
              </p:nvSpPr>
              <p:spPr bwMode="auto">
                <a:xfrm>
                  <a:off x="1590" y="1584"/>
                  <a:ext cx="8" cy="7"/>
                </a:xfrm>
                <a:custGeom>
                  <a:avLst/>
                  <a:gdLst>
                    <a:gd name="T0" fmla="*/ 0 w 83"/>
                    <a:gd name="T1" fmla="*/ 0 h 73"/>
                    <a:gd name="T2" fmla="*/ 0 w 83"/>
                    <a:gd name="T3" fmla="*/ 0 h 73"/>
                    <a:gd name="T4" fmla="*/ 0 w 83"/>
                    <a:gd name="T5" fmla="*/ 0 h 73"/>
                    <a:gd name="T6" fmla="*/ 0 w 83"/>
                    <a:gd name="T7" fmla="*/ 0 h 73"/>
                    <a:gd name="T8" fmla="*/ 0 w 83"/>
                    <a:gd name="T9" fmla="*/ 0 h 73"/>
                    <a:gd name="T10" fmla="*/ 0 w 83"/>
                    <a:gd name="T11" fmla="*/ 0 h 73"/>
                    <a:gd name="T12" fmla="*/ 0 w 83"/>
                    <a:gd name="T13" fmla="*/ 0 h 73"/>
                    <a:gd name="T14" fmla="*/ 0 w 83"/>
                    <a:gd name="T15" fmla="*/ 0 h 73"/>
                    <a:gd name="T16" fmla="*/ 0 w 83"/>
                    <a:gd name="T17" fmla="*/ 0 h 73"/>
                    <a:gd name="T18" fmla="*/ 0 w 83"/>
                    <a:gd name="T19" fmla="*/ 0 h 73"/>
                    <a:gd name="T20" fmla="*/ 0 w 83"/>
                    <a:gd name="T21" fmla="*/ 0 h 73"/>
                    <a:gd name="T22" fmla="*/ 0 w 83"/>
                    <a:gd name="T23" fmla="*/ 0 h 7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3"/>
                    <a:gd name="T37" fmla="*/ 0 h 73"/>
                    <a:gd name="T38" fmla="*/ 83 w 83"/>
                    <a:gd name="T39" fmla="*/ 73 h 7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3" h="73">
                      <a:moveTo>
                        <a:pt x="13" y="73"/>
                      </a:moveTo>
                      <a:lnTo>
                        <a:pt x="43" y="55"/>
                      </a:lnTo>
                      <a:lnTo>
                        <a:pt x="73" y="73"/>
                      </a:lnTo>
                      <a:lnTo>
                        <a:pt x="61" y="43"/>
                      </a:lnTo>
                      <a:lnTo>
                        <a:pt x="83" y="29"/>
                      </a:lnTo>
                      <a:lnTo>
                        <a:pt x="56" y="29"/>
                      </a:lnTo>
                      <a:lnTo>
                        <a:pt x="42" y="0"/>
                      </a:lnTo>
                      <a:lnTo>
                        <a:pt x="29" y="29"/>
                      </a:lnTo>
                      <a:lnTo>
                        <a:pt x="0" y="29"/>
                      </a:lnTo>
                      <a:lnTo>
                        <a:pt x="25" y="43"/>
                      </a:lnTo>
                      <a:lnTo>
                        <a:pt x="13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42" name="Freeform 69"/>
                <p:cNvSpPr>
                  <a:spLocks/>
                </p:cNvSpPr>
                <p:nvPr/>
              </p:nvSpPr>
              <p:spPr bwMode="auto">
                <a:xfrm>
                  <a:off x="1503" y="1595"/>
                  <a:ext cx="8" cy="6"/>
                </a:xfrm>
                <a:custGeom>
                  <a:avLst/>
                  <a:gdLst>
                    <a:gd name="T0" fmla="*/ 0 w 82"/>
                    <a:gd name="T1" fmla="*/ 0 h 73"/>
                    <a:gd name="T2" fmla="*/ 0 w 82"/>
                    <a:gd name="T3" fmla="*/ 0 h 73"/>
                    <a:gd name="T4" fmla="*/ 0 w 82"/>
                    <a:gd name="T5" fmla="*/ 0 h 73"/>
                    <a:gd name="T6" fmla="*/ 0 w 82"/>
                    <a:gd name="T7" fmla="*/ 0 h 73"/>
                    <a:gd name="T8" fmla="*/ 0 w 82"/>
                    <a:gd name="T9" fmla="*/ 0 h 73"/>
                    <a:gd name="T10" fmla="*/ 0 w 82"/>
                    <a:gd name="T11" fmla="*/ 0 h 73"/>
                    <a:gd name="T12" fmla="*/ 0 w 82"/>
                    <a:gd name="T13" fmla="*/ 0 h 73"/>
                    <a:gd name="T14" fmla="*/ 0 w 82"/>
                    <a:gd name="T15" fmla="*/ 0 h 73"/>
                    <a:gd name="T16" fmla="*/ 0 w 82"/>
                    <a:gd name="T17" fmla="*/ 0 h 73"/>
                    <a:gd name="T18" fmla="*/ 0 w 82"/>
                    <a:gd name="T19" fmla="*/ 0 h 73"/>
                    <a:gd name="T20" fmla="*/ 0 w 82"/>
                    <a:gd name="T21" fmla="*/ 0 h 73"/>
                    <a:gd name="T22" fmla="*/ 0 w 82"/>
                    <a:gd name="T23" fmla="*/ 0 h 7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2"/>
                    <a:gd name="T37" fmla="*/ 0 h 73"/>
                    <a:gd name="T38" fmla="*/ 82 w 82"/>
                    <a:gd name="T39" fmla="*/ 73 h 7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2" h="73">
                      <a:moveTo>
                        <a:pt x="12" y="73"/>
                      </a:moveTo>
                      <a:lnTo>
                        <a:pt x="43" y="55"/>
                      </a:lnTo>
                      <a:lnTo>
                        <a:pt x="73" y="73"/>
                      </a:lnTo>
                      <a:lnTo>
                        <a:pt x="60" y="45"/>
                      </a:lnTo>
                      <a:lnTo>
                        <a:pt x="82" y="30"/>
                      </a:lnTo>
                      <a:lnTo>
                        <a:pt x="56" y="30"/>
                      </a:lnTo>
                      <a:lnTo>
                        <a:pt x="43" y="0"/>
                      </a:lnTo>
                      <a:lnTo>
                        <a:pt x="30" y="30"/>
                      </a:lnTo>
                      <a:lnTo>
                        <a:pt x="0" y="30"/>
                      </a:lnTo>
                      <a:lnTo>
                        <a:pt x="24" y="45"/>
                      </a:lnTo>
                      <a:lnTo>
                        <a:pt x="12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43" name="Freeform 70"/>
                <p:cNvSpPr>
                  <a:spLocks/>
                </p:cNvSpPr>
                <p:nvPr/>
              </p:nvSpPr>
              <p:spPr bwMode="auto">
                <a:xfrm>
                  <a:off x="1523" y="1595"/>
                  <a:ext cx="7" cy="6"/>
                </a:xfrm>
                <a:custGeom>
                  <a:avLst/>
                  <a:gdLst>
                    <a:gd name="T0" fmla="*/ 0 w 82"/>
                    <a:gd name="T1" fmla="*/ 0 h 73"/>
                    <a:gd name="T2" fmla="*/ 0 w 82"/>
                    <a:gd name="T3" fmla="*/ 0 h 73"/>
                    <a:gd name="T4" fmla="*/ 0 w 82"/>
                    <a:gd name="T5" fmla="*/ 0 h 73"/>
                    <a:gd name="T6" fmla="*/ 0 w 82"/>
                    <a:gd name="T7" fmla="*/ 0 h 73"/>
                    <a:gd name="T8" fmla="*/ 0 w 82"/>
                    <a:gd name="T9" fmla="*/ 0 h 73"/>
                    <a:gd name="T10" fmla="*/ 0 w 82"/>
                    <a:gd name="T11" fmla="*/ 0 h 73"/>
                    <a:gd name="T12" fmla="*/ 0 w 82"/>
                    <a:gd name="T13" fmla="*/ 0 h 73"/>
                    <a:gd name="T14" fmla="*/ 0 w 82"/>
                    <a:gd name="T15" fmla="*/ 0 h 73"/>
                    <a:gd name="T16" fmla="*/ 0 w 82"/>
                    <a:gd name="T17" fmla="*/ 0 h 73"/>
                    <a:gd name="T18" fmla="*/ 0 w 82"/>
                    <a:gd name="T19" fmla="*/ 0 h 73"/>
                    <a:gd name="T20" fmla="*/ 0 w 82"/>
                    <a:gd name="T21" fmla="*/ 0 h 73"/>
                    <a:gd name="T22" fmla="*/ 0 w 82"/>
                    <a:gd name="T23" fmla="*/ 0 h 7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2"/>
                    <a:gd name="T37" fmla="*/ 0 h 73"/>
                    <a:gd name="T38" fmla="*/ 82 w 82"/>
                    <a:gd name="T39" fmla="*/ 73 h 7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2" h="73">
                      <a:moveTo>
                        <a:pt x="10" y="73"/>
                      </a:moveTo>
                      <a:lnTo>
                        <a:pt x="40" y="55"/>
                      </a:lnTo>
                      <a:lnTo>
                        <a:pt x="71" y="73"/>
                      </a:lnTo>
                      <a:lnTo>
                        <a:pt x="61" y="45"/>
                      </a:lnTo>
                      <a:lnTo>
                        <a:pt x="82" y="30"/>
                      </a:lnTo>
                      <a:lnTo>
                        <a:pt x="54" y="30"/>
                      </a:lnTo>
                      <a:lnTo>
                        <a:pt x="40" y="0"/>
                      </a:lnTo>
                      <a:lnTo>
                        <a:pt x="29" y="30"/>
                      </a:lnTo>
                      <a:lnTo>
                        <a:pt x="0" y="30"/>
                      </a:lnTo>
                      <a:lnTo>
                        <a:pt x="23" y="45"/>
                      </a:lnTo>
                      <a:lnTo>
                        <a:pt x="10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44" name="Freeform 71"/>
                <p:cNvSpPr>
                  <a:spLocks/>
                </p:cNvSpPr>
                <p:nvPr/>
              </p:nvSpPr>
              <p:spPr bwMode="auto">
                <a:xfrm>
                  <a:off x="1542" y="1595"/>
                  <a:ext cx="8" cy="6"/>
                </a:xfrm>
                <a:custGeom>
                  <a:avLst/>
                  <a:gdLst>
                    <a:gd name="T0" fmla="*/ 0 w 83"/>
                    <a:gd name="T1" fmla="*/ 0 h 73"/>
                    <a:gd name="T2" fmla="*/ 0 w 83"/>
                    <a:gd name="T3" fmla="*/ 0 h 73"/>
                    <a:gd name="T4" fmla="*/ 0 w 83"/>
                    <a:gd name="T5" fmla="*/ 0 h 73"/>
                    <a:gd name="T6" fmla="*/ 0 w 83"/>
                    <a:gd name="T7" fmla="*/ 0 h 73"/>
                    <a:gd name="T8" fmla="*/ 0 w 83"/>
                    <a:gd name="T9" fmla="*/ 0 h 73"/>
                    <a:gd name="T10" fmla="*/ 0 w 83"/>
                    <a:gd name="T11" fmla="*/ 0 h 73"/>
                    <a:gd name="T12" fmla="*/ 0 w 83"/>
                    <a:gd name="T13" fmla="*/ 0 h 73"/>
                    <a:gd name="T14" fmla="*/ 0 w 83"/>
                    <a:gd name="T15" fmla="*/ 0 h 73"/>
                    <a:gd name="T16" fmla="*/ 0 w 83"/>
                    <a:gd name="T17" fmla="*/ 0 h 73"/>
                    <a:gd name="T18" fmla="*/ 0 w 83"/>
                    <a:gd name="T19" fmla="*/ 0 h 73"/>
                    <a:gd name="T20" fmla="*/ 0 w 83"/>
                    <a:gd name="T21" fmla="*/ 0 h 73"/>
                    <a:gd name="T22" fmla="*/ 0 w 83"/>
                    <a:gd name="T23" fmla="*/ 0 h 7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3"/>
                    <a:gd name="T37" fmla="*/ 0 h 73"/>
                    <a:gd name="T38" fmla="*/ 83 w 83"/>
                    <a:gd name="T39" fmla="*/ 73 h 7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3" h="73">
                      <a:moveTo>
                        <a:pt x="12" y="73"/>
                      </a:moveTo>
                      <a:lnTo>
                        <a:pt x="43" y="55"/>
                      </a:lnTo>
                      <a:lnTo>
                        <a:pt x="73" y="73"/>
                      </a:lnTo>
                      <a:lnTo>
                        <a:pt x="61" y="45"/>
                      </a:lnTo>
                      <a:lnTo>
                        <a:pt x="83" y="30"/>
                      </a:lnTo>
                      <a:lnTo>
                        <a:pt x="55" y="30"/>
                      </a:lnTo>
                      <a:lnTo>
                        <a:pt x="43" y="0"/>
                      </a:lnTo>
                      <a:lnTo>
                        <a:pt x="30" y="30"/>
                      </a:lnTo>
                      <a:lnTo>
                        <a:pt x="0" y="30"/>
                      </a:lnTo>
                      <a:lnTo>
                        <a:pt x="25" y="45"/>
                      </a:lnTo>
                      <a:lnTo>
                        <a:pt x="12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45" name="Freeform 72"/>
                <p:cNvSpPr>
                  <a:spLocks/>
                </p:cNvSpPr>
                <p:nvPr/>
              </p:nvSpPr>
              <p:spPr bwMode="auto">
                <a:xfrm>
                  <a:off x="1561" y="1595"/>
                  <a:ext cx="8" cy="6"/>
                </a:xfrm>
                <a:custGeom>
                  <a:avLst/>
                  <a:gdLst>
                    <a:gd name="T0" fmla="*/ 0 w 83"/>
                    <a:gd name="T1" fmla="*/ 0 h 73"/>
                    <a:gd name="T2" fmla="*/ 0 w 83"/>
                    <a:gd name="T3" fmla="*/ 0 h 73"/>
                    <a:gd name="T4" fmla="*/ 0 w 83"/>
                    <a:gd name="T5" fmla="*/ 0 h 73"/>
                    <a:gd name="T6" fmla="*/ 0 w 83"/>
                    <a:gd name="T7" fmla="*/ 0 h 73"/>
                    <a:gd name="T8" fmla="*/ 0 w 83"/>
                    <a:gd name="T9" fmla="*/ 0 h 73"/>
                    <a:gd name="T10" fmla="*/ 0 w 83"/>
                    <a:gd name="T11" fmla="*/ 0 h 73"/>
                    <a:gd name="T12" fmla="*/ 0 w 83"/>
                    <a:gd name="T13" fmla="*/ 0 h 73"/>
                    <a:gd name="T14" fmla="*/ 0 w 83"/>
                    <a:gd name="T15" fmla="*/ 0 h 73"/>
                    <a:gd name="T16" fmla="*/ 0 w 83"/>
                    <a:gd name="T17" fmla="*/ 0 h 73"/>
                    <a:gd name="T18" fmla="*/ 0 w 83"/>
                    <a:gd name="T19" fmla="*/ 0 h 73"/>
                    <a:gd name="T20" fmla="*/ 0 w 83"/>
                    <a:gd name="T21" fmla="*/ 0 h 73"/>
                    <a:gd name="T22" fmla="*/ 0 w 83"/>
                    <a:gd name="T23" fmla="*/ 0 h 7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3"/>
                    <a:gd name="T37" fmla="*/ 0 h 73"/>
                    <a:gd name="T38" fmla="*/ 83 w 83"/>
                    <a:gd name="T39" fmla="*/ 73 h 7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3" h="73">
                      <a:moveTo>
                        <a:pt x="12" y="73"/>
                      </a:moveTo>
                      <a:lnTo>
                        <a:pt x="42" y="55"/>
                      </a:lnTo>
                      <a:lnTo>
                        <a:pt x="72" y="73"/>
                      </a:lnTo>
                      <a:lnTo>
                        <a:pt x="60" y="45"/>
                      </a:lnTo>
                      <a:lnTo>
                        <a:pt x="83" y="30"/>
                      </a:lnTo>
                      <a:lnTo>
                        <a:pt x="54" y="30"/>
                      </a:lnTo>
                      <a:lnTo>
                        <a:pt x="42" y="0"/>
                      </a:lnTo>
                      <a:lnTo>
                        <a:pt x="28" y="30"/>
                      </a:lnTo>
                      <a:lnTo>
                        <a:pt x="0" y="30"/>
                      </a:lnTo>
                      <a:lnTo>
                        <a:pt x="24" y="45"/>
                      </a:lnTo>
                      <a:lnTo>
                        <a:pt x="12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46" name="Freeform 73"/>
                <p:cNvSpPr>
                  <a:spLocks/>
                </p:cNvSpPr>
                <p:nvPr/>
              </p:nvSpPr>
              <p:spPr bwMode="auto">
                <a:xfrm>
                  <a:off x="1581" y="1595"/>
                  <a:ext cx="7" cy="6"/>
                </a:xfrm>
                <a:custGeom>
                  <a:avLst/>
                  <a:gdLst>
                    <a:gd name="T0" fmla="*/ 0 w 81"/>
                    <a:gd name="T1" fmla="*/ 0 h 73"/>
                    <a:gd name="T2" fmla="*/ 0 w 81"/>
                    <a:gd name="T3" fmla="*/ 0 h 73"/>
                    <a:gd name="T4" fmla="*/ 0 w 81"/>
                    <a:gd name="T5" fmla="*/ 0 h 73"/>
                    <a:gd name="T6" fmla="*/ 0 w 81"/>
                    <a:gd name="T7" fmla="*/ 0 h 73"/>
                    <a:gd name="T8" fmla="*/ 0 w 81"/>
                    <a:gd name="T9" fmla="*/ 0 h 73"/>
                    <a:gd name="T10" fmla="*/ 0 w 81"/>
                    <a:gd name="T11" fmla="*/ 0 h 73"/>
                    <a:gd name="T12" fmla="*/ 0 w 81"/>
                    <a:gd name="T13" fmla="*/ 0 h 73"/>
                    <a:gd name="T14" fmla="*/ 0 w 81"/>
                    <a:gd name="T15" fmla="*/ 0 h 73"/>
                    <a:gd name="T16" fmla="*/ 0 w 81"/>
                    <a:gd name="T17" fmla="*/ 0 h 73"/>
                    <a:gd name="T18" fmla="*/ 0 w 81"/>
                    <a:gd name="T19" fmla="*/ 0 h 73"/>
                    <a:gd name="T20" fmla="*/ 0 w 81"/>
                    <a:gd name="T21" fmla="*/ 0 h 73"/>
                    <a:gd name="T22" fmla="*/ 0 w 81"/>
                    <a:gd name="T23" fmla="*/ 0 h 7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1"/>
                    <a:gd name="T37" fmla="*/ 0 h 73"/>
                    <a:gd name="T38" fmla="*/ 81 w 81"/>
                    <a:gd name="T39" fmla="*/ 73 h 7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1" h="73">
                      <a:moveTo>
                        <a:pt x="11" y="73"/>
                      </a:moveTo>
                      <a:lnTo>
                        <a:pt x="42" y="55"/>
                      </a:lnTo>
                      <a:lnTo>
                        <a:pt x="72" y="73"/>
                      </a:lnTo>
                      <a:lnTo>
                        <a:pt x="59" y="45"/>
                      </a:lnTo>
                      <a:lnTo>
                        <a:pt x="81" y="30"/>
                      </a:lnTo>
                      <a:lnTo>
                        <a:pt x="54" y="30"/>
                      </a:lnTo>
                      <a:lnTo>
                        <a:pt x="40" y="0"/>
                      </a:lnTo>
                      <a:lnTo>
                        <a:pt x="29" y="30"/>
                      </a:lnTo>
                      <a:lnTo>
                        <a:pt x="0" y="30"/>
                      </a:lnTo>
                      <a:lnTo>
                        <a:pt x="25" y="45"/>
                      </a:lnTo>
                      <a:lnTo>
                        <a:pt x="11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47" name="Freeform 74"/>
                <p:cNvSpPr>
                  <a:spLocks/>
                </p:cNvSpPr>
                <p:nvPr/>
              </p:nvSpPr>
              <p:spPr bwMode="auto">
                <a:xfrm>
                  <a:off x="1494" y="1605"/>
                  <a:ext cx="7" cy="7"/>
                </a:xfrm>
                <a:custGeom>
                  <a:avLst/>
                  <a:gdLst>
                    <a:gd name="T0" fmla="*/ 0 w 81"/>
                    <a:gd name="T1" fmla="*/ 0 h 74"/>
                    <a:gd name="T2" fmla="*/ 0 w 81"/>
                    <a:gd name="T3" fmla="*/ 0 h 74"/>
                    <a:gd name="T4" fmla="*/ 0 w 81"/>
                    <a:gd name="T5" fmla="*/ 0 h 74"/>
                    <a:gd name="T6" fmla="*/ 0 w 81"/>
                    <a:gd name="T7" fmla="*/ 0 h 74"/>
                    <a:gd name="T8" fmla="*/ 0 w 81"/>
                    <a:gd name="T9" fmla="*/ 0 h 74"/>
                    <a:gd name="T10" fmla="*/ 0 w 81"/>
                    <a:gd name="T11" fmla="*/ 0 h 74"/>
                    <a:gd name="T12" fmla="*/ 0 w 81"/>
                    <a:gd name="T13" fmla="*/ 0 h 74"/>
                    <a:gd name="T14" fmla="*/ 0 w 81"/>
                    <a:gd name="T15" fmla="*/ 0 h 74"/>
                    <a:gd name="T16" fmla="*/ 0 w 81"/>
                    <a:gd name="T17" fmla="*/ 0 h 74"/>
                    <a:gd name="T18" fmla="*/ 0 w 81"/>
                    <a:gd name="T19" fmla="*/ 0 h 74"/>
                    <a:gd name="T20" fmla="*/ 0 w 81"/>
                    <a:gd name="T21" fmla="*/ 0 h 74"/>
                    <a:gd name="T22" fmla="*/ 0 w 81"/>
                    <a:gd name="T23" fmla="*/ 0 h 7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1"/>
                    <a:gd name="T37" fmla="*/ 0 h 74"/>
                    <a:gd name="T38" fmla="*/ 81 w 81"/>
                    <a:gd name="T39" fmla="*/ 74 h 7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1" h="74">
                      <a:moveTo>
                        <a:pt x="13" y="74"/>
                      </a:moveTo>
                      <a:lnTo>
                        <a:pt x="41" y="54"/>
                      </a:lnTo>
                      <a:lnTo>
                        <a:pt x="71" y="74"/>
                      </a:lnTo>
                      <a:lnTo>
                        <a:pt x="59" y="45"/>
                      </a:lnTo>
                      <a:lnTo>
                        <a:pt x="81" y="30"/>
                      </a:lnTo>
                      <a:lnTo>
                        <a:pt x="55" y="30"/>
                      </a:lnTo>
                      <a:lnTo>
                        <a:pt x="41" y="0"/>
                      </a:lnTo>
                      <a:lnTo>
                        <a:pt x="30" y="30"/>
                      </a:lnTo>
                      <a:lnTo>
                        <a:pt x="0" y="30"/>
                      </a:lnTo>
                      <a:lnTo>
                        <a:pt x="23" y="45"/>
                      </a:lnTo>
                      <a:lnTo>
                        <a:pt x="13" y="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48" name="Freeform 75"/>
                <p:cNvSpPr>
                  <a:spLocks/>
                </p:cNvSpPr>
                <p:nvPr/>
              </p:nvSpPr>
              <p:spPr bwMode="auto">
                <a:xfrm>
                  <a:off x="1513" y="1605"/>
                  <a:ext cx="7" cy="7"/>
                </a:xfrm>
                <a:custGeom>
                  <a:avLst/>
                  <a:gdLst>
                    <a:gd name="T0" fmla="*/ 0 w 81"/>
                    <a:gd name="T1" fmla="*/ 0 h 74"/>
                    <a:gd name="T2" fmla="*/ 0 w 81"/>
                    <a:gd name="T3" fmla="*/ 0 h 74"/>
                    <a:gd name="T4" fmla="*/ 0 w 81"/>
                    <a:gd name="T5" fmla="*/ 0 h 74"/>
                    <a:gd name="T6" fmla="*/ 0 w 81"/>
                    <a:gd name="T7" fmla="*/ 0 h 74"/>
                    <a:gd name="T8" fmla="*/ 0 w 81"/>
                    <a:gd name="T9" fmla="*/ 0 h 74"/>
                    <a:gd name="T10" fmla="*/ 0 w 81"/>
                    <a:gd name="T11" fmla="*/ 0 h 74"/>
                    <a:gd name="T12" fmla="*/ 0 w 81"/>
                    <a:gd name="T13" fmla="*/ 0 h 74"/>
                    <a:gd name="T14" fmla="*/ 0 w 81"/>
                    <a:gd name="T15" fmla="*/ 0 h 74"/>
                    <a:gd name="T16" fmla="*/ 0 w 81"/>
                    <a:gd name="T17" fmla="*/ 0 h 74"/>
                    <a:gd name="T18" fmla="*/ 0 w 81"/>
                    <a:gd name="T19" fmla="*/ 0 h 74"/>
                    <a:gd name="T20" fmla="*/ 0 w 81"/>
                    <a:gd name="T21" fmla="*/ 0 h 74"/>
                    <a:gd name="T22" fmla="*/ 0 w 81"/>
                    <a:gd name="T23" fmla="*/ 0 h 7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1"/>
                    <a:gd name="T37" fmla="*/ 0 h 74"/>
                    <a:gd name="T38" fmla="*/ 81 w 81"/>
                    <a:gd name="T39" fmla="*/ 74 h 7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1" h="74">
                      <a:moveTo>
                        <a:pt x="11" y="74"/>
                      </a:moveTo>
                      <a:lnTo>
                        <a:pt x="41" y="54"/>
                      </a:lnTo>
                      <a:lnTo>
                        <a:pt x="72" y="74"/>
                      </a:lnTo>
                      <a:lnTo>
                        <a:pt x="60" y="45"/>
                      </a:lnTo>
                      <a:lnTo>
                        <a:pt x="81" y="30"/>
                      </a:lnTo>
                      <a:lnTo>
                        <a:pt x="55" y="30"/>
                      </a:lnTo>
                      <a:lnTo>
                        <a:pt x="41" y="0"/>
                      </a:lnTo>
                      <a:lnTo>
                        <a:pt x="30" y="30"/>
                      </a:lnTo>
                      <a:lnTo>
                        <a:pt x="0" y="30"/>
                      </a:lnTo>
                      <a:lnTo>
                        <a:pt x="23" y="45"/>
                      </a:lnTo>
                      <a:lnTo>
                        <a:pt x="11" y="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49" name="Freeform 76"/>
                <p:cNvSpPr>
                  <a:spLocks/>
                </p:cNvSpPr>
                <p:nvPr/>
              </p:nvSpPr>
              <p:spPr bwMode="auto">
                <a:xfrm>
                  <a:off x="1532" y="1605"/>
                  <a:ext cx="8" cy="7"/>
                </a:xfrm>
                <a:custGeom>
                  <a:avLst/>
                  <a:gdLst>
                    <a:gd name="T0" fmla="*/ 0 w 80"/>
                    <a:gd name="T1" fmla="*/ 0 h 74"/>
                    <a:gd name="T2" fmla="*/ 0 w 80"/>
                    <a:gd name="T3" fmla="*/ 0 h 74"/>
                    <a:gd name="T4" fmla="*/ 0 w 80"/>
                    <a:gd name="T5" fmla="*/ 0 h 74"/>
                    <a:gd name="T6" fmla="*/ 0 w 80"/>
                    <a:gd name="T7" fmla="*/ 0 h 74"/>
                    <a:gd name="T8" fmla="*/ 0 w 80"/>
                    <a:gd name="T9" fmla="*/ 0 h 74"/>
                    <a:gd name="T10" fmla="*/ 0 w 80"/>
                    <a:gd name="T11" fmla="*/ 0 h 74"/>
                    <a:gd name="T12" fmla="*/ 0 w 80"/>
                    <a:gd name="T13" fmla="*/ 0 h 74"/>
                    <a:gd name="T14" fmla="*/ 0 w 80"/>
                    <a:gd name="T15" fmla="*/ 0 h 74"/>
                    <a:gd name="T16" fmla="*/ 0 w 80"/>
                    <a:gd name="T17" fmla="*/ 0 h 74"/>
                    <a:gd name="T18" fmla="*/ 0 w 80"/>
                    <a:gd name="T19" fmla="*/ 0 h 74"/>
                    <a:gd name="T20" fmla="*/ 0 w 80"/>
                    <a:gd name="T21" fmla="*/ 0 h 74"/>
                    <a:gd name="T22" fmla="*/ 0 w 80"/>
                    <a:gd name="T23" fmla="*/ 0 h 7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0"/>
                    <a:gd name="T37" fmla="*/ 0 h 74"/>
                    <a:gd name="T38" fmla="*/ 80 w 80"/>
                    <a:gd name="T39" fmla="*/ 74 h 7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0" h="74">
                      <a:moveTo>
                        <a:pt x="12" y="74"/>
                      </a:moveTo>
                      <a:lnTo>
                        <a:pt x="41" y="54"/>
                      </a:lnTo>
                      <a:lnTo>
                        <a:pt x="72" y="74"/>
                      </a:lnTo>
                      <a:lnTo>
                        <a:pt x="60" y="45"/>
                      </a:lnTo>
                      <a:lnTo>
                        <a:pt x="80" y="30"/>
                      </a:lnTo>
                      <a:lnTo>
                        <a:pt x="54" y="30"/>
                      </a:lnTo>
                      <a:lnTo>
                        <a:pt x="41" y="0"/>
                      </a:lnTo>
                      <a:lnTo>
                        <a:pt x="29" y="30"/>
                      </a:lnTo>
                      <a:lnTo>
                        <a:pt x="0" y="30"/>
                      </a:lnTo>
                      <a:lnTo>
                        <a:pt x="22" y="45"/>
                      </a:lnTo>
                      <a:lnTo>
                        <a:pt x="12" y="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50" name="Freeform 77"/>
                <p:cNvSpPr>
                  <a:spLocks/>
                </p:cNvSpPr>
                <p:nvPr/>
              </p:nvSpPr>
              <p:spPr bwMode="auto">
                <a:xfrm>
                  <a:off x="1552" y="1605"/>
                  <a:ext cx="7" cy="7"/>
                </a:xfrm>
                <a:custGeom>
                  <a:avLst/>
                  <a:gdLst>
                    <a:gd name="T0" fmla="*/ 0 w 83"/>
                    <a:gd name="T1" fmla="*/ 0 h 74"/>
                    <a:gd name="T2" fmla="*/ 0 w 83"/>
                    <a:gd name="T3" fmla="*/ 0 h 74"/>
                    <a:gd name="T4" fmla="*/ 0 w 83"/>
                    <a:gd name="T5" fmla="*/ 0 h 74"/>
                    <a:gd name="T6" fmla="*/ 0 w 83"/>
                    <a:gd name="T7" fmla="*/ 0 h 74"/>
                    <a:gd name="T8" fmla="*/ 0 w 83"/>
                    <a:gd name="T9" fmla="*/ 0 h 74"/>
                    <a:gd name="T10" fmla="*/ 0 w 83"/>
                    <a:gd name="T11" fmla="*/ 0 h 74"/>
                    <a:gd name="T12" fmla="*/ 0 w 83"/>
                    <a:gd name="T13" fmla="*/ 0 h 74"/>
                    <a:gd name="T14" fmla="*/ 0 w 83"/>
                    <a:gd name="T15" fmla="*/ 0 h 74"/>
                    <a:gd name="T16" fmla="*/ 0 w 83"/>
                    <a:gd name="T17" fmla="*/ 0 h 74"/>
                    <a:gd name="T18" fmla="*/ 0 w 83"/>
                    <a:gd name="T19" fmla="*/ 0 h 74"/>
                    <a:gd name="T20" fmla="*/ 0 w 83"/>
                    <a:gd name="T21" fmla="*/ 0 h 74"/>
                    <a:gd name="T22" fmla="*/ 0 w 83"/>
                    <a:gd name="T23" fmla="*/ 0 h 7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3"/>
                    <a:gd name="T37" fmla="*/ 0 h 74"/>
                    <a:gd name="T38" fmla="*/ 83 w 83"/>
                    <a:gd name="T39" fmla="*/ 74 h 7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3" h="74">
                      <a:moveTo>
                        <a:pt x="13" y="74"/>
                      </a:moveTo>
                      <a:lnTo>
                        <a:pt x="43" y="54"/>
                      </a:lnTo>
                      <a:lnTo>
                        <a:pt x="74" y="74"/>
                      </a:lnTo>
                      <a:lnTo>
                        <a:pt x="60" y="45"/>
                      </a:lnTo>
                      <a:lnTo>
                        <a:pt x="83" y="30"/>
                      </a:lnTo>
                      <a:lnTo>
                        <a:pt x="55" y="30"/>
                      </a:lnTo>
                      <a:lnTo>
                        <a:pt x="43" y="0"/>
                      </a:lnTo>
                      <a:lnTo>
                        <a:pt x="28" y="30"/>
                      </a:lnTo>
                      <a:lnTo>
                        <a:pt x="0" y="30"/>
                      </a:lnTo>
                      <a:lnTo>
                        <a:pt x="25" y="45"/>
                      </a:lnTo>
                      <a:lnTo>
                        <a:pt x="13" y="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51" name="Freeform 78"/>
                <p:cNvSpPr>
                  <a:spLocks/>
                </p:cNvSpPr>
                <p:nvPr/>
              </p:nvSpPr>
              <p:spPr bwMode="auto">
                <a:xfrm>
                  <a:off x="1571" y="1605"/>
                  <a:ext cx="8" cy="7"/>
                </a:xfrm>
                <a:custGeom>
                  <a:avLst/>
                  <a:gdLst>
                    <a:gd name="T0" fmla="*/ 0 w 82"/>
                    <a:gd name="T1" fmla="*/ 0 h 74"/>
                    <a:gd name="T2" fmla="*/ 0 w 82"/>
                    <a:gd name="T3" fmla="*/ 0 h 74"/>
                    <a:gd name="T4" fmla="*/ 0 w 82"/>
                    <a:gd name="T5" fmla="*/ 0 h 74"/>
                    <a:gd name="T6" fmla="*/ 0 w 82"/>
                    <a:gd name="T7" fmla="*/ 0 h 74"/>
                    <a:gd name="T8" fmla="*/ 0 w 82"/>
                    <a:gd name="T9" fmla="*/ 0 h 74"/>
                    <a:gd name="T10" fmla="*/ 0 w 82"/>
                    <a:gd name="T11" fmla="*/ 0 h 74"/>
                    <a:gd name="T12" fmla="*/ 0 w 82"/>
                    <a:gd name="T13" fmla="*/ 0 h 74"/>
                    <a:gd name="T14" fmla="*/ 0 w 82"/>
                    <a:gd name="T15" fmla="*/ 0 h 74"/>
                    <a:gd name="T16" fmla="*/ 0 w 82"/>
                    <a:gd name="T17" fmla="*/ 0 h 74"/>
                    <a:gd name="T18" fmla="*/ 0 w 82"/>
                    <a:gd name="T19" fmla="*/ 0 h 74"/>
                    <a:gd name="T20" fmla="*/ 0 w 82"/>
                    <a:gd name="T21" fmla="*/ 0 h 74"/>
                    <a:gd name="T22" fmla="*/ 0 w 82"/>
                    <a:gd name="T23" fmla="*/ 0 h 7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2"/>
                    <a:gd name="T37" fmla="*/ 0 h 74"/>
                    <a:gd name="T38" fmla="*/ 82 w 82"/>
                    <a:gd name="T39" fmla="*/ 74 h 7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2" h="74">
                      <a:moveTo>
                        <a:pt x="11" y="74"/>
                      </a:moveTo>
                      <a:lnTo>
                        <a:pt x="42" y="54"/>
                      </a:lnTo>
                      <a:lnTo>
                        <a:pt x="73" y="74"/>
                      </a:lnTo>
                      <a:lnTo>
                        <a:pt x="61" y="45"/>
                      </a:lnTo>
                      <a:lnTo>
                        <a:pt x="82" y="30"/>
                      </a:lnTo>
                      <a:lnTo>
                        <a:pt x="55" y="30"/>
                      </a:lnTo>
                      <a:lnTo>
                        <a:pt x="42" y="0"/>
                      </a:lnTo>
                      <a:lnTo>
                        <a:pt x="28" y="30"/>
                      </a:lnTo>
                      <a:lnTo>
                        <a:pt x="0" y="30"/>
                      </a:lnTo>
                      <a:lnTo>
                        <a:pt x="24" y="45"/>
                      </a:lnTo>
                      <a:lnTo>
                        <a:pt x="11" y="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52" name="Freeform 79"/>
                <p:cNvSpPr>
                  <a:spLocks/>
                </p:cNvSpPr>
                <p:nvPr/>
              </p:nvSpPr>
              <p:spPr bwMode="auto">
                <a:xfrm>
                  <a:off x="1590" y="1605"/>
                  <a:ext cx="8" cy="7"/>
                </a:xfrm>
                <a:custGeom>
                  <a:avLst/>
                  <a:gdLst>
                    <a:gd name="T0" fmla="*/ 0 w 83"/>
                    <a:gd name="T1" fmla="*/ 0 h 74"/>
                    <a:gd name="T2" fmla="*/ 0 w 83"/>
                    <a:gd name="T3" fmla="*/ 0 h 74"/>
                    <a:gd name="T4" fmla="*/ 0 w 83"/>
                    <a:gd name="T5" fmla="*/ 0 h 74"/>
                    <a:gd name="T6" fmla="*/ 0 w 83"/>
                    <a:gd name="T7" fmla="*/ 0 h 74"/>
                    <a:gd name="T8" fmla="*/ 0 w 83"/>
                    <a:gd name="T9" fmla="*/ 0 h 74"/>
                    <a:gd name="T10" fmla="*/ 0 w 83"/>
                    <a:gd name="T11" fmla="*/ 0 h 74"/>
                    <a:gd name="T12" fmla="*/ 0 w 83"/>
                    <a:gd name="T13" fmla="*/ 0 h 74"/>
                    <a:gd name="T14" fmla="*/ 0 w 83"/>
                    <a:gd name="T15" fmla="*/ 0 h 74"/>
                    <a:gd name="T16" fmla="*/ 0 w 83"/>
                    <a:gd name="T17" fmla="*/ 0 h 74"/>
                    <a:gd name="T18" fmla="*/ 0 w 83"/>
                    <a:gd name="T19" fmla="*/ 0 h 74"/>
                    <a:gd name="T20" fmla="*/ 0 w 83"/>
                    <a:gd name="T21" fmla="*/ 0 h 74"/>
                    <a:gd name="T22" fmla="*/ 0 w 83"/>
                    <a:gd name="T23" fmla="*/ 0 h 7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3"/>
                    <a:gd name="T37" fmla="*/ 0 h 74"/>
                    <a:gd name="T38" fmla="*/ 83 w 83"/>
                    <a:gd name="T39" fmla="*/ 74 h 7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3" h="74">
                      <a:moveTo>
                        <a:pt x="13" y="74"/>
                      </a:moveTo>
                      <a:lnTo>
                        <a:pt x="43" y="54"/>
                      </a:lnTo>
                      <a:lnTo>
                        <a:pt x="73" y="74"/>
                      </a:lnTo>
                      <a:lnTo>
                        <a:pt x="61" y="45"/>
                      </a:lnTo>
                      <a:lnTo>
                        <a:pt x="83" y="30"/>
                      </a:lnTo>
                      <a:lnTo>
                        <a:pt x="56" y="30"/>
                      </a:lnTo>
                      <a:lnTo>
                        <a:pt x="42" y="0"/>
                      </a:lnTo>
                      <a:lnTo>
                        <a:pt x="29" y="30"/>
                      </a:lnTo>
                      <a:lnTo>
                        <a:pt x="0" y="30"/>
                      </a:lnTo>
                      <a:lnTo>
                        <a:pt x="25" y="45"/>
                      </a:lnTo>
                      <a:lnTo>
                        <a:pt x="13" y="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53" name="Freeform 80"/>
                <p:cNvSpPr>
                  <a:spLocks/>
                </p:cNvSpPr>
                <p:nvPr/>
              </p:nvSpPr>
              <p:spPr bwMode="auto">
                <a:xfrm>
                  <a:off x="1503" y="1615"/>
                  <a:ext cx="8" cy="7"/>
                </a:xfrm>
                <a:custGeom>
                  <a:avLst/>
                  <a:gdLst>
                    <a:gd name="T0" fmla="*/ 0 w 82"/>
                    <a:gd name="T1" fmla="*/ 0 h 74"/>
                    <a:gd name="T2" fmla="*/ 0 w 82"/>
                    <a:gd name="T3" fmla="*/ 0 h 74"/>
                    <a:gd name="T4" fmla="*/ 0 w 82"/>
                    <a:gd name="T5" fmla="*/ 0 h 74"/>
                    <a:gd name="T6" fmla="*/ 0 w 82"/>
                    <a:gd name="T7" fmla="*/ 0 h 74"/>
                    <a:gd name="T8" fmla="*/ 0 w 82"/>
                    <a:gd name="T9" fmla="*/ 0 h 74"/>
                    <a:gd name="T10" fmla="*/ 0 w 82"/>
                    <a:gd name="T11" fmla="*/ 0 h 74"/>
                    <a:gd name="T12" fmla="*/ 0 w 82"/>
                    <a:gd name="T13" fmla="*/ 0 h 74"/>
                    <a:gd name="T14" fmla="*/ 0 w 82"/>
                    <a:gd name="T15" fmla="*/ 0 h 74"/>
                    <a:gd name="T16" fmla="*/ 0 w 82"/>
                    <a:gd name="T17" fmla="*/ 0 h 74"/>
                    <a:gd name="T18" fmla="*/ 0 w 82"/>
                    <a:gd name="T19" fmla="*/ 0 h 74"/>
                    <a:gd name="T20" fmla="*/ 0 w 82"/>
                    <a:gd name="T21" fmla="*/ 0 h 74"/>
                    <a:gd name="T22" fmla="*/ 0 w 82"/>
                    <a:gd name="T23" fmla="*/ 0 h 7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2"/>
                    <a:gd name="T37" fmla="*/ 0 h 74"/>
                    <a:gd name="T38" fmla="*/ 82 w 82"/>
                    <a:gd name="T39" fmla="*/ 74 h 7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2" h="74">
                      <a:moveTo>
                        <a:pt x="12" y="74"/>
                      </a:moveTo>
                      <a:lnTo>
                        <a:pt x="43" y="55"/>
                      </a:lnTo>
                      <a:lnTo>
                        <a:pt x="73" y="74"/>
                      </a:lnTo>
                      <a:lnTo>
                        <a:pt x="60" y="45"/>
                      </a:lnTo>
                      <a:lnTo>
                        <a:pt x="82" y="30"/>
                      </a:lnTo>
                      <a:lnTo>
                        <a:pt x="56" y="30"/>
                      </a:lnTo>
                      <a:lnTo>
                        <a:pt x="43" y="0"/>
                      </a:lnTo>
                      <a:lnTo>
                        <a:pt x="30" y="30"/>
                      </a:lnTo>
                      <a:lnTo>
                        <a:pt x="0" y="30"/>
                      </a:lnTo>
                      <a:lnTo>
                        <a:pt x="24" y="45"/>
                      </a:lnTo>
                      <a:lnTo>
                        <a:pt x="12" y="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54" name="Freeform 81"/>
                <p:cNvSpPr>
                  <a:spLocks/>
                </p:cNvSpPr>
                <p:nvPr/>
              </p:nvSpPr>
              <p:spPr bwMode="auto">
                <a:xfrm>
                  <a:off x="1523" y="1615"/>
                  <a:ext cx="7" cy="7"/>
                </a:xfrm>
                <a:custGeom>
                  <a:avLst/>
                  <a:gdLst>
                    <a:gd name="T0" fmla="*/ 0 w 82"/>
                    <a:gd name="T1" fmla="*/ 0 h 74"/>
                    <a:gd name="T2" fmla="*/ 0 w 82"/>
                    <a:gd name="T3" fmla="*/ 0 h 74"/>
                    <a:gd name="T4" fmla="*/ 0 w 82"/>
                    <a:gd name="T5" fmla="*/ 0 h 74"/>
                    <a:gd name="T6" fmla="*/ 0 w 82"/>
                    <a:gd name="T7" fmla="*/ 0 h 74"/>
                    <a:gd name="T8" fmla="*/ 0 w 82"/>
                    <a:gd name="T9" fmla="*/ 0 h 74"/>
                    <a:gd name="T10" fmla="*/ 0 w 82"/>
                    <a:gd name="T11" fmla="*/ 0 h 74"/>
                    <a:gd name="T12" fmla="*/ 0 w 82"/>
                    <a:gd name="T13" fmla="*/ 0 h 74"/>
                    <a:gd name="T14" fmla="*/ 0 w 82"/>
                    <a:gd name="T15" fmla="*/ 0 h 74"/>
                    <a:gd name="T16" fmla="*/ 0 w 82"/>
                    <a:gd name="T17" fmla="*/ 0 h 74"/>
                    <a:gd name="T18" fmla="*/ 0 w 82"/>
                    <a:gd name="T19" fmla="*/ 0 h 74"/>
                    <a:gd name="T20" fmla="*/ 0 w 82"/>
                    <a:gd name="T21" fmla="*/ 0 h 74"/>
                    <a:gd name="T22" fmla="*/ 0 w 82"/>
                    <a:gd name="T23" fmla="*/ 0 h 7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2"/>
                    <a:gd name="T37" fmla="*/ 0 h 74"/>
                    <a:gd name="T38" fmla="*/ 82 w 82"/>
                    <a:gd name="T39" fmla="*/ 74 h 7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2" h="74">
                      <a:moveTo>
                        <a:pt x="10" y="74"/>
                      </a:moveTo>
                      <a:lnTo>
                        <a:pt x="40" y="55"/>
                      </a:lnTo>
                      <a:lnTo>
                        <a:pt x="71" y="74"/>
                      </a:lnTo>
                      <a:lnTo>
                        <a:pt x="61" y="45"/>
                      </a:lnTo>
                      <a:lnTo>
                        <a:pt x="82" y="30"/>
                      </a:lnTo>
                      <a:lnTo>
                        <a:pt x="54" y="30"/>
                      </a:lnTo>
                      <a:lnTo>
                        <a:pt x="40" y="0"/>
                      </a:lnTo>
                      <a:lnTo>
                        <a:pt x="29" y="30"/>
                      </a:lnTo>
                      <a:lnTo>
                        <a:pt x="0" y="30"/>
                      </a:lnTo>
                      <a:lnTo>
                        <a:pt x="23" y="45"/>
                      </a:lnTo>
                      <a:lnTo>
                        <a:pt x="10" y="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55" name="Freeform 82"/>
                <p:cNvSpPr>
                  <a:spLocks/>
                </p:cNvSpPr>
                <p:nvPr/>
              </p:nvSpPr>
              <p:spPr bwMode="auto">
                <a:xfrm>
                  <a:off x="1542" y="1615"/>
                  <a:ext cx="8" cy="7"/>
                </a:xfrm>
                <a:custGeom>
                  <a:avLst/>
                  <a:gdLst>
                    <a:gd name="T0" fmla="*/ 0 w 83"/>
                    <a:gd name="T1" fmla="*/ 0 h 74"/>
                    <a:gd name="T2" fmla="*/ 0 w 83"/>
                    <a:gd name="T3" fmla="*/ 0 h 74"/>
                    <a:gd name="T4" fmla="*/ 0 w 83"/>
                    <a:gd name="T5" fmla="*/ 0 h 74"/>
                    <a:gd name="T6" fmla="*/ 0 w 83"/>
                    <a:gd name="T7" fmla="*/ 0 h 74"/>
                    <a:gd name="T8" fmla="*/ 0 w 83"/>
                    <a:gd name="T9" fmla="*/ 0 h 74"/>
                    <a:gd name="T10" fmla="*/ 0 w 83"/>
                    <a:gd name="T11" fmla="*/ 0 h 74"/>
                    <a:gd name="T12" fmla="*/ 0 w 83"/>
                    <a:gd name="T13" fmla="*/ 0 h 74"/>
                    <a:gd name="T14" fmla="*/ 0 w 83"/>
                    <a:gd name="T15" fmla="*/ 0 h 74"/>
                    <a:gd name="T16" fmla="*/ 0 w 83"/>
                    <a:gd name="T17" fmla="*/ 0 h 74"/>
                    <a:gd name="T18" fmla="*/ 0 w 83"/>
                    <a:gd name="T19" fmla="*/ 0 h 74"/>
                    <a:gd name="T20" fmla="*/ 0 w 83"/>
                    <a:gd name="T21" fmla="*/ 0 h 74"/>
                    <a:gd name="T22" fmla="*/ 0 w 83"/>
                    <a:gd name="T23" fmla="*/ 0 h 7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3"/>
                    <a:gd name="T37" fmla="*/ 0 h 74"/>
                    <a:gd name="T38" fmla="*/ 83 w 83"/>
                    <a:gd name="T39" fmla="*/ 74 h 7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3" h="74">
                      <a:moveTo>
                        <a:pt x="12" y="74"/>
                      </a:moveTo>
                      <a:lnTo>
                        <a:pt x="43" y="55"/>
                      </a:lnTo>
                      <a:lnTo>
                        <a:pt x="73" y="74"/>
                      </a:lnTo>
                      <a:lnTo>
                        <a:pt x="61" y="45"/>
                      </a:lnTo>
                      <a:lnTo>
                        <a:pt x="83" y="30"/>
                      </a:lnTo>
                      <a:lnTo>
                        <a:pt x="55" y="30"/>
                      </a:lnTo>
                      <a:lnTo>
                        <a:pt x="43" y="0"/>
                      </a:lnTo>
                      <a:lnTo>
                        <a:pt x="30" y="30"/>
                      </a:lnTo>
                      <a:lnTo>
                        <a:pt x="0" y="30"/>
                      </a:lnTo>
                      <a:lnTo>
                        <a:pt x="25" y="45"/>
                      </a:lnTo>
                      <a:lnTo>
                        <a:pt x="12" y="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56" name="Freeform 83"/>
                <p:cNvSpPr>
                  <a:spLocks/>
                </p:cNvSpPr>
                <p:nvPr/>
              </p:nvSpPr>
              <p:spPr bwMode="auto">
                <a:xfrm>
                  <a:off x="1561" y="1615"/>
                  <a:ext cx="8" cy="7"/>
                </a:xfrm>
                <a:custGeom>
                  <a:avLst/>
                  <a:gdLst>
                    <a:gd name="T0" fmla="*/ 0 w 83"/>
                    <a:gd name="T1" fmla="*/ 0 h 74"/>
                    <a:gd name="T2" fmla="*/ 0 w 83"/>
                    <a:gd name="T3" fmla="*/ 0 h 74"/>
                    <a:gd name="T4" fmla="*/ 0 w 83"/>
                    <a:gd name="T5" fmla="*/ 0 h 74"/>
                    <a:gd name="T6" fmla="*/ 0 w 83"/>
                    <a:gd name="T7" fmla="*/ 0 h 74"/>
                    <a:gd name="T8" fmla="*/ 0 w 83"/>
                    <a:gd name="T9" fmla="*/ 0 h 74"/>
                    <a:gd name="T10" fmla="*/ 0 w 83"/>
                    <a:gd name="T11" fmla="*/ 0 h 74"/>
                    <a:gd name="T12" fmla="*/ 0 w 83"/>
                    <a:gd name="T13" fmla="*/ 0 h 74"/>
                    <a:gd name="T14" fmla="*/ 0 w 83"/>
                    <a:gd name="T15" fmla="*/ 0 h 74"/>
                    <a:gd name="T16" fmla="*/ 0 w 83"/>
                    <a:gd name="T17" fmla="*/ 0 h 74"/>
                    <a:gd name="T18" fmla="*/ 0 w 83"/>
                    <a:gd name="T19" fmla="*/ 0 h 74"/>
                    <a:gd name="T20" fmla="*/ 0 w 83"/>
                    <a:gd name="T21" fmla="*/ 0 h 74"/>
                    <a:gd name="T22" fmla="*/ 0 w 83"/>
                    <a:gd name="T23" fmla="*/ 0 h 7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3"/>
                    <a:gd name="T37" fmla="*/ 0 h 74"/>
                    <a:gd name="T38" fmla="*/ 83 w 83"/>
                    <a:gd name="T39" fmla="*/ 74 h 7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3" h="74">
                      <a:moveTo>
                        <a:pt x="12" y="74"/>
                      </a:moveTo>
                      <a:lnTo>
                        <a:pt x="42" y="55"/>
                      </a:lnTo>
                      <a:lnTo>
                        <a:pt x="72" y="74"/>
                      </a:lnTo>
                      <a:lnTo>
                        <a:pt x="60" y="45"/>
                      </a:lnTo>
                      <a:lnTo>
                        <a:pt x="83" y="30"/>
                      </a:lnTo>
                      <a:lnTo>
                        <a:pt x="54" y="30"/>
                      </a:lnTo>
                      <a:lnTo>
                        <a:pt x="42" y="0"/>
                      </a:lnTo>
                      <a:lnTo>
                        <a:pt x="28" y="30"/>
                      </a:lnTo>
                      <a:lnTo>
                        <a:pt x="0" y="30"/>
                      </a:lnTo>
                      <a:lnTo>
                        <a:pt x="24" y="45"/>
                      </a:lnTo>
                      <a:lnTo>
                        <a:pt x="12" y="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57" name="Freeform 84"/>
                <p:cNvSpPr>
                  <a:spLocks/>
                </p:cNvSpPr>
                <p:nvPr/>
              </p:nvSpPr>
              <p:spPr bwMode="auto">
                <a:xfrm>
                  <a:off x="1581" y="1615"/>
                  <a:ext cx="7" cy="7"/>
                </a:xfrm>
                <a:custGeom>
                  <a:avLst/>
                  <a:gdLst>
                    <a:gd name="T0" fmla="*/ 0 w 81"/>
                    <a:gd name="T1" fmla="*/ 0 h 74"/>
                    <a:gd name="T2" fmla="*/ 0 w 81"/>
                    <a:gd name="T3" fmla="*/ 0 h 74"/>
                    <a:gd name="T4" fmla="*/ 0 w 81"/>
                    <a:gd name="T5" fmla="*/ 0 h 74"/>
                    <a:gd name="T6" fmla="*/ 0 w 81"/>
                    <a:gd name="T7" fmla="*/ 0 h 74"/>
                    <a:gd name="T8" fmla="*/ 0 w 81"/>
                    <a:gd name="T9" fmla="*/ 0 h 74"/>
                    <a:gd name="T10" fmla="*/ 0 w 81"/>
                    <a:gd name="T11" fmla="*/ 0 h 74"/>
                    <a:gd name="T12" fmla="*/ 0 w 81"/>
                    <a:gd name="T13" fmla="*/ 0 h 74"/>
                    <a:gd name="T14" fmla="*/ 0 w 81"/>
                    <a:gd name="T15" fmla="*/ 0 h 74"/>
                    <a:gd name="T16" fmla="*/ 0 w 81"/>
                    <a:gd name="T17" fmla="*/ 0 h 74"/>
                    <a:gd name="T18" fmla="*/ 0 w 81"/>
                    <a:gd name="T19" fmla="*/ 0 h 74"/>
                    <a:gd name="T20" fmla="*/ 0 w 81"/>
                    <a:gd name="T21" fmla="*/ 0 h 74"/>
                    <a:gd name="T22" fmla="*/ 0 w 81"/>
                    <a:gd name="T23" fmla="*/ 0 h 7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1"/>
                    <a:gd name="T37" fmla="*/ 0 h 74"/>
                    <a:gd name="T38" fmla="*/ 81 w 81"/>
                    <a:gd name="T39" fmla="*/ 74 h 7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1" h="74">
                      <a:moveTo>
                        <a:pt x="11" y="74"/>
                      </a:moveTo>
                      <a:lnTo>
                        <a:pt x="42" y="55"/>
                      </a:lnTo>
                      <a:lnTo>
                        <a:pt x="72" y="74"/>
                      </a:lnTo>
                      <a:lnTo>
                        <a:pt x="59" y="45"/>
                      </a:lnTo>
                      <a:lnTo>
                        <a:pt x="81" y="30"/>
                      </a:lnTo>
                      <a:lnTo>
                        <a:pt x="54" y="30"/>
                      </a:lnTo>
                      <a:lnTo>
                        <a:pt x="40" y="0"/>
                      </a:lnTo>
                      <a:lnTo>
                        <a:pt x="29" y="30"/>
                      </a:lnTo>
                      <a:lnTo>
                        <a:pt x="0" y="30"/>
                      </a:lnTo>
                      <a:lnTo>
                        <a:pt x="25" y="45"/>
                      </a:lnTo>
                      <a:lnTo>
                        <a:pt x="11" y="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58" name="Freeform 85"/>
                <p:cNvSpPr>
                  <a:spLocks/>
                </p:cNvSpPr>
                <p:nvPr/>
              </p:nvSpPr>
              <p:spPr bwMode="auto">
                <a:xfrm>
                  <a:off x="1494" y="1626"/>
                  <a:ext cx="7" cy="7"/>
                </a:xfrm>
                <a:custGeom>
                  <a:avLst/>
                  <a:gdLst>
                    <a:gd name="T0" fmla="*/ 0 w 81"/>
                    <a:gd name="T1" fmla="*/ 0 h 73"/>
                    <a:gd name="T2" fmla="*/ 0 w 81"/>
                    <a:gd name="T3" fmla="*/ 0 h 73"/>
                    <a:gd name="T4" fmla="*/ 0 w 81"/>
                    <a:gd name="T5" fmla="*/ 0 h 73"/>
                    <a:gd name="T6" fmla="*/ 0 w 81"/>
                    <a:gd name="T7" fmla="*/ 0 h 73"/>
                    <a:gd name="T8" fmla="*/ 0 w 81"/>
                    <a:gd name="T9" fmla="*/ 0 h 73"/>
                    <a:gd name="T10" fmla="*/ 0 w 81"/>
                    <a:gd name="T11" fmla="*/ 0 h 73"/>
                    <a:gd name="T12" fmla="*/ 0 w 81"/>
                    <a:gd name="T13" fmla="*/ 0 h 73"/>
                    <a:gd name="T14" fmla="*/ 0 w 81"/>
                    <a:gd name="T15" fmla="*/ 0 h 73"/>
                    <a:gd name="T16" fmla="*/ 0 w 81"/>
                    <a:gd name="T17" fmla="*/ 0 h 73"/>
                    <a:gd name="T18" fmla="*/ 0 w 81"/>
                    <a:gd name="T19" fmla="*/ 0 h 73"/>
                    <a:gd name="T20" fmla="*/ 0 w 81"/>
                    <a:gd name="T21" fmla="*/ 0 h 73"/>
                    <a:gd name="T22" fmla="*/ 0 w 81"/>
                    <a:gd name="T23" fmla="*/ 0 h 7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1"/>
                    <a:gd name="T37" fmla="*/ 0 h 73"/>
                    <a:gd name="T38" fmla="*/ 81 w 81"/>
                    <a:gd name="T39" fmla="*/ 73 h 7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1" h="73">
                      <a:moveTo>
                        <a:pt x="13" y="73"/>
                      </a:moveTo>
                      <a:lnTo>
                        <a:pt x="41" y="54"/>
                      </a:lnTo>
                      <a:lnTo>
                        <a:pt x="71" y="73"/>
                      </a:lnTo>
                      <a:lnTo>
                        <a:pt x="59" y="42"/>
                      </a:lnTo>
                      <a:lnTo>
                        <a:pt x="81" y="29"/>
                      </a:lnTo>
                      <a:lnTo>
                        <a:pt x="55" y="29"/>
                      </a:lnTo>
                      <a:lnTo>
                        <a:pt x="41" y="0"/>
                      </a:lnTo>
                      <a:lnTo>
                        <a:pt x="30" y="29"/>
                      </a:lnTo>
                      <a:lnTo>
                        <a:pt x="0" y="29"/>
                      </a:lnTo>
                      <a:lnTo>
                        <a:pt x="23" y="44"/>
                      </a:lnTo>
                      <a:lnTo>
                        <a:pt x="13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59" name="Freeform 86"/>
                <p:cNvSpPr>
                  <a:spLocks/>
                </p:cNvSpPr>
                <p:nvPr/>
              </p:nvSpPr>
              <p:spPr bwMode="auto">
                <a:xfrm>
                  <a:off x="1513" y="1626"/>
                  <a:ext cx="7" cy="7"/>
                </a:xfrm>
                <a:custGeom>
                  <a:avLst/>
                  <a:gdLst>
                    <a:gd name="T0" fmla="*/ 0 w 81"/>
                    <a:gd name="T1" fmla="*/ 0 h 73"/>
                    <a:gd name="T2" fmla="*/ 0 w 81"/>
                    <a:gd name="T3" fmla="*/ 0 h 73"/>
                    <a:gd name="T4" fmla="*/ 0 w 81"/>
                    <a:gd name="T5" fmla="*/ 0 h 73"/>
                    <a:gd name="T6" fmla="*/ 0 w 81"/>
                    <a:gd name="T7" fmla="*/ 0 h 73"/>
                    <a:gd name="T8" fmla="*/ 0 w 81"/>
                    <a:gd name="T9" fmla="*/ 0 h 73"/>
                    <a:gd name="T10" fmla="*/ 0 w 81"/>
                    <a:gd name="T11" fmla="*/ 0 h 73"/>
                    <a:gd name="T12" fmla="*/ 0 w 81"/>
                    <a:gd name="T13" fmla="*/ 0 h 73"/>
                    <a:gd name="T14" fmla="*/ 0 w 81"/>
                    <a:gd name="T15" fmla="*/ 0 h 73"/>
                    <a:gd name="T16" fmla="*/ 0 w 81"/>
                    <a:gd name="T17" fmla="*/ 0 h 73"/>
                    <a:gd name="T18" fmla="*/ 0 w 81"/>
                    <a:gd name="T19" fmla="*/ 0 h 73"/>
                    <a:gd name="T20" fmla="*/ 0 w 81"/>
                    <a:gd name="T21" fmla="*/ 0 h 73"/>
                    <a:gd name="T22" fmla="*/ 0 w 81"/>
                    <a:gd name="T23" fmla="*/ 0 h 7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1"/>
                    <a:gd name="T37" fmla="*/ 0 h 73"/>
                    <a:gd name="T38" fmla="*/ 81 w 81"/>
                    <a:gd name="T39" fmla="*/ 73 h 7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1" h="73">
                      <a:moveTo>
                        <a:pt x="11" y="73"/>
                      </a:moveTo>
                      <a:lnTo>
                        <a:pt x="41" y="54"/>
                      </a:lnTo>
                      <a:lnTo>
                        <a:pt x="72" y="73"/>
                      </a:lnTo>
                      <a:lnTo>
                        <a:pt x="60" y="42"/>
                      </a:lnTo>
                      <a:lnTo>
                        <a:pt x="81" y="29"/>
                      </a:lnTo>
                      <a:lnTo>
                        <a:pt x="55" y="29"/>
                      </a:lnTo>
                      <a:lnTo>
                        <a:pt x="41" y="0"/>
                      </a:lnTo>
                      <a:lnTo>
                        <a:pt x="30" y="29"/>
                      </a:lnTo>
                      <a:lnTo>
                        <a:pt x="0" y="29"/>
                      </a:lnTo>
                      <a:lnTo>
                        <a:pt x="23" y="44"/>
                      </a:lnTo>
                      <a:lnTo>
                        <a:pt x="11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60" name="Freeform 87"/>
                <p:cNvSpPr>
                  <a:spLocks/>
                </p:cNvSpPr>
                <p:nvPr/>
              </p:nvSpPr>
              <p:spPr bwMode="auto">
                <a:xfrm>
                  <a:off x="1532" y="1626"/>
                  <a:ext cx="8" cy="7"/>
                </a:xfrm>
                <a:custGeom>
                  <a:avLst/>
                  <a:gdLst>
                    <a:gd name="T0" fmla="*/ 0 w 80"/>
                    <a:gd name="T1" fmla="*/ 0 h 73"/>
                    <a:gd name="T2" fmla="*/ 0 w 80"/>
                    <a:gd name="T3" fmla="*/ 0 h 73"/>
                    <a:gd name="T4" fmla="*/ 0 w 80"/>
                    <a:gd name="T5" fmla="*/ 0 h 73"/>
                    <a:gd name="T6" fmla="*/ 0 w 80"/>
                    <a:gd name="T7" fmla="*/ 0 h 73"/>
                    <a:gd name="T8" fmla="*/ 0 w 80"/>
                    <a:gd name="T9" fmla="*/ 0 h 73"/>
                    <a:gd name="T10" fmla="*/ 0 w 80"/>
                    <a:gd name="T11" fmla="*/ 0 h 73"/>
                    <a:gd name="T12" fmla="*/ 0 w 80"/>
                    <a:gd name="T13" fmla="*/ 0 h 73"/>
                    <a:gd name="T14" fmla="*/ 0 w 80"/>
                    <a:gd name="T15" fmla="*/ 0 h 73"/>
                    <a:gd name="T16" fmla="*/ 0 w 80"/>
                    <a:gd name="T17" fmla="*/ 0 h 73"/>
                    <a:gd name="T18" fmla="*/ 0 w 80"/>
                    <a:gd name="T19" fmla="*/ 0 h 73"/>
                    <a:gd name="T20" fmla="*/ 0 w 80"/>
                    <a:gd name="T21" fmla="*/ 0 h 73"/>
                    <a:gd name="T22" fmla="*/ 0 w 80"/>
                    <a:gd name="T23" fmla="*/ 0 h 7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0"/>
                    <a:gd name="T37" fmla="*/ 0 h 73"/>
                    <a:gd name="T38" fmla="*/ 80 w 80"/>
                    <a:gd name="T39" fmla="*/ 73 h 7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0" h="73">
                      <a:moveTo>
                        <a:pt x="12" y="73"/>
                      </a:moveTo>
                      <a:lnTo>
                        <a:pt x="41" y="54"/>
                      </a:lnTo>
                      <a:lnTo>
                        <a:pt x="72" y="73"/>
                      </a:lnTo>
                      <a:lnTo>
                        <a:pt x="60" y="42"/>
                      </a:lnTo>
                      <a:lnTo>
                        <a:pt x="80" y="29"/>
                      </a:lnTo>
                      <a:lnTo>
                        <a:pt x="54" y="29"/>
                      </a:lnTo>
                      <a:lnTo>
                        <a:pt x="41" y="0"/>
                      </a:lnTo>
                      <a:lnTo>
                        <a:pt x="29" y="29"/>
                      </a:lnTo>
                      <a:lnTo>
                        <a:pt x="0" y="29"/>
                      </a:lnTo>
                      <a:lnTo>
                        <a:pt x="22" y="44"/>
                      </a:lnTo>
                      <a:lnTo>
                        <a:pt x="12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61" name="Freeform 88"/>
                <p:cNvSpPr>
                  <a:spLocks/>
                </p:cNvSpPr>
                <p:nvPr/>
              </p:nvSpPr>
              <p:spPr bwMode="auto">
                <a:xfrm>
                  <a:off x="1552" y="1626"/>
                  <a:ext cx="7" cy="7"/>
                </a:xfrm>
                <a:custGeom>
                  <a:avLst/>
                  <a:gdLst>
                    <a:gd name="T0" fmla="*/ 0 w 83"/>
                    <a:gd name="T1" fmla="*/ 0 h 73"/>
                    <a:gd name="T2" fmla="*/ 0 w 83"/>
                    <a:gd name="T3" fmla="*/ 0 h 73"/>
                    <a:gd name="T4" fmla="*/ 0 w 83"/>
                    <a:gd name="T5" fmla="*/ 0 h 73"/>
                    <a:gd name="T6" fmla="*/ 0 w 83"/>
                    <a:gd name="T7" fmla="*/ 0 h 73"/>
                    <a:gd name="T8" fmla="*/ 0 w 83"/>
                    <a:gd name="T9" fmla="*/ 0 h 73"/>
                    <a:gd name="T10" fmla="*/ 0 w 83"/>
                    <a:gd name="T11" fmla="*/ 0 h 73"/>
                    <a:gd name="T12" fmla="*/ 0 w 83"/>
                    <a:gd name="T13" fmla="*/ 0 h 73"/>
                    <a:gd name="T14" fmla="*/ 0 w 83"/>
                    <a:gd name="T15" fmla="*/ 0 h 73"/>
                    <a:gd name="T16" fmla="*/ 0 w 83"/>
                    <a:gd name="T17" fmla="*/ 0 h 73"/>
                    <a:gd name="T18" fmla="*/ 0 w 83"/>
                    <a:gd name="T19" fmla="*/ 0 h 73"/>
                    <a:gd name="T20" fmla="*/ 0 w 83"/>
                    <a:gd name="T21" fmla="*/ 0 h 73"/>
                    <a:gd name="T22" fmla="*/ 0 w 83"/>
                    <a:gd name="T23" fmla="*/ 0 h 7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3"/>
                    <a:gd name="T37" fmla="*/ 0 h 73"/>
                    <a:gd name="T38" fmla="*/ 83 w 83"/>
                    <a:gd name="T39" fmla="*/ 73 h 7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3" h="73">
                      <a:moveTo>
                        <a:pt x="13" y="73"/>
                      </a:moveTo>
                      <a:lnTo>
                        <a:pt x="43" y="54"/>
                      </a:lnTo>
                      <a:lnTo>
                        <a:pt x="74" y="73"/>
                      </a:lnTo>
                      <a:lnTo>
                        <a:pt x="60" y="42"/>
                      </a:lnTo>
                      <a:lnTo>
                        <a:pt x="83" y="29"/>
                      </a:lnTo>
                      <a:lnTo>
                        <a:pt x="55" y="29"/>
                      </a:lnTo>
                      <a:lnTo>
                        <a:pt x="43" y="0"/>
                      </a:lnTo>
                      <a:lnTo>
                        <a:pt x="28" y="29"/>
                      </a:lnTo>
                      <a:lnTo>
                        <a:pt x="0" y="29"/>
                      </a:lnTo>
                      <a:lnTo>
                        <a:pt x="25" y="44"/>
                      </a:lnTo>
                      <a:lnTo>
                        <a:pt x="13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62" name="Freeform 89"/>
                <p:cNvSpPr>
                  <a:spLocks/>
                </p:cNvSpPr>
                <p:nvPr/>
              </p:nvSpPr>
              <p:spPr bwMode="auto">
                <a:xfrm>
                  <a:off x="1571" y="1626"/>
                  <a:ext cx="8" cy="7"/>
                </a:xfrm>
                <a:custGeom>
                  <a:avLst/>
                  <a:gdLst>
                    <a:gd name="T0" fmla="*/ 0 w 82"/>
                    <a:gd name="T1" fmla="*/ 0 h 73"/>
                    <a:gd name="T2" fmla="*/ 0 w 82"/>
                    <a:gd name="T3" fmla="*/ 0 h 73"/>
                    <a:gd name="T4" fmla="*/ 0 w 82"/>
                    <a:gd name="T5" fmla="*/ 0 h 73"/>
                    <a:gd name="T6" fmla="*/ 0 w 82"/>
                    <a:gd name="T7" fmla="*/ 0 h 73"/>
                    <a:gd name="T8" fmla="*/ 0 w 82"/>
                    <a:gd name="T9" fmla="*/ 0 h 73"/>
                    <a:gd name="T10" fmla="*/ 0 w 82"/>
                    <a:gd name="T11" fmla="*/ 0 h 73"/>
                    <a:gd name="T12" fmla="*/ 0 w 82"/>
                    <a:gd name="T13" fmla="*/ 0 h 73"/>
                    <a:gd name="T14" fmla="*/ 0 w 82"/>
                    <a:gd name="T15" fmla="*/ 0 h 73"/>
                    <a:gd name="T16" fmla="*/ 0 w 82"/>
                    <a:gd name="T17" fmla="*/ 0 h 73"/>
                    <a:gd name="T18" fmla="*/ 0 w 82"/>
                    <a:gd name="T19" fmla="*/ 0 h 73"/>
                    <a:gd name="T20" fmla="*/ 0 w 82"/>
                    <a:gd name="T21" fmla="*/ 0 h 73"/>
                    <a:gd name="T22" fmla="*/ 0 w 82"/>
                    <a:gd name="T23" fmla="*/ 0 h 7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2"/>
                    <a:gd name="T37" fmla="*/ 0 h 73"/>
                    <a:gd name="T38" fmla="*/ 82 w 82"/>
                    <a:gd name="T39" fmla="*/ 73 h 7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2" h="73">
                      <a:moveTo>
                        <a:pt x="11" y="73"/>
                      </a:moveTo>
                      <a:lnTo>
                        <a:pt x="42" y="54"/>
                      </a:lnTo>
                      <a:lnTo>
                        <a:pt x="73" y="73"/>
                      </a:lnTo>
                      <a:lnTo>
                        <a:pt x="61" y="42"/>
                      </a:lnTo>
                      <a:lnTo>
                        <a:pt x="82" y="29"/>
                      </a:lnTo>
                      <a:lnTo>
                        <a:pt x="55" y="29"/>
                      </a:lnTo>
                      <a:lnTo>
                        <a:pt x="42" y="0"/>
                      </a:lnTo>
                      <a:lnTo>
                        <a:pt x="28" y="29"/>
                      </a:lnTo>
                      <a:lnTo>
                        <a:pt x="0" y="29"/>
                      </a:lnTo>
                      <a:lnTo>
                        <a:pt x="24" y="44"/>
                      </a:lnTo>
                      <a:lnTo>
                        <a:pt x="11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63" name="Freeform 90"/>
                <p:cNvSpPr>
                  <a:spLocks/>
                </p:cNvSpPr>
                <p:nvPr/>
              </p:nvSpPr>
              <p:spPr bwMode="auto">
                <a:xfrm>
                  <a:off x="1590" y="1626"/>
                  <a:ext cx="8" cy="7"/>
                </a:xfrm>
                <a:custGeom>
                  <a:avLst/>
                  <a:gdLst>
                    <a:gd name="T0" fmla="*/ 0 w 83"/>
                    <a:gd name="T1" fmla="*/ 0 h 73"/>
                    <a:gd name="T2" fmla="*/ 0 w 83"/>
                    <a:gd name="T3" fmla="*/ 0 h 73"/>
                    <a:gd name="T4" fmla="*/ 0 w 83"/>
                    <a:gd name="T5" fmla="*/ 0 h 73"/>
                    <a:gd name="T6" fmla="*/ 0 w 83"/>
                    <a:gd name="T7" fmla="*/ 0 h 73"/>
                    <a:gd name="T8" fmla="*/ 0 w 83"/>
                    <a:gd name="T9" fmla="*/ 0 h 73"/>
                    <a:gd name="T10" fmla="*/ 0 w 83"/>
                    <a:gd name="T11" fmla="*/ 0 h 73"/>
                    <a:gd name="T12" fmla="*/ 0 w 83"/>
                    <a:gd name="T13" fmla="*/ 0 h 73"/>
                    <a:gd name="T14" fmla="*/ 0 w 83"/>
                    <a:gd name="T15" fmla="*/ 0 h 73"/>
                    <a:gd name="T16" fmla="*/ 0 w 83"/>
                    <a:gd name="T17" fmla="*/ 0 h 73"/>
                    <a:gd name="T18" fmla="*/ 0 w 83"/>
                    <a:gd name="T19" fmla="*/ 0 h 73"/>
                    <a:gd name="T20" fmla="*/ 0 w 83"/>
                    <a:gd name="T21" fmla="*/ 0 h 73"/>
                    <a:gd name="T22" fmla="*/ 0 w 83"/>
                    <a:gd name="T23" fmla="*/ 0 h 7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3"/>
                    <a:gd name="T37" fmla="*/ 0 h 73"/>
                    <a:gd name="T38" fmla="*/ 83 w 83"/>
                    <a:gd name="T39" fmla="*/ 73 h 7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3" h="73">
                      <a:moveTo>
                        <a:pt x="13" y="73"/>
                      </a:moveTo>
                      <a:lnTo>
                        <a:pt x="43" y="54"/>
                      </a:lnTo>
                      <a:lnTo>
                        <a:pt x="73" y="73"/>
                      </a:lnTo>
                      <a:lnTo>
                        <a:pt x="61" y="42"/>
                      </a:lnTo>
                      <a:lnTo>
                        <a:pt x="83" y="29"/>
                      </a:lnTo>
                      <a:lnTo>
                        <a:pt x="56" y="29"/>
                      </a:lnTo>
                      <a:lnTo>
                        <a:pt x="42" y="0"/>
                      </a:lnTo>
                      <a:lnTo>
                        <a:pt x="29" y="29"/>
                      </a:lnTo>
                      <a:lnTo>
                        <a:pt x="0" y="29"/>
                      </a:lnTo>
                      <a:lnTo>
                        <a:pt x="25" y="44"/>
                      </a:lnTo>
                      <a:lnTo>
                        <a:pt x="13" y="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</p:grpSp>
        </p:grpSp>
        <p:grpSp>
          <p:nvGrpSpPr>
            <p:cNvPr id="59" name="Group 91"/>
            <p:cNvGrpSpPr>
              <a:grpSpLocks/>
            </p:cNvGrpSpPr>
            <p:nvPr/>
          </p:nvGrpSpPr>
          <p:grpSpPr bwMode="auto">
            <a:xfrm>
              <a:off x="1419" y="3926"/>
              <a:ext cx="430" cy="208"/>
              <a:chOff x="3324" y="3984"/>
              <a:chExt cx="507" cy="250"/>
            </a:xfrm>
          </p:grpSpPr>
          <p:grpSp>
            <p:nvGrpSpPr>
              <p:cNvPr id="60" name="Group 92"/>
              <p:cNvGrpSpPr>
                <a:grpSpLocks/>
              </p:cNvGrpSpPr>
              <p:nvPr/>
            </p:nvGrpSpPr>
            <p:grpSpPr bwMode="auto">
              <a:xfrm>
                <a:off x="3324" y="3984"/>
                <a:ext cx="276" cy="250"/>
                <a:chOff x="3503" y="3671"/>
                <a:chExt cx="276" cy="250"/>
              </a:xfrm>
            </p:grpSpPr>
            <p:grpSp>
              <p:nvGrpSpPr>
                <p:cNvPr id="63" name="Group 93"/>
                <p:cNvGrpSpPr>
                  <a:grpSpLocks/>
                </p:cNvGrpSpPr>
                <p:nvPr/>
              </p:nvGrpSpPr>
              <p:grpSpPr bwMode="auto">
                <a:xfrm>
                  <a:off x="3503" y="3671"/>
                  <a:ext cx="276" cy="250"/>
                  <a:chOff x="3458" y="3632"/>
                  <a:chExt cx="276" cy="250"/>
                </a:xfrm>
              </p:grpSpPr>
              <p:grpSp>
                <p:nvGrpSpPr>
                  <p:cNvPr id="66" name="Group 94"/>
                  <p:cNvGrpSpPr>
                    <a:grpSpLocks/>
                  </p:cNvGrpSpPr>
                  <p:nvPr/>
                </p:nvGrpSpPr>
                <p:grpSpPr bwMode="auto">
                  <a:xfrm>
                    <a:off x="3458" y="3632"/>
                    <a:ext cx="276" cy="239"/>
                    <a:chOff x="3458" y="3632"/>
                    <a:chExt cx="276" cy="239"/>
                  </a:xfrm>
                </p:grpSpPr>
                <p:grpSp>
                  <p:nvGrpSpPr>
                    <p:cNvPr id="71" name="Group 9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58" y="3632"/>
                      <a:ext cx="256" cy="239"/>
                      <a:chOff x="3458" y="3632"/>
                      <a:chExt cx="256" cy="239"/>
                    </a:xfrm>
                  </p:grpSpPr>
                  <p:grpSp>
                    <p:nvGrpSpPr>
                      <p:cNvPr id="74" name="Group 9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477" y="3640"/>
                        <a:ext cx="237" cy="231"/>
                        <a:chOff x="3477" y="3640"/>
                        <a:chExt cx="237" cy="231"/>
                      </a:xfrm>
                    </p:grpSpPr>
                    <p:pic>
                      <p:nvPicPr>
                        <p:cNvPr id="77" name="Picture 97" descr="DOE_Logo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 l="19905" t="11214" r="19601" b="12357"/>
                        <a:stretch>
                          <a:fillRect/>
                        </a:stretch>
                      </p:blipFill>
                      <p:spPr bwMode="auto">
                        <a:xfrm>
                          <a:off x="3492" y="3655"/>
                          <a:ext cx="206" cy="20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</p:pic>
                    <p:sp>
                      <p:nvSpPr>
                        <p:cNvPr id="80" name="Oval 9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477" y="3640"/>
                          <a:ext cx="237" cy="231"/>
                        </a:xfrm>
                        <a:prstGeom prst="ellipse">
                          <a:avLst/>
                        </a:prstGeom>
                        <a:noFill/>
                        <a:ln w="571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fr-FR"/>
                        </a:p>
                      </p:txBody>
                    </p:sp>
                  </p:grpSp>
                  <p:sp>
                    <p:nvSpPr>
                      <p:cNvPr id="75" name="Rectangle 9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58" y="3632"/>
                        <a:ext cx="56" cy="5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fr-FR"/>
                      </a:p>
                    </p:txBody>
                  </p:sp>
                </p:grpSp>
                <p:sp>
                  <p:nvSpPr>
                    <p:cNvPr id="72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78" y="3632"/>
                      <a:ext cx="56" cy="5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fr-FR"/>
                    </a:p>
                  </p:txBody>
                </p:sp>
              </p:grpSp>
              <p:sp>
                <p:nvSpPr>
                  <p:cNvPr id="69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3458" y="3826"/>
                    <a:ext cx="56" cy="56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  <p:sp>
              <p:nvSpPr>
                <p:cNvPr id="64" name="Oval 102"/>
                <p:cNvSpPr>
                  <a:spLocks noChangeArrowheads="1"/>
                </p:cNvSpPr>
                <p:nvPr/>
              </p:nvSpPr>
              <p:spPr bwMode="auto">
                <a:xfrm>
                  <a:off x="3710" y="3864"/>
                  <a:ext cx="56" cy="56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pic>
            <p:nvPicPr>
              <p:cNvPr id="61" name="Picture 103" descr="nasaball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3580" y="4000"/>
                <a:ext cx="251" cy="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533400" y="-76200"/>
            <a:ext cx="8001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GRBs</a:t>
            </a:r>
            <a:r>
              <a:rPr lang="fr-FR" sz="36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fr-FR" sz="36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</a:t>
            </a:r>
            <a:r>
              <a:rPr lang="fr-FR" sz="36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6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Observational</a:t>
            </a:r>
            <a:r>
              <a:rPr lang="fr-FR" sz="36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6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Facts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4886356" y="1303044"/>
            <a:ext cx="4114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b="1" dirty="0" smtClean="0">
                <a:solidFill>
                  <a:schemeClr val="bg1"/>
                </a:solidFill>
              </a:rPr>
              <a:t> New </a:t>
            </a:r>
            <a:r>
              <a:rPr lang="fr-FR" sz="2000" b="1" dirty="0" err="1">
                <a:solidFill>
                  <a:schemeClr val="bg1"/>
                </a:solidFill>
              </a:rPr>
              <a:t>features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dirty="0">
                <a:solidFill>
                  <a:schemeClr val="bg1"/>
                </a:solidFill>
              </a:rPr>
              <a:t>in the </a:t>
            </a:r>
            <a:r>
              <a:rPr lang="fr-FR" sz="2000" b="1" dirty="0" err="1">
                <a:solidFill>
                  <a:schemeClr val="bg1"/>
                </a:solidFill>
              </a:rPr>
              <a:t>afterglow</a:t>
            </a:r>
            <a:r>
              <a:rPr lang="fr-FR" sz="2000" dirty="0">
                <a:solidFill>
                  <a:schemeClr val="bg1"/>
                </a:solidFill>
              </a:rPr>
              <a:t> light </a:t>
            </a:r>
            <a:r>
              <a:rPr lang="fr-FR" sz="2000" dirty="0" err="1">
                <a:solidFill>
                  <a:schemeClr val="bg1"/>
                </a:solidFill>
              </a:rPr>
              <a:t>curves</a:t>
            </a:r>
            <a:r>
              <a:rPr lang="fr-FR" sz="2000" dirty="0">
                <a:solidFill>
                  <a:schemeClr val="bg1"/>
                </a:solidFill>
              </a:rPr>
              <a:t> (</a:t>
            </a:r>
            <a:r>
              <a:rPr lang="fr-FR" sz="2000" b="1" dirty="0">
                <a:solidFill>
                  <a:schemeClr val="bg1"/>
                </a:solidFill>
              </a:rPr>
              <a:t>SWIFT </a:t>
            </a:r>
            <a:r>
              <a:rPr lang="fr-FR" sz="2000" b="1" dirty="0" err="1">
                <a:solidFill>
                  <a:schemeClr val="bg1"/>
                </a:solidFill>
              </a:rPr>
              <a:t>results</a:t>
            </a:r>
            <a:r>
              <a:rPr lang="fr-FR" sz="2000" dirty="0">
                <a:solidFill>
                  <a:schemeClr val="bg1"/>
                </a:solidFill>
              </a:rPr>
              <a:t>) :</a:t>
            </a:r>
          </a:p>
        </p:txBody>
      </p:sp>
      <p:grpSp>
        <p:nvGrpSpPr>
          <p:cNvPr id="9" name="Groupe 56"/>
          <p:cNvGrpSpPr>
            <a:grpSpLocks/>
          </p:cNvGrpSpPr>
          <p:nvPr/>
        </p:nvGrpSpPr>
        <p:grpSpPr bwMode="auto">
          <a:xfrm>
            <a:off x="4694923" y="2606366"/>
            <a:ext cx="4168151" cy="3384556"/>
            <a:chOff x="969963" y="908050"/>
            <a:chExt cx="6802437" cy="5521325"/>
          </a:xfrm>
        </p:grpSpPr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69963" y="1227138"/>
              <a:ext cx="6802437" cy="52022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1938666" y="908050"/>
              <a:ext cx="3900616" cy="3268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449263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1400" dirty="0" err="1">
                  <a:solidFill>
                    <a:schemeClr val="bg1"/>
                  </a:solidFill>
                  <a:latin typeface="Times New Roman" pitchFamily="18" charset="0"/>
                </a:rPr>
                <a:t>Nousek</a:t>
              </a:r>
              <a:r>
                <a:rPr lang="en-GB" sz="1400" dirty="0">
                  <a:solidFill>
                    <a:schemeClr val="bg1"/>
                  </a:solidFill>
                  <a:latin typeface="Times New Roman" pitchFamily="18" charset="0"/>
                </a:rPr>
                <a:t> et al 2006, </a:t>
              </a:r>
              <a:r>
                <a:rPr lang="en-GB" sz="1400" i="1" dirty="0" err="1">
                  <a:solidFill>
                    <a:schemeClr val="bg1"/>
                  </a:solidFill>
                  <a:latin typeface="Times New Roman" pitchFamily="18" charset="0"/>
                </a:rPr>
                <a:t>ApJ</a:t>
              </a:r>
              <a:r>
                <a:rPr lang="en-GB" sz="1400" dirty="0">
                  <a:solidFill>
                    <a:schemeClr val="bg1"/>
                  </a:solidFill>
                  <a:latin typeface="Times New Roman" pitchFamily="18" charset="0"/>
                </a:rPr>
                <a:t>, </a:t>
              </a:r>
              <a:r>
                <a:rPr lang="en-GB" sz="1400" b="1" dirty="0">
                  <a:solidFill>
                    <a:schemeClr val="bg1"/>
                  </a:solidFill>
                  <a:latin typeface="Times New Roman" pitchFamily="18" charset="0"/>
                </a:rPr>
                <a:t>642</a:t>
              </a:r>
              <a:r>
                <a:rPr lang="en-GB" sz="1400" dirty="0">
                  <a:solidFill>
                    <a:schemeClr val="bg1"/>
                  </a:solidFill>
                  <a:latin typeface="Times New Roman" pitchFamily="18" charset="0"/>
                </a:rPr>
                <a:t>, 389</a:t>
              </a:r>
            </a:p>
          </p:txBody>
        </p:sp>
        <p:grpSp>
          <p:nvGrpSpPr>
            <p:cNvPr id="13" name="Group 13"/>
            <p:cNvGrpSpPr>
              <a:grpSpLocks/>
            </p:cNvGrpSpPr>
            <p:nvPr/>
          </p:nvGrpSpPr>
          <p:grpSpPr bwMode="auto">
            <a:xfrm>
              <a:off x="1979614" y="1557338"/>
              <a:ext cx="5400677" cy="3024188"/>
              <a:chOff x="1247" y="981"/>
              <a:chExt cx="3402" cy="1905"/>
            </a:xfrm>
          </p:grpSpPr>
          <p:sp>
            <p:nvSpPr>
              <p:cNvPr id="37" name="Line 10"/>
              <p:cNvSpPr>
                <a:spLocks noChangeShapeType="1"/>
              </p:cNvSpPr>
              <p:nvPr/>
            </p:nvSpPr>
            <p:spPr bwMode="auto">
              <a:xfrm>
                <a:off x="1247" y="981"/>
                <a:ext cx="907" cy="136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1"/>
              <p:cNvSpPr>
                <a:spLocks noChangeShapeType="1"/>
              </p:cNvSpPr>
              <p:nvPr/>
            </p:nvSpPr>
            <p:spPr bwMode="auto">
              <a:xfrm>
                <a:off x="2154" y="2341"/>
                <a:ext cx="1225" cy="46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2"/>
              <p:cNvSpPr>
                <a:spLocks noChangeShapeType="1"/>
              </p:cNvSpPr>
              <p:nvPr/>
            </p:nvSpPr>
            <p:spPr bwMode="auto">
              <a:xfrm>
                <a:off x="3379" y="2387"/>
                <a:ext cx="1270" cy="499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53"/>
            <p:cNvGrpSpPr>
              <a:grpSpLocks/>
            </p:cNvGrpSpPr>
            <p:nvPr/>
          </p:nvGrpSpPr>
          <p:grpSpPr bwMode="auto">
            <a:xfrm>
              <a:off x="2555875" y="1773238"/>
              <a:ext cx="3600450" cy="2303462"/>
              <a:chOff x="1610" y="1117"/>
              <a:chExt cx="2268" cy="1451"/>
            </a:xfrm>
          </p:grpSpPr>
          <p:grpSp>
            <p:nvGrpSpPr>
              <p:cNvPr id="29" name="Group 48"/>
              <p:cNvGrpSpPr>
                <a:grpSpLocks/>
              </p:cNvGrpSpPr>
              <p:nvPr/>
            </p:nvGrpSpPr>
            <p:grpSpPr bwMode="auto">
              <a:xfrm>
                <a:off x="1610" y="1117"/>
                <a:ext cx="2268" cy="1451"/>
                <a:chOff x="1610" y="1117"/>
                <a:chExt cx="2268" cy="1451"/>
              </a:xfrm>
            </p:grpSpPr>
            <p:sp>
              <p:nvSpPr>
                <p:cNvPr id="34" name="Freeform 42"/>
                <p:cNvSpPr>
                  <a:spLocks/>
                </p:cNvSpPr>
                <p:nvPr/>
              </p:nvSpPr>
              <p:spPr bwMode="auto">
                <a:xfrm rot="284247">
                  <a:off x="1610" y="1117"/>
                  <a:ext cx="272" cy="725"/>
                </a:xfrm>
                <a:custGeom>
                  <a:avLst/>
                  <a:gdLst>
                    <a:gd name="T0" fmla="*/ 0 w 272"/>
                    <a:gd name="T1" fmla="*/ 362 h 725"/>
                    <a:gd name="T2" fmla="*/ 272 w 272"/>
                    <a:gd name="T3" fmla="*/ 725 h 725"/>
                    <a:gd name="T4" fmla="*/ 227 w 272"/>
                    <a:gd name="T5" fmla="*/ 0 h 725"/>
                    <a:gd name="T6" fmla="*/ 0 w 272"/>
                    <a:gd name="T7" fmla="*/ 362 h 72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2"/>
                    <a:gd name="T13" fmla="*/ 0 h 725"/>
                    <a:gd name="T14" fmla="*/ 272 w 272"/>
                    <a:gd name="T15" fmla="*/ 725 h 72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2" h="725">
                      <a:moveTo>
                        <a:pt x="0" y="362"/>
                      </a:moveTo>
                      <a:lnTo>
                        <a:pt x="272" y="725"/>
                      </a:lnTo>
                      <a:lnTo>
                        <a:pt x="227" y="0"/>
                      </a:lnTo>
                      <a:lnTo>
                        <a:pt x="0" y="362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5" name="Freeform 45"/>
                <p:cNvSpPr>
                  <a:spLocks/>
                </p:cNvSpPr>
                <p:nvPr/>
              </p:nvSpPr>
              <p:spPr bwMode="auto">
                <a:xfrm>
                  <a:off x="3696" y="2432"/>
                  <a:ext cx="182" cy="136"/>
                </a:xfrm>
                <a:custGeom>
                  <a:avLst/>
                  <a:gdLst>
                    <a:gd name="T0" fmla="*/ 0 w 182"/>
                    <a:gd name="T1" fmla="*/ 46 h 136"/>
                    <a:gd name="T2" fmla="*/ 182 w 182"/>
                    <a:gd name="T3" fmla="*/ 136 h 136"/>
                    <a:gd name="T4" fmla="*/ 91 w 182"/>
                    <a:gd name="T5" fmla="*/ 0 h 136"/>
                    <a:gd name="T6" fmla="*/ 0 w 182"/>
                    <a:gd name="T7" fmla="*/ 46 h 1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2"/>
                    <a:gd name="T13" fmla="*/ 0 h 136"/>
                    <a:gd name="T14" fmla="*/ 182 w 182"/>
                    <a:gd name="T15" fmla="*/ 136 h 1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2" h="136">
                      <a:moveTo>
                        <a:pt x="0" y="46"/>
                      </a:moveTo>
                      <a:lnTo>
                        <a:pt x="182" y="136"/>
                      </a:lnTo>
                      <a:lnTo>
                        <a:pt x="91" y="0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6" name="Freeform 47"/>
                <p:cNvSpPr>
                  <a:spLocks/>
                </p:cNvSpPr>
                <p:nvPr/>
              </p:nvSpPr>
              <p:spPr bwMode="auto">
                <a:xfrm>
                  <a:off x="2245" y="2205"/>
                  <a:ext cx="272" cy="136"/>
                </a:xfrm>
                <a:custGeom>
                  <a:avLst/>
                  <a:gdLst>
                    <a:gd name="T0" fmla="*/ 0 w 272"/>
                    <a:gd name="T1" fmla="*/ 136 h 136"/>
                    <a:gd name="T2" fmla="*/ 272 w 272"/>
                    <a:gd name="T3" fmla="*/ 136 h 136"/>
                    <a:gd name="T4" fmla="*/ 136 w 272"/>
                    <a:gd name="T5" fmla="*/ 0 h 136"/>
                    <a:gd name="T6" fmla="*/ 0 w 272"/>
                    <a:gd name="T7" fmla="*/ 136 h 1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2"/>
                    <a:gd name="T13" fmla="*/ 0 h 136"/>
                    <a:gd name="T14" fmla="*/ 272 w 272"/>
                    <a:gd name="T15" fmla="*/ 136 h 1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2" h="136">
                      <a:moveTo>
                        <a:pt x="0" y="136"/>
                      </a:moveTo>
                      <a:lnTo>
                        <a:pt x="272" y="136"/>
                      </a:lnTo>
                      <a:lnTo>
                        <a:pt x="136" y="0"/>
                      </a:lnTo>
                      <a:lnTo>
                        <a:pt x="0" y="136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sp>
            <p:nvSpPr>
              <p:cNvPr id="30" name="Text Box 49"/>
              <p:cNvSpPr txBox="1">
                <a:spLocks noChangeArrowheads="1"/>
              </p:cNvSpPr>
              <p:nvPr/>
            </p:nvSpPr>
            <p:spPr bwMode="auto">
              <a:xfrm>
                <a:off x="2336" y="1207"/>
                <a:ext cx="725" cy="3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 sz="1000" b="1" i="1">
                    <a:solidFill>
                      <a:srgbClr val="0066FF"/>
                    </a:solidFill>
                    <a:latin typeface="Times New Roman" pitchFamily="18" charset="0"/>
                  </a:rPr>
                  <a:t>Flares</a:t>
                </a:r>
              </a:p>
            </p:txBody>
          </p:sp>
          <p:sp>
            <p:nvSpPr>
              <p:cNvPr id="31" name="Line 50"/>
              <p:cNvSpPr>
                <a:spLocks noChangeShapeType="1"/>
              </p:cNvSpPr>
              <p:nvPr/>
            </p:nvSpPr>
            <p:spPr bwMode="auto">
              <a:xfrm flipV="1">
                <a:off x="1927" y="1344"/>
                <a:ext cx="499" cy="90"/>
              </a:xfrm>
              <a:prstGeom prst="line">
                <a:avLst/>
              </a:prstGeom>
              <a:noFill/>
              <a:ln w="9525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51"/>
              <p:cNvSpPr>
                <a:spLocks noChangeShapeType="1"/>
              </p:cNvSpPr>
              <p:nvPr/>
            </p:nvSpPr>
            <p:spPr bwMode="auto">
              <a:xfrm flipV="1">
                <a:off x="2381" y="1480"/>
                <a:ext cx="181" cy="680"/>
              </a:xfrm>
              <a:prstGeom prst="line">
                <a:avLst/>
              </a:prstGeom>
              <a:noFill/>
              <a:ln w="9525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52"/>
              <p:cNvSpPr>
                <a:spLocks noChangeShapeType="1"/>
              </p:cNvSpPr>
              <p:nvPr/>
            </p:nvSpPr>
            <p:spPr bwMode="auto">
              <a:xfrm flipH="1" flipV="1">
                <a:off x="2789" y="1434"/>
                <a:ext cx="953" cy="998"/>
              </a:xfrm>
              <a:prstGeom prst="line">
                <a:avLst/>
              </a:prstGeom>
              <a:noFill/>
              <a:ln w="9525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" name="Text Box 54"/>
            <p:cNvSpPr txBox="1">
              <a:spLocks noChangeArrowheads="1"/>
            </p:cNvSpPr>
            <p:nvPr/>
          </p:nvSpPr>
          <p:spPr bwMode="auto">
            <a:xfrm>
              <a:off x="2843212" y="3789362"/>
              <a:ext cx="1626751" cy="6055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200">
                  <a:latin typeface="Times New Roman" pitchFamily="18" charset="0"/>
                </a:rPr>
                <a:t>10</a:t>
              </a:r>
              <a:r>
                <a:rPr lang="en-GB" sz="1200" baseline="30000">
                  <a:latin typeface="Times New Roman" pitchFamily="18" charset="0"/>
                </a:rPr>
                <a:t>2</a:t>
              </a:r>
              <a:r>
                <a:rPr lang="en-GB" sz="1200">
                  <a:latin typeface="Times New Roman" pitchFamily="18" charset="0"/>
                </a:rPr>
                <a:t>-10</a:t>
              </a:r>
              <a:r>
                <a:rPr lang="en-GB" sz="1200" baseline="30000">
                  <a:latin typeface="Times New Roman" pitchFamily="18" charset="0"/>
                </a:rPr>
                <a:t>3</a:t>
              </a:r>
              <a:r>
                <a:rPr lang="en-GB" sz="1200">
                  <a:latin typeface="Times New Roman" pitchFamily="18" charset="0"/>
                </a:rPr>
                <a:t> s</a:t>
              </a:r>
            </a:p>
          </p:txBody>
        </p:sp>
        <p:sp>
          <p:nvSpPr>
            <p:cNvPr id="16" name="Text Box 55"/>
            <p:cNvSpPr txBox="1">
              <a:spLocks noChangeArrowheads="1"/>
            </p:cNvSpPr>
            <p:nvPr/>
          </p:nvSpPr>
          <p:spPr bwMode="auto">
            <a:xfrm>
              <a:off x="4859338" y="3284538"/>
              <a:ext cx="1626750" cy="6055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200">
                  <a:latin typeface="Times New Roman" pitchFamily="18" charset="0"/>
                </a:rPr>
                <a:t>10</a:t>
              </a:r>
              <a:r>
                <a:rPr lang="en-GB" sz="1200" baseline="30000">
                  <a:latin typeface="Times New Roman" pitchFamily="18" charset="0"/>
                </a:rPr>
                <a:t>3</a:t>
              </a:r>
              <a:r>
                <a:rPr lang="en-GB" sz="1200">
                  <a:latin typeface="Times New Roman" pitchFamily="18" charset="0"/>
                </a:rPr>
                <a:t>-10</a:t>
              </a:r>
              <a:r>
                <a:rPr lang="en-GB" sz="1200" baseline="30000">
                  <a:latin typeface="Times New Roman" pitchFamily="18" charset="0"/>
                </a:rPr>
                <a:t>4</a:t>
              </a:r>
              <a:r>
                <a:rPr lang="en-GB" sz="1200">
                  <a:latin typeface="Times New Roman" pitchFamily="18" charset="0"/>
                </a:rPr>
                <a:t> s</a:t>
              </a:r>
            </a:p>
          </p:txBody>
        </p:sp>
        <p:grpSp>
          <p:nvGrpSpPr>
            <p:cNvPr id="17" name="Group 59"/>
            <p:cNvGrpSpPr>
              <a:grpSpLocks/>
            </p:cNvGrpSpPr>
            <p:nvPr/>
          </p:nvGrpSpPr>
          <p:grpSpPr bwMode="auto">
            <a:xfrm>
              <a:off x="2268538" y="1495451"/>
              <a:ext cx="1201736" cy="657228"/>
              <a:chOff x="272" y="3528"/>
              <a:chExt cx="757" cy="414"/>
            </a:xfrm>
          </p:grpSpPr>
          <p:sp>
            <p:nvSpPr>
              <p:cNvPr id="27" name="Oval 56"/>
              <p:cNvSpPr>
                <a:spLocks noChangeArrowheads="1"/>
              </p:cNvSpPr>
              <p:nvPr/>
            </p:nvSpPr>
            <p:spPr bwMode="auto">
              <a:xfrm>
                <a:off x="272" y="3528"/>
                <a:ext cx="227" cy="22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8" name="Text Box 57"/>
              <p:cNvSpPr txBox="1">
                <a:spLocks noChangeArrowheads="1"/>
              </p:cNvSpPr>
              <p:nvPr/>
            </p:nvSpPr>
            <p:spPr bwMode="auto">
              <a:xfrm>
                <a:off x="420" y="3561"/>
                <a:ext cx="609" cy="3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GB" sz="1200" b="1">
                    <a:solidFill>
                      <a:srgbClr val="FF5050"/>
                    </a:solidFill>
                    <a:latin typeface="Times New Roman" pitchFamily="18" charset="0"/>
                  </a:rPr>
                  <a:t>I</a:t>
                </a:r>
              </a:p>
            </p:txBody>
          </p:sp>
        </p:grpSp>
        <p:grpSp>
          <p:nvGrpSpPr>
            <p:cNvPr id="18" name="Group 63"/>
            <p:cNvGrpSpPr>
              <a:grpSpLocks/>
            </p:cNvGrpSpPr>
            <p:nvPr/>
          </p:nvGrpSpPr>
          <p:grpSpPr bwMode="auto">
            <a:xfrm>
              <a:off x="4067177" y="3213105"/>
              <a:ext cx="969967" cy="604838"/>
              <a:chOff x="408" y="3657"/>
              <a:chExt cx="611" cy="381"/>
            </a:xfrm>
          </p:grpSpPr>
          <p:sp>
            <p:nvSpPr>
              <p:cNvPr id="25" name="Oval 61"/>
              <p:cNvSpPr>
                <a:spLocks noChangeArrowheads="1"/>
              </p:cNvSpPr>
              <p:nvPr/>
            </p:nvSpPr>
            <p:spPr bwMode="auto">
              <a:xfrm>
                <a:off x="408" y="3664"/>
                <a:ext cx="227" cy="22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6" name="Text Box 62"/>
              <p:cNvSpPr txBox="1">
                <a:spLocks noChangeArrowheads="1"/>
              </p:cNvSpPr>
              <p:nvPr/>
            </p:nvSpPr>
            <p:spPr bwMode="auto">
              <a:xfrm>
                <a:off x="601" y="3657"/>
                <a:ext cx="418" cy="3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 sz="1200" b="1" dirty="0">
                    <a:solidFill>
                      <a:srgbClr val="FF5050"/>
                    </a:solidFill>
                    <a:latin typeface="Times New Roman" pitchFamily="18" charset="0"/>
                  </a:rPr>
                  <a:t>II</a:t>
                </a:r>
              </a:p>
            </p:txBody>
          </p:sp>
        </p:grpSp>
        <p:grpSp>
          <p:nvGrpSpPr>
            <p:cNvPr id="19" name="Group 67"/>
            <p:cNvGrpSpPr>
              <a:grpSpLocks/>
            </p:cNvGrpSpPr>
            <p:nvPr/>
          </p:nvGrpSpPr>
          <p:grpSpPr bwMode="auto">
            <a:xfrm>
              <a:off x="6480177" y="3800498"/>
              <a:ext cx="1009651" cy="720728"/>
              <a:chOff x="295" y="3482"/>
              <a:chExt cx="636" cy="454"/>
            </a:xfrm>
          </p:grpSpPr>
          <p:sp>
            <p:nvSpPr>
              <p:cNvPr id="23" name="Oval 65"/>
              <p:cNvSpPr>
                <a:spLocks noChangeArrowheads="1"/>
              </p:cNvSpPr>
              <p:nvPr/>
            </p:nvSpPr>
            <p:spPr bwMode="auto">
              <a:xfrm>
                <a:off x="295" y="3482"/>
                <a:ext cx="227" cy="22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4" name="Text Box 66"/>
              <p:cNvSpPr txBox="1">
                <a:spLocks noChangeArrowheads="1"/>
              </p:cNvSpPr>
              <p:nvPr/>
            </p:nvSpPr>
            <p:spPr bwMode="auto">
              <a:xfrm>
                <a:off x="432" y="3555"/>
                <a:ext cx="499" cy="3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 sz="1200" b="1">
                    <a:solidFill>
                      <a:srgbClr val="FF5050"/>
                    </a:solidFill>
                    <a:latin typeface="Times New Roman" pitchFamily="18" charset="0"/>
                  </a:rPr>
                  <a:t>III</a:t>
                </a:r>
              </a:p>
            </p:txBody>
          </p:sp>
        </p:grpSp>
        <p:grpSp>
          <p:nvGrpSpPr>
            <p:cNvPr id="20" name="Group 68"/>
            <p:cNvGrpSpPr>
              <a:grpSpLocks/>
            </p:cNvGrpSpPr>
            <p:nvPr/>
          </p:nvGrpSpPr>
          <p:grpSpPr bwMode="auto">
            <a:xfrm>
              <a:off x="4608514" y="2000258"/>
              <a:ext cx="993776" cy="771526"/>
              <a:chOff x="295" y="3482"/>
              <a:chExt cx="626" cy="486"/>
            </a:xfrm>
          </p:grpSpPr>
          <p:sp>
            <p:nvSpPr>
              <p:cNvPr id="21" name="Oval 69"/>
              <p:cNvSpPr>
                <a:spLocks noChangeArrowheads="1"/>
              </p:cNvSpPr>
              <p:nvPr/>
            </p:nvSpPr>
            <p:spPr bwMode="auto">
              <a:xfrm>
                <a:off x="295" y="3482"/>
                <a:ext cx="227" cy="22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2" name="Text Box 70"/>
              <p:cNvSpPr txBox="1">
                <a:spLocks noChangeArrowheads="1"/>
              </p:cNvSpPr>
              <p:nvPr/>
            </p:nvSpPr>
            <p:spPr bwMode="auto">
              <a:xfrm>
                <a:off x="433" y="3587"/>
                <a:ext cx="488" cy="3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 sz="1200" b="1">
                    <a:solidFill>
                      <a:srgbClr val="FF5050"/>
                    </a:solidFill>
                    <a:latin typeface="Times New Roman" pitchFamily="18" charset="0"/>
                  </a:rPr>
                  <a:t>IV</a:t>
                </a:r>
              </a:p>
            </p:txBody>
          </p:sp>
        </p:grpSp>
      </p:grpSp>
      <p:pic>
        <p:nvPicPr>
          <p:cNvPr id="40" name="Picture 19" descr="spectre_sursaut_Ban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6238" y="2569872"/>
            <a:ext cx="3714744" cy="3645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276225" y="1303044"/>
            <a:ext cx="422433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b="1" dirty="0" smtClean="0">
                <a:solidFill>
                  <a:schemeClr val="bg1"/>
                </a:solidFill>
              </a:rPr>
              <a:t> Prompt </a:t>
            </a:r>
            <a:r>
              <a:rPr lang="fr-FR" sz="2000" b="1" dirty="0" err="1">
                <a:solidFill>
                  <a:schemeClr val="bg1"/>
                </a:solidFill>
              </a:rPr>
              <a:t>emission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spectrum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well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fitted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with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Band’s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err="1" smtClean="0">
                <a:solidFill>
                  <a:schemeClr val="bg1"/>
                </a:solidFill>
              </a:rPr>
              <a:t>functions</a:t>
            </a:r>
            <a:r>
              <a:rPr lang="fr-FR" sz="2000" b="1" dirty="0" smtClean="0">
                <a:solidFill>
                  <a:schemeClr val="bg1"/>
                </a:solidFill>
              </a:rPr>
              <a:t> :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42" name="Espace réservé du numéro de diapositive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0" y="-7620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GRBs</a:t>
            </a:r>
            <a:r>
              <a:rPr lang="fr-FR" sz="36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Nature of the Central </a:t>
            </a:r>
            <a:r>
              <a:rPr lang="fr-FR" sz="36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1285852" y="719148"/>
            <a:ext cx="6553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Cosmological</a:t>
            </a:r>
            <a:r>
              <a:rPr lang="fr-FR" sz="2000" dirty="0">
                <a:solidFill>
                  <a:schemeClr val="bg1"/>
                </a:solidFill>
              </a:rPr>
              <a:t> distance + </a:t>
            </a:r>
            <a:r>
              <a:rPr lang="fr-FR" sz="2000" dirty="0" err="1">
                <a:solidFill>
                  <a:schemeClr val="bg1"/>
                </a:solidFill>
              </a:rPr>
              <a:t>Huge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released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energy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3462340" y="1239284"/>
            <a:ext cx="641350" cy="1588"/>
          </a:xfrm>
          <a:prstGeom prst="line">
            <a:avLst/>
          </a:prstGeom>
          <a:noFill/>
          <a:ln w="88900">
            <a:solidFill>
              <a:srgbClr val="FFCC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4224340" y="1032909"/>
            <a:ext cx="419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b="1" dirty="0" err="1" smtClean="0">
                <a:solidFill>
                  <a:schemeClr val="bg1"/>
                </a:solidFill>
              </a:rPr>
              <a:t>Accretion</a:t>
            </a:r>
            <a:r>
              <a:rPr lang="fr-FR" sz="2000" b="1" dirty="0" smtClean="0">
                <a:solidFill>
                  <a:schemeClr val="bg1"/>
                </a:solidFill>
              </a:rPr>
              <a:t> </a:t>
            </a:r>
            <a:r>
              <a:rPr lang="fr-FR" sz="2000" b="1" dirty="0" err="1" smtClean="0">
                <a:solidFill>
                  <a:schemeClr val="bg1"/>
                </a:solidFill>
              </a:rPr>
              <a:t>mechanisms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1285852" y="1525932"/>
            <a:ext cx="6553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smtClean="0">
                <a:solidFill>
                  <a:schemeClr val="bg1"/>
                </a:solidFill>
              </a:rPr>
              <a:t>Milli-second </a:t>
            </a:r>
            <a:r>
              <a:rPr lang="fr-FR" sz="2000" dirty="0" err="1">
                <a:solidFill>
                  <a:schemeClr val="bg1"/>
                </a:solidFill>
              </a:rPr>
              <a:t>variability</a:t>
            </a:r>
            <a:r>
              <a:rPr lang="fr-FR" sz="2000" dirty="0">
                <a:solidFill>
                  <a:schemeClr val="bg1"/>
                </a:solidFill>
              </a:rPr>
              <a:t> in the light </a:t>
            </a:r>
            <a:r>
              <a:rPr lang="fr-FR" sz="2000" dirty="0" err="1">
                <a:solidFill>
                  <a:schemeClr val="bg1"/>
                </a:solidFill>
              </a:rPr>
              <a:t>curves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3462340" y="2049812"/>
            <a:ext cx="641350" cy="1588"/>
          </a:xfrm>
          <a:prstGeom prst="line">
            <a:avLst/>
          </a:prstGeom>
          <a:noFill/>
          <a:ln w="88900">
            <a:solidFill>
              <a:srgbClr val="FFCC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Box 19"/>
          <p:cNvSpPr txBox="1">
            <a:spLocks noChangeArrowheads="1"/>
          </p:cNvSpPr>
          <p:nvPr/>
        </p:nvSpPr>
        <p:spPr bwMode="auto">
          <a:xfrm>
            <a:off x="4224340" y="1843437"/>
            <a:ext cx="419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b="1" dirty="0">
                <a:solidFill>
                  <a:schemeClr val="bg1"/>
                </a:solidFill>
              </a:rPr>
              <a:t>Compact sources</a:t>
            </a:r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1285852" y="3143248"/>
            <a:ext cx="6553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Variability</a:t>
            </a:r>
            <a:r>
              <a:rPr lang="fr-FR" sz="2000" dirty="0">
                <a:solidFill>
                  <a:schemeClr val="bg1"/>
                </a:solidFill>
              </a:rPr>
              <a:t> + gamma </a:t>
            </a:r>
            <a:r>
              <a:rPr lang="fr-FR" sz="2000" dirty="0" err="1">
                <a:solidFill>
                  <a:schemeClr val="bg1"/>
                </a:solidFill>
              </a:rPr>
              <a:t>visibility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3462340" y="3693934"/>
            <a:ext cx="641350" cy="1588"/>
          </a:xfrm>
          <a:prstGeom prst="line">
            <a:avLst/>
          </a:prstGeom>
          <a:noFill/>
          <a:ln w="88900">
            <a:solidFill>
              <a:srgbClr val="FFCC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4224340" y="3487559"/>
            <a:ext cx="4953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b="1" dirty="0" err="1">
                <a:solidFill>
                  <a:schemeClr val="bg1"/>
                </a:solidFill>
              </a:rPr>
              <a:t>Relativistic</a:t>
            </a:r>
            <a:r>
              <a:rPr lang="fr-FR" sz="2000" b="1" dirty="0">
                <a:solidFill>
                  <a:schemeClr val="bg1"/>
                </a:solidFill>
              </a:rPr>
              <a:t> jet (</a:t>
            </a:r>
            <a:r>
              <a:rPr lang="fr-FR" sz="2000" b="1" dirty="0" err="1">
                <a:solidFill>
                  <a:schemeClr val="bg1"/>
                </a:solidFill>
              </a:rPr>
              <a:t>compactness</a:t>
            </a:r>
            <a:r>
              <a:rPr lang="fr-FR" sz="2000" b="1" dirty="0">
                <a:solidFill>
                  <a:schemeClr val="bg1"/>
                </a:solidFill>
              </a:rPr>
              <a:t>)</a:t>
            </a:r>
          </a:p>
        </p:txBody>
      </p:sp>
      <p:grpSp>
        <p:nvGrpSpPr>
          <p:cNvPr id="17" name="Groupe 33"/>
          <p:cNvGrpSpPr>
            <a:grpSpLocks/>
          </p:cNvGrpSpPr>
          <p:nvPr/>
        </p:nvGrpSpPr>
        <p:grpSpPr bwMode="auto">
          <a:xfrm>
            <a:off x="809630" y="714357"/>
            <a:ext cx="3190866" cy="3643337"/>
            <a:chOff x="95534" y="1069519"/>
            <a:chExt cx="3190466" cy="5103475"/>
          </a:xfrm>
        </p:grpSpPr>
        <p:cxnSp>
          <p:nvCxnSpPr>
            <p:cNvPr id="18" name="Connecteur droit 17"/>
            <p:cNvCxnSpPr/>
            <p:nvPr/>
          </p:nvCxnSpPr>
          <p:spPr>
            <a:xfrm rot="5400000">
              <a:off x="-1724556" y="3215006"/>
              <a:ext cx="4327482" cy="36507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/>
            <p:nvPr/>
          </p:nvCxnSpPr>
          <p:spPr>
            <a:xfrm>
              <a:off x="95534" y="6141255"/>
              <a:ext cx="3190466" cy="31739"/>
            </a:xfrm>
            <a:prstGeom prst="straightConnector1">
              <a:avLst/>
            </a:prstGeom>
            <a:ln w="63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 rot="5400000">
              <a:off x="-947848" y="5105802"/>
              <a:ext cx="2132796" cy="1588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 rot="10800000">
              <a:off x="95534" y="4054481"/>
              <a:ext cx="326984" cy="0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1285852" y="2346323"/>
            <a:ext cx="6553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Acromatic</a:t>
            </a:r>
            <a:r>
              <a:rPr lang="fr-FR" sz="2000" dirty="0">
                <a:solidFill>
                  <a:schemeClr val="bg1"/>
                </a:solidFill>
              </a:rPr>
              <a:t> breaks in the </a:t>
            </a:r>
            <a:r>
              <a:rPr lang="fr-FR" sz="2000" dirty="0" err="1">
                <a:solidFill>
                  <a:schemeClr val="bg1"/>
                </a:solidFill>
              </a:rPr>
              <a:t>afterglow</a:t>
            </a:r>
            <a:r>
              <a:rPr lang="fr-FR" sz="2000" dirty="0">
                <a:solidFill>
                  <a:schemeClr val="bg1"/>
                </a:solidFill>
              </a:rPr>
              <a:t> light </a:t>
            </a:r>
            <a:r>
              <a:rPr lang="fr-FR" sz="2000" dirty="0" err="1">
                <a:solidFill>
                  <a:schemeClr val="bg1"/>
                </a:solidFill>
              </a:rPr>
              <a:t>curves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3462340" y="2881310"/>
            <a:ext cx="641350" cy="1588"/>
          </a:xfrm>
          <a:prstGeom prst="line">
            <a:avLst/>
          </a:prstGeom>
          <a:noFill/>
          <a:ln w="88900">
            <a:solidFill>
              <a:srgbClr val="FFCC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Box 19"/>
          <p:cNvSpPr txBox="1">
            <a:spLocks noChangeArrowheads="1"/>
          </p:cNvSpPr>
          <p:nvPr/>
        </p:nvSpPr>
        <p:spPr bwMode="auto">
          <a:xfrm>
            <a:off x="4224340" y="2674935"/>
            <a:ext cx="419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b="1" dirty="0" err="1">
                <a:solidFill>
                  <a:schemeClr val="bg1"/>
                </a:solidFill>
              </a:rPr>
              <a:t>Collimated</a:t>
            </a:r>
            <a:r>
              <a:rPr lang="fr-FR" sz="2000" b="1" dirty="0">
                <a:solidFill>
                  <a:schemeClr val="bg1"/>
                </a:solidFill>
              </a:rPr>
              <a:t> jet</a:t>
            </a:r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>
          <a:xfrm>
            <a:off x="6553200" y="6362902"/>
            <a:ext cx="2133600" cy="365125"/>
          </a:xfrm>
        </p:spPr>
        <p:txBody>
          <a:bodyPr/>
          <a:lstStyle/>
          <a:p>
            <a:fld id="{6B418498-51EF-47AE-8F2F-D677FAEFE7F1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5842" name="Picture 2" descr="C:\Documents and Settings\Sylvain\Bureau\GRB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1934" y="4000504"/>
            <a:ext cx="2357454" cy="27896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533400" y="-76200"/>
            <a:ext cx="8001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GRBs</a:t>
            </a:r>
            <a:r>
              <a:rPr lang="fr-FR" sz="36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Central </a:t>
            </a:r>
            <a:r>
              <a:rPr lang="fr-FR" sz="36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</a:t>
            </a:r>
            <a:r>
              <a:rPr lang="fr-FR" sz="36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6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Origin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462086" y="690547"/>
            <a:ext cx="2895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800" u="sng" dirty="0" err="1">
                <a:solidFill>
                  <a:schemeClr val="bg1"/>
                </a:solidFill>
              </a:rPr>
              <a:t>Two</a:t>
            </a:r>
            <a:r>
              <a:rPr lang="fr-FR" sz="2800" u="sng" dirty="0">
                <a:solidFill>
                  <a:schemeClr val="bg1"/>
                </a:solidFill>
              </a:rPr>
              <a:t> scenarios :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142844" y="1711099"/>
            <a:ext cx="88963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dirty="0">
                <a:solidFill>
                  <a:schemeClr val="bg1"/>
                </a:solidFill>
              </a:rPr>
              <a:t>1) </a:t>
            </a:r>
            <a:r>
              <a:rPr lang="fr-FR" sz="2000" b="1" u="sng" dirty="0">
                <a:solidFill>
                  <a:schemeClr val="bg1"/>
                </a:solidFill>
              </a:rPr>
              <a:t>Long </a:t>
            </a:r>
            <a:r>
              <a:rPr lang="fr-FR" sz="2000" b="1" u="sng" dirty="0" err="1">
                <a:solidFill>
                  <a:schemeClr val="bg1"/>
                </a:solidFill>
              </a:rPr>
              <a:t>GRBs</a:t>
            </a:r>
            <a:r>
              <a:rPr lang="fr-FR" sz="2000" b="1" u="sng" dirty="0">
                <a:solidFill>
                  <a:schemeClr val="bg1"/>
                </a:solidFill>
              </a:rPr>
              <a:t>:</a:t>
            </a:r>
            <a:r>
              <a:rPr lang="fr-FR" sz="2000" b="1" dirty="0">
                <a:solidFill>
                  <a:schemeClr val="bg1"/>
                </a:solidFill>
              </a:rPr>
              <a:t> Collapse</a:t>
            </a:r>
            <a:r>
              <a:rPr lang="fr-FR" sz="2000" dirty="0">
                <a:solidFill>
                  <a:schemeClr val="bg1"/>
                </a:solidFill>
              </a:rPr>
              <a:t> of a </a:t>
            </a:r>
            <a:r>
              <a:rPr lang="fr-FR" sz="2000" b="1" dirty="0" err="1">
                <a:solidFill>
                  <a:schemeClr val="bg1"/>
                </a:solidFill>
              </a:rPr>
              <a:t>supermassive</a:t>
            </a:r>
            <a:r>
              <a:rPr lang="fr-FR" sz="2000" b="1" dirty="0">
                <a:solidFill>
                  <a:schemeClr val="bg1"/>
                </a:solidFill>
              </a:rPr>
              <a:t> star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42844" y="4429132"/>
            <a:ext cx="66865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dirty="0">
                <a:solidFill>
                  <a:schemeClr val="bg1"/>
                </a:solidFill>
              </a:rPr>
              <a:t>2) </a:t>
            </a:r>
            <a:r>
              <a:rPr lang="fr-FR" sz="2000" b="1" u="sng" dirty="0">
                <a:solidFill>
                  <a:schemeClr val="bg1"/>
                </a:solidFill>
              </a:rPr>
              <a:t>Short </a:t>
            </a:r>
            <a:r>
              <a:rPr lang="fr-FR" sz="2000" b="1" u="sng" dirty="0" err="1">
                <a:solidFill>
                  <a:schemeClr val="bg1"/>
                </a:solidFill>
              </a:rPr>
              <a:t>GRBs</a:t>
            </a:r>
            <a:r>
              <a:rPr lang="fr-FR" sz="2000" b="1" u="sng" dirty="0">
                <a:solidFill>
                  <a:schemeClr val="bg1"/>
                </a:solidFill>
              </a:rPr>
              <a:t> :</a:t>
            </a:r>
            <a:r>
              <a:rPr lang="fr-FR" sz="2000" b="1" dirty="0">
                <a:solidFill>
                  <a:schemeClr val="bg1"/>
                </a:solidFill>
              </a:rPr>
              <a:t> Coalescence</a:t>
            </a:r>
            <a:r>
              <a:rPr lang="fr-FR" sz="2000" dirty="0">
                <a:solidFill>
                  <a:schemeClr val="bg1"/>
                </a:solidFill>
              </a:rPr>
              <a:t> of </a:t>
            </a:r>
            <a:r>
              <a:rPr lang="fr-FR" sz="2000" b="1" dirty="0">
                <a:solidFill>
                  <a:schemeClr val="bg1"/>
                </a:solidFill>
              </a:rPr>
              <a:t>compact </a:t>
            </a:r>
            <a:r>
              <a:rPr lang="fr-FR" sz="2000" b="1" dirty="0" err="1">
                <a:solidFill>
                  <a:schemeClr val="bg1"/>
                </a:solidFill>
              </a:rPr>
              <a:t>objects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9" name="Text Box 63"/>
          <p:cNvSpPr txBox="1">
            <a:spLocks noChangeArrowheads="1"/>
          </p:cNvSpPr>
          <p:nvPr/>
        </p:nvSpPr>
        <p:spPr bwMode="auto">
          <a:xfrm>
            <a:off x="885794" y="2354041"/>
            <a:ext cx="4724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Association </a:t>
            </a:r>
            <a:r>
              <a:rPr lang="fr-FR" dirty="0" err="1" smtClean="0">
                <a:solidFill>
                  <a:schemeClr val="bg1"/>
                </a:solidFill>
                <a:sym typeface="Symbol" pitchFamily="18" charset="2"/>
              </a:rPr>
              <a:t>GRBs</a:t>
            </a:r>
            <a:r>
              <a:rPr lang="fr-FR" dirty="0" smtClean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- supernovae</a:t>
            </a:r>
            <a:endParaRPr lang="en-US" dirty="0">
              <a:solidFill>
                <a:schemeClr val="bg1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10" name="Text Box 63"/>
          <p:cNvSpPr txBox="1">
            <a:spLocks noChangeArrowheads="1"/>
          </p:cNvSpPr>
          <p:nvPr/>
        </p:nvSpPr>
        <p:spPr bwMode="auto">
          <a:xfrm>
            <a:off x="885794" y="2925545"/>
            <a:ext cx="425292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Long </a:t>
            </a:r>
            <a:r>
              <a:rPr lang="fr-FR" dirty="0" err="1">
                <a:solidFill>
                  <a:schemeClr val="bg1"/>
                </a:solidFill>
                <a:sym typeface="Symbol" pitchFamily="18" charset="2"/>
              </a:rPr>
              <a:t>GRBs</a:t>
            </a: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fr-FR" dirty="0" err="1">
                <a:solidFill>
                  <a:schemeClr val="bg1"/>
                </a:solidFill>
                <a:sym typeface="Symbol" pitchFamily="18" charset="2"/>
              </a:rPr>
              <a:t>occur</a:t>
            </a: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fr-FR" dirty="0" err="1">
                <a:solidFill>
                  <a:schemeClr val="bg1"/>
                </a:solidFill>
                <a:sym typeface="Symbol" pitchFamily="18" charset="2"/>
              </a:rPr>
              <a:t>mainly</a:t>
            </a: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in the </a:t>
            </a:r>
            <a:r>
              <a:rPr lang="fr-FR" dirty="0" err="1">
                <a:solidFill>
                  <a:schemeClr val="bg1"/>
                </a:solidFill>
                <a:sym typeface="Symbol" pitchFamily="18" charset="2"/>
              </a:rPr>
              <a:t>inner</a:t>
            </a: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part of the host </a:t>
            </a:r>
            <a:r>
              <a:rPr lang="fr-FR" dirty="0" err="1">
                <a:solidFill>
                  <a:schemeClr val="bg1"/>
                </a:solidFill>
                <a:sym typeface="Symbol" pitchFamily="18" charset="2"/>
              </a:rPr>
              <a:t>galaxy</a:t>
            </a:r>
            <a:endParaRPr lang="en-US" dirty="0">
              <a:solidFill>
                <a:schemeClr val="bg1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12" name="Text Box 63"/>
          <p:cNvSpPr txBox="1">
            <a:spLocks noChangeArrowheads="1"/>
          </p:cNvSpPr>
          <p:nvPr/>
        </p:nvSpPr>
        <p:spPr bwMode="auto">
          <a:xfrm>
            <a:off x="885794" y="4981582"/>
            <a:ext cx="43291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Short </a:t>
            </a:r>
            <a:r>
              <a:rPr lang="fr-FR" dirty="0" err="1">
                <a:solidFill>
                  <a:schemeClr val="bg1"/>
                </a:solidFill>
                <a:sym typeface="Symbol" pitchFamily="18" charset="2"/>
              </a:rPr>
              <a:t>GRBs</a:t>
            </a: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fr-FR" dirty="0" err="1">
                <a:solidFill>
                  <a:schemeClr val="bg1"/>
                </a:solidFill>
                <a:sym typeface="Symbol" pitchFamily="18" charset="2"/>
              </a:rPr>
              <a:t>occur</a:t>
            </a: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in the </a:t>
            </a:r>
            <a:r>
              <a:rPr lang="fr-FR" dirty="0" err="1">
                <a:solidFill>
                  <a:schemeClr val="bg1"/>
                </a:solidFill>
                <a:sym typeface="Symbol" pitchFamily="18" charset="2"/>
              </a:rPr>
              <a:t>outer</a:t>
            </a: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part or </a:t>
            </a:r>
            <a:r>
              <a:rPr lang="fr-FR" dirty="0" err="1">
                <a:solidFill>
                  <a:schemeClr val="bg1"/>
                </a:solidFill>
                <a:sym typeface="Symbol" pitchFamily="18" charset="2"/>
              </a:rPr>
              <a:t>outside</a:t>
            </a: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the host </a:t>
            </a:r>
            <a:r>
              <a:rPr lang="fr-FR" dirty="0" err="1">
                <a:solidFill>
                  <a:schemeClr val="bg1"/>
                </a:solidFill>
                <a:sym typeface="Symbol" pitchFamily="18" charset="2"/>
              </a:rPr>
              <a:t>galaxy</a:t>
            </a:r>
            <a:endParaRPr lang="en-US" dirty="0">
              <a:solidFill>
                <a:schemeClr val="bg1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3794" name="Picture 2" descr="C:\Documents and Settings\Sylvain\Bureau\ShortGRB_hostGalaxy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4194710"/>
            <a:ext cx="3389323" cy="2637532"/>
          </a:xfrm>
          <a:prstGeom prst="rect">
            <a:avLst/>
          </a:prstGeom>
          <a:noFill/>
        </p:spPr>
      </p:pic>
      <p:pic>
        <p:nvPicPr>
          <p:cNvPr id="33799" name="Picture 7" descr="C:\Documents and Settings\Sylvain\Bureau\grbhosts_hst_bi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4942" y="1044379"/>
            <a:ext cx="3857652" cy="3086122"/>
          </a:xfrm>
          <a:prstGeom prst="rect">
            <a:avLst/>
          </a:prstGeom>
          <a:noFill/>
        </p:spPr>
      </p:pic>
      <p:cxnSp>
        <p:nvCxnSpPr>
          <p:cNvPr id="17" name="Connecteur droit avec flèche 16"/>
          <p:cNvCxnSpPr/>
          <p:nvPr/>
        </p:nvCxnSpPr>
        <p:spPr>
          <a:xfrm>
            <a:off x="3786182" y="3428999"/>
            <a:ext cx="1428760" cy="1"/>
          </a:xfrm>
          <a:prstGeom prst="straightConnector1">
            <a:avLst/>
          </a:prstGeom>
          <a:ln w="476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3786182" y="5472131"/>
            <a:ext cx="1714512" cy="1"/>
          </a:xfrm>
          <a:prstGeom prst="straightConnector1">
            <a:avLst/>
          </a:prstGeom>
          <a:ln w="476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33400" y="-76200"/>
            <a:ext cx="8001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Emission in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GRBs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152400" y="601656"/>
            <a:ext cx="8991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Very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little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known</a:t>
            </a:r>
            <a:r>
              <a:rPr lang="fr-FR" dirty="0">
                <a:solidFill>
                  <a:schemeClr val="bg1"/>
                </a:solidFill>
              </a:rPr>
              <a:t> about </a:t>
            </a:r>
            <a:r>
              <a:rPr lang="fr-FR" dirty="0" err="1">
                <a:solidFill>
                  <a:schemeClr val="bg1"/>
                </a:solidFill>
              </a:rPr>
              <a:t>high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energy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emission</a:t>
            </a:r>
            <a:r>
              <a:rPr lang="fr-FR" dirty="0">
                <a:solidFill>
                  <a:schemeClr val="bg1"/>
                </a:solidFill>
              </a:rPr>
              <a:t> in </a:t>
            </a:r>
            <a:r>
              <a:rPr lang="fr-FR" dirty="0" err="1">
                <a:solidFill>
                  <a:schemeClr val="bg1"/>
                </a:solidFill>
              </a:rPr>
              <a:t>GRBs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above</a:t>
            </a:r>
            <a:r>
              <a:rPr lang="fr-FR" dirty="0">
                <a:solidFill>
                  <a:schemeClr val="bg1"/>
                </a:solidFill>
              </a:rPr>
              <a:t> ~100 </a:t>
            </a:r>
            <a:r>
              <a:rPr lang="fr-FR" dirty="0" smtClean="0">
                <a:solidFill>
                  <a:schemeClr val="bg1"/>
                </a:solidFill>
              </a:rPr>
              <a:t>MeV (cf. EGRET)</a:t>
            </a:r>
          </a:p>
        </p:txBody>
      </p:sp>
      <p:sp>
        <p:nvSpPr>
          <p:cNvPr id="17" name="Text Box 63"/>
          <p:cNvSpPr txBox="1">
            <a:spLocks noChangeArrowheads="1"/>
          </p:cNvSpPr>
          <p:nvPr/>
        </p:nvSpPr>
        <p:spPr bwMode="auto">
          <a:xfrm>
            <a:off x="762000" y="1398581"/>
            <a:ext cx="4724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fr-FR" b="1" dirty="0">
                <a:solidFill>
                  <a:schemeClr val="bg1"/>
                </a:solidFill>
                <a:sym typeface="Symbol" pitchFamily="18" charset="2"/>
              </a:rPr>
              <a:t>Few </a:t>
            </a:r>
            <a:r>
              <a:rPr lang="fr-FR" b="1" dirty="0" err="1">
                <a:solidFill>
                  <a:schemeClr val="bg1"/>
                </a:solidFill>
                <a:sym typeface="Symbol" pitchFamily="18" charset="2"/>
              </a:rPr>
              <a:t>GRBs</a:t>
            </a: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fr-FR" dirty="0" err="1">
                <a:solidFill>
                  <a:schemeClr val="bg1"/>
                </a:solidFill>
                <a:sym typeface="Symbol" pitchFamily="18" charset="2"/>
              </a:rPr>
              <a:t>detected</a:t>
            </a: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fr-FR" dirty="0" err="1">
                <a:solidFill>
                  <a:schemeClr val="bg1"/>
                </a:solidFill>
                <a:sym typeface="Symbol" pitchFamily="18" charset="2"/>
              </a:rPr>
              <a:t>with</a:t>
            </a: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EGRET</a:t>
            </a:r>
            <a:endParaRPr lang="en-US" dirty="0">
              <a:solidFill>
                <a:schemeClr val="bg1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152400" y="1042981"/>
            <a:ext cx="55626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u="sng" dirty="0" smtClean="0">
                <a:solidFill>
                  <a:schemeClr val="bg1"/>
                </a:solidFill>
              </a:rPr>
              <a:t>High </a:t>
            </a:r>
            <a:r>
              <a:rPr lang="fr-FR" b="1" u="sng" dirty="0" err="1">
                <a:solidFill>
                  <a:schemeClr val="bg1"/>
                </a:solidFill>
              </a:rPr>
              <a:t>energy</a:t>
            </a:r>
            <a:r>
              <a:rPr lang="fr-FR" b="1" u="sng" dirty="0">
                <a:solidFill>
                  <a:schemeClr val="bg1"/>
                </a:solidFill>
              </a:rPr>
              <a:t> prompt </a:t>
            </a:r>
            <a:r>
              <a:rPr lang="fr-FR" b="1" u="sng" dirty="0" err="1">
                <a:solidFill>
                  <a:schemeClr val="bg1"/>
                </a:solidFill>
              </a:rPr>
              <a:t>emission</a:t>
            </a:r>
            <a:r>
              <a:rPr lang="fr-FR" b="1" u="sng" dirty="0">
                <a:solidFill>
                  <a:schemeClr val="bg1"/>
                </a:solidFill>
              </a:rPr>
              <a:t> :</a:t>
            </a:r>
          </a:p>
        </p:txBody>
      </p:sp>
      <p:sp>
        <p:nvSpPr>
          <p:cNvPr id="19" name="Text Box 63"/>
          <p:cNvSpPr txBox="1">
            <a:spLocks noChangeArrowheads="1"/>
          </p:cNvSpPr>
          <p:nvPr/>
        </p:nvSpPr>
        <p:spPr bwMode="auto">
          <a:xfrm>
            <a:off x="762000" y="1782756"/>
            <a:ext cx="838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fr-FR" b="1" dirty="0">
                <a:solidFill>
                  <a:schemeClr val="bg1"/>
                </a:solidFill>
                <a:sym typeface="Symbol" pitchFamily="18" charset="2"/>
              </a:rPr>
              <a:t>Constant HE </a:t>
            </a: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component </a:t>
            </a:r>
            <a:r>
              <a:rPr lang="fr-FR" b="1" dirty="0" err="1">
                <a:solidFill>
                  <a:schemeClr val="bg1"/>
                </a:solidFill>
                <a:sym typeface="Symbol" pitchFamily="18" charset="2"/>
              </a:rPr>
              <a:t>independant</a:t>
            </a: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of the </a:t>
            </a:r>
            <a:r>
              <a:rPr lang="fr-FR" b="1" dirty="0">
                <a:solidFill>
                  <a:schemeClr val="bg1"/>
                </a:solidFill>
                <a:sym typeface="Symbol" pitchFamily="18" charset="2"/>
              </a:rPr>
              <a:t>temporal </a:t>
            </a:r>
            <a:r>
              <a:rPr lang="fr-FR" b="1" dirty="0" err="1">
                <a:solidFill>
                  <a:schemeClr val="bg1"/>
                </a:solidFill>
                <a:sym typeface="Symbol" pitchFamily="18" charset="2"/>
              </a:rPr>
              <a:t>evolution</a:t>
            </a:r>
            <a:r>
              <a:rPr lang="fr-FR" b="1" dirty="0">
                <a:solidFill>
                  <a:schemeClr val="bg1"/>
                </a:solidFill>
                <a:sym typeface="Symbol" pitchFamily="18" charset="2"/>
              </a:rPr>
              <a:t> of the </a:t>
            </a:r>
            <a:r>
              <a:rPr lang="fr-FR" b="1" dirty="0" smtClean="0">
                <a:solidFill>
                  <a:schemeClr val="bg1"/>
                </a:solidFill>
                <a:sym typeface="Symbol" pitchFamily="18" charset="2"/>
              </a:rPr>
              <a:t>LE</a:t>
            </a:r>
            <a:r>
              <a:rPr lang="fr-FR" dirty="0" smtClean="0">
                <a:solidFill>
                  <a:schemeClr val="bg1"/>
                </a:solidFill>
                <a:sym typeface="Symbol" pitchFamily="18" charset="2"/>
              </a:rPr>
              <a:t>.</a:t>
            </a:r>
            <a:endParaRPr lang="en-US" dirty="0">
              <a:solidFill>
                <a:schemeClr val="bg1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-51979" y="4009257"/>
            <a:ext cx="2071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  <a:sym typeface="Symbol" pitchFamily="18" charset="2"/>
              </a:rPr>
              <a:t>(Gonzalez et al. 2003)</a:t>
            </a:r>
            <a:endParaRPr lang="en-US" sz="1200" dirty="0"/>
          </a:p>
        </p:txBody>
      </p:sp>
      <p:grpSp>
        <p:nvGrpSpPr>
          <p:cNvPr id="2" name="Groupe 23"/>
          <p:cNvGrpSpPr/>
          <p:nvPr/>
        </p:nvGrpSpPr>
        <p:grpSpPr>
          <a:xfrm>
            <a:off x="1448187" y="2143116"/>
            <a:ext cx="5124077" cy="4714907"/>
            <a:chOff x="2143108" y="2143116"/>
            <a:chExt cx="5124077" cy="4714907"/>
          </a:xfrm>
        </p:grpSpPr>
        <p:grpSp>
          <p:nvGrpSpPr>
            <p:cNvPr id="3" name="Groupe 22"/>
            <p:cNvGrpSpPr/>
            <p:nvPr/>
          </p:nvGrpSpPr>
          <p:grpSpPr>
            <a:xfrm>
              <a:off x="2143108" y="2408348"/>
              <a:ext cx="5124077" cy="4449675"/>
              <a:chOff x="2143108" y="2120932"/>
              <a:chExt cx="5455056" cy="4737092"/>
            </a:xfrm>
          </p:grpSpPr>
          <p:pic>
            <p:nvPicPr>
              <p:cNvPr id="20" name="Picture 4" descr="GRB941017_1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696161" y="2120932"/>
                <a:ext cx="2902003" cy="47370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" name="Picture 5" descr="GRB941017_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143108" y="2124355"/>
                <a:ext cx="2561439" cy="47336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Text Box 9"/>
              <p:cNvSpPr txBox="1">
                <a:spLocks noChangeArrowheads="1"/>
              </p:cNvSpPr>
              <p:nvPr/>
            </p:nvSpPr>
            <p:spPr bwMode="auto">
              <a:xfrm>
                <a:off x="6311063" y="2508568"/>
                <a:ext cx="1244600" cy="2197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latin typeface="Comic Sans MS" pitchFamily="66" charset="0"/>
                  </a:rPr>
                  <a:t>-18 to 14 sec</a:t>
                </a:r>
              </a:p>
              <a:p>
                <a:endParaRPr lang="en-US" sz="1600" dirty="0">
                  <a:latin typeface="Comic Sans MS" pitchFamily="66" charset="0"/>
                </a:endParaRPr>
              </a:p>
              <a:p>
                <a:endParaRPr lang="en-US" sz="1600" dirty="0">
                  <a:latin typeface="Comic Sans MS" pitchFamily="66" charset="0"/>
                </a:endParaRPr>
              </a:p>
              <a:p>
                <a:endParaRPr lang="en-US" sz="1600" dirty="0">
                  <a:latin typeface="Comic Sans MS" pitchFamily="66" charset="0"/>
                </a:endParaRPr>
              </a:p>
              <a:p>
                <a:r>
                  <a:rPr lang="en-US" sz="1400" dirty="0">
                    <a:latin typeface="Comic Sans MS" pitchFamily="66" charset="0"/>
                  </a:rPr>
                  <a:t>14 to 47 sec</a:t>
                </a:r>
              </a:p>
              <a:p>
                <a:endParaRPr lang="en-US" sz="1600" dirty="0">
                  <a:latin typeface="Comic Sans MS" pitchFamily="66" charset="0"/>
                </a:endParaRPr>
              </a:p>
              <a:p>
                <a:endParaRPr lang="en-US" sz="1600" dirty="0">
                  <a:latin typeface="Comic Sans MS" pitchFamily="66" charset="0"/>
                </a:endParaRPr>
              </a:p>
              <a:p>
                <a:endParaRPr lang="en-US" sz="1600" dirty="0">
                  <a:latin typeface="Comic Sans MS" pitchFamily="66" charset="0"/>
                </a:endParaRPr>
              </a:p>
              <a:p>
                <a:r>
                  <a:rPr lang="en-US" sz="1400" dirty="0">
                    <a:latin typeface="Comic Sans MS" pitchFamily="66" charset="0"/>
                  </a:rPr>
                  <a:t>47 to 80 sec</a:t>
                </a:r>
              </a:p>
            </p:txBody>
          </p:sp>
          <p:sp>
            <p:nvSpPr>
              <p:cNvPr id="15" name="Text Box 10"/>
              <p:cNvSpPr txBox="1">
                <a:spLocks noChangeArrowheads="1"/>
              </p:cNvSpPr>
              <p:nvPr/>
            </p:nvSpPr>
            <p:spPr bwMode="auto">
              <a:xfrm>
                <a:off x="6429388" y="5281634"/>
                <a:ext cx="1120775" cy="1219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latin typeface="Comic Sans MS" pitchFamily="66" charset="0"/>
                  </a:rPr>
                  <a:t>80-113 sec</a:t>
                </a:r>
              </a:p>
              <a:p>
                <a:endParaRPr lang="en-US" sz="1400" dirty="0">
                  <a:latin typeface="Comic Sans MS" pitchFamily="66" charset="0"/>
                </a:endParaRPr>
              </a:p>
              <a:p>
                <a:endParaRPr lang="en-US" sz="1600" dirty="0">
                  <a:latin typeface="Comic Sans MS" pitchFamily="66" charset="0"/>
                </a:endParaRPr>
              </a:p>
              <a:p>
                <a:endParaRPr lang="en-US" sz="1600" dirty="0">
                  <a:latin typeface="Comic Sans MS" pitchFamily="66" charset="0"/>
                </a:endParaRPr>
              </a:p>
              <a:p>
                <a:r>
                  <a:rPr lang="en-US" sz="1400" dirty="0">
                    <a:latin typeface="Comic Sans MS" pitchFamily="66" charset="0"/>
                  </a:rPr>
                  <a:t>113-211 sec</a:t>
                </a:r>
              </a:p>
            </p:txBody>
          </p:sp>
        </p:grpSp>
        <p:sp>
          <p:nvSpPr>
            <p:cNvPr id="22" name="Text Box 11"/>
            <p:cNvSpPr txBox="1">
              <a:spLocks noChangeArrowheads="1"/>
            </p:cNvSpPr>
            <p:nvPr/>
          </p:nvSpPr>
          <p:spPr bwMode="auto">
            <a:xfrm>
              <a:off x="4143372" y="2143116"/>
              <a:ext cx="1295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4175125"/>
              <a:r>
                <a:rPr lang="en-US" sz="1400" b="1" i="1" dirty="0">
                  <a:solidFill>
                    <a:schemeClr val="bg1"/>
                  </a:solidFill>
                  <a:cs typeface="Arial" charset="0"/>
                </a:rPr>
                <a:t>GRB941017</a:t>
              </a:r>
            </a:p>
          </p:txBody>
        </p:sp>
      </p:grpSp>
      <p:sp>
        <p:nvSpPr>
          <p:cNvPr id="24" name="Flèche droite 23"/>
          <p:cNvSpPr/>
          <p:nvPr/>
        </p:nvSpPr>
        <p:spPr>
          <a:xfrm>
            <a:off x="6643702" y="4143380"/>
            <a:ext cx="500066" cy="500066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/>
          <p:cNvSpPr txBox="1"/>
          <p:nvPr/>
        </p:nvSpPr>
        <p:spPr>
          <a:xfrm>
            <a:off x="7286676" y="4081432"/>
            <a:ext cx="171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Not supported by sync models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152400" y="601656"/>
            <a:ext cx="8991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Very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little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known</a:t>
            </a:r>
            <a:r>
              <a:rPr lang="fr-FR" dirty="0">
                <a:solidFill>
                  <a:schemeClr val="bg1"/>
                </a:solidFill>
              </a:rPr>
              <a:t> about </a:t>
            </a:r>
            <a:r>
              <a:rPr lang="fr-FR" dirty="0" err="1">
                <a:solidFill>
                  <a:schemeClr val="bg1"/>
                </a:solidFill>
              </a:rPr>
              <a:t>high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energy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emission</a:t>
            </a:r>
            <a:r>
              <a:rPr lang="fr-FR" dirty="0">
                <a:solidFill>
                  <a:schemeClr val="bg1"/>
                </a:solidFill>
              </a:rPr>
              <a:t> in </a:t>
            </a:r>
            <a:r>
              <a:rPr lang="fr-FR" dirty="0" err="1">
                <a:solidFill>
                  <a:schemeClr val="bg1"/>
                </a:solidFill>
              </a:rPr>
              <a:t>GRBs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above</a:t>
            </a:r>
            <a:r>
              <a:rPr lang="fr-FR" dirty="0">
                <a:solidFill>
                  <a:schemeClr val="bg1"/>
                </a:solidFill>
              </a:rPr>
              <a:t> ~100 </a:t>
            </a:r>
            <a:r>
              <a:rPr lang="fr-FR" dirty="0" smtClean="0">
                <a:solidFill>
                  <a:schemeClr val="bg1"/>
                </a:solidFill>
              </a:rPr>
              <a:t>MeV (cf. EGRET)</a:t>
            </a:r>
          </a:p>
        </p:txBody>
      </p:sp>
      <p:sp>
        <p:nvSpPr>
          <p:cNvPr id="17" name="Text Box 63"/>
          <p:cNvSpPr txBox="1">
            <a:spLocks noChangeArrowheads="1"/>
          </p:cNvSpPr>
          <p:nvPr/>
        </p:nvSpPr>
        <p:spPr bwMode="auto">
          <a:xfrm>
            <a:off x="762000" y="1398581"/>
            <a:ext cx="4724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fr-FR" b="1" dirty="0">
                <a:solidFill>
                  <a:schemeClr val="bg1"/>
                </a:solidFill>
                <a:sym typeface="Symbol" pitchFamily="18" charset="2"/>
              </a:rPr>
              <a:t>Few </a:t>
            </a:r>
            <a:r>
              <a:rPr lang="fr-FR" b="1" dirty="0" err="1">
                <a:solidFill>
                  <a:schemeClr val="bg1"/>
                </a:solidFill>
                <a:sym typeface="Symbol" pitchFamily="18" charset="2"/>
              </a:rPr>
              <a:t>GRBs</a:t>
            </a: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fr-FR" dirty="0" err="1">
                <a:solidFill>
                  <a:schemeClr val="bg1"/>
                </a:solidFill>
                <a:sym typeface="Symbol" pitchFamily="18" charset="2"/>
              </a:rPr>
              <a:t>detected</a:t>
            </a: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fr-FR" dirty="0" err="1">
                <a:solidFill>
                  <a:schemeClr val="bg1"/>
                </a:solidFill>
                <a:sym typeface="Symbol" pitchFamily="18" charset="2"/>
              </a:rPr>
              <a:t>with</a:t>
            </a: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EGRET</a:t>
            </a:r>
            <a:endParaRPr lang="en-US" dirty="0">
              <a:solidFill>
                <a:schemeClr val="bg1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152400" y="1042981"/>
            <a:ext cx="55626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u="sng" dirty="0" smtClean="0">
                <a:solidFill>
                  <a:schemeClr val="bg1"/>
                </a:solidFill>
              </a:rPr>
              <a:t>High </a:t>
            </a:r>
            <a:r>
              <a:rPr lang="fr-FR" b="1" u="sng" dirty="0" err="1">
                <a:solidFill>
                  <a:schemeClr val="bg1"/>
                </a:solidFill>
              </a:rPr>
              <a:t>energy</a:t>
            </a:r>
            <a:r>
              <a:rPr lang="fr-FR" b="1" u="sng" dirty="0">
                <a:solidFill>
                  <a:schemeClr val="bg1"/>
                </a:solidFill>
              </a:rPr>
              <a:t> prompt </a:t>
            </a:r>
            <a:r>
              <a:rPr lang="fr-FR" b="1" u="sng" dirty="0" err="1">
                <a:solidFill>
                  <a:schemeClr val="bg1"/>
                </a:solidFill>
              </a:rPr>
              <a:t>emission</a:t>
            </a:r>
            <a:r>
              <a:rPr lang="fr-FR" b="1" u="sng" dirty="0">
                <a:solidFill>
                  <a:schemeClr val="bg1"/>
                </a:solidFill>
              </a:rPr>
              <a:t> :</a:t>
            </a:r>
          </a:p>
        </p:txBody>
      </p:sp>
      <p:sp>
        <p:nvSpPr>
          <p:cNvPr id="19" name="Text Box 63"/>
          <p:cNvSpPr txBox="1">
            <a:spLocks noChangeArrowheads="1"/>
          </p:cNvSpPr>
          <p:nvPr/>
        </p:nvSpPr>
        <p:spPr bwMode="auto">
          <a:xfrm>
            <a:off x="762000" y="1782756"/>
            <a:ext cx="838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fr-FR" b="1" dirty="0">
                <a:solidFill>
                  <a:schemeClr val="bg1"/>
                </a:solidFill>
                <a:sym typeface="Symbol" pitchFamily="18" charset="2"/>
              </a:rPr>
              <a:t>Constant HE </a:t>
            </a: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component </a:t>
            </a:r>
            <a:r>
              <a:rPr lang="fr-FR" b="1" dirty="0" err="1">
                <a:solidFill>
                  <a:schemeClr val="bg1"/>
                </a:solidFill>
                <a:sym typeface="Symbol" pitchFamily="18" charset="2"/>
              </a:rPr>
              <a:t>independant</a:t>
            </a: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of the </a:t>
            </a:r>
            <a:r>
              <a:rPr lang="fr-FR" b="1" dirty="0">
                <a:solidFill>
                  <a:schemeClr val="bg1"/>
                </a:solidFill>
                <a:sym typeface="Symbol" pitchFamily="18" charset="2"/>
              </a:rPr>
              <a:t>temporal </a:t>
            </a:r>
            <a:r>
              <a:rPr lang="fr-FR" b="1" dirty="0" err="1">
                <a:solidFill>
                  <a:schemeClr val="bg1"/>
                </a:solidFill>
                <a:sym typeface="Symbol" pitchFamily="18" charset="2"/>
              </a:rPr>
              <a:t>evolution</a:t>
            </a:r>
            <a:r>
              <a:rPr lang="fr-FR" b="1" dirty="0">
                <a:solidFill>
                  <a:schemeClr val="bg1"/>
                </a:solidFill>
                <a:sym typeface="Symbol" pitchFamily="18" charset="2"/>
              </a:rPr>
              <a:t> of the </a:t>
            </a:r>
            <a:r>
              <a:rPr lang="fr-FR" b="1" dirty="0" smtClean="0">
                <a:solidFill>
                  <a:schemeClr val="bg1"/>
                </a:solidFill>
                <a:sym typeface="Symbol" pitchFamily="18" charset="2"/>
              </a:rPr>
              <a:t>LE</a:t>
            </a:r>
            <a:r>
              <a:rPr lang="fr-FR" dirty="0" smtClean="0">
                <a:solidFill>
                  <a:schemeClr val="bg1"/>
                </a:solidFill>
                <a:sym typeface="Symbol" pitchFamily="18" charset="2"/>
              </a:rPr>
              <a:t>.</a:t>
            </a:r>
            <a:endParaRPr lang="en-US" dirty="0">
              <a:solidFill>
                <a:schemeClr val="bg1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152400" y="2695575"/>
            <a:ext cx="8991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u="sng" dirty="0" smtClean="0">
                <a:solidFill>
                  <a:schemeClr val="bg1"/>
                </a:solidFill>
              </a:rPr>
              <a:t>High </a:t>
            </a:r>
            <a:r>
              <a:rPr lang="fr-FR" b="1" u="sng" dirty="0" err="1">
                <a:solidFill>
                  <a:schemeClr val="bg1"/>
                </a:solidFill>
              </a:rPr>
              <a:t>energy</a:t>
            </a:r>
            <a:r>
              <a:rPr lang="fr-FR" b="1" u="sng" dirty="0">
                <a:solidFill>
                  <a:schemeClr val="bg1"/>
                </a:solidFill>
              </a:rPr>
              <a:t> </a:t>
            </a:r>
            <a:r>
              <a:rPr lang="fr-FR" b="1" u="sng" dirty="0" err="1" smtClean="0">
                <a:solidFill>
                  <a:schemeClr val="bg1"/>
                </a:solidFill>
              </a:rPr>
              <a:t>extended</a:t>
            </a:r>
            <a:r>
              <a:rPr lang="fr-FR" b="1" u="sng" dirty="0" smtClean="0">
                <a:solidFill>
                  <a:schemeClr val="bg1"/>
                </a:solidFill>
              </a:rPr>
              <a:t>/</a:t>
            </a:r>
            <a:r>
              <a:rPr lang="fr-FR" b="1" u="sng" dirty="0" err="1" smtClean="0">
                <a:solidFill>
                  <a:schemeClr val="bg1"/>
                </a:solidFill>
              </a:rPr>
              <a:t>delayed</a:t>
            </a:r>
            <a:r>
              <a:rPr lang="fr-FR" b="1" u="sng" dirty="0" smtClean="0">
                <a:solidFill>
                  <a:schemeClr val="bg1"/>
                </a:solidFill>
              </a:rPr>
              <a:t> </a:t>
            </a:r>
            <a:r>
              <a:rPr lang="fr-FR" b="1" u="sng" dirty="0" err="1">
                <a:solidFill>
                  <a:schemeClr val="bg1"/>
                </a:solidFill>
              </a:rPr>
              <a:t>emission</a:t>
            </a:r>
            <a:endParaRPr lang="fr-FR" b="1" u="sng" dirty="0">
              <a:solidFill>
                <a:schemeClr val="bg1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5786" y="3786190"/>
            <a:ext cx="7593595" cy="2928958"/>
            <a:chOff x="96" y="576"/>
            <a:chExt cx="3360" cy="1296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6" y="576"/>
              <a:ext cx="3360" cy="1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 Box 6"/>
            <p:cNvSpPr txBox="1">
              <a:spLocks noChangeArrowheads="1"/>
            </p:cNvSpPr>
            <p:nvPr/>
          </p:nvSpPr>
          <p:spPr bwMode="auto">
            <a:xfrm>
              <a:off x="1344" y="816"/>
              <a:ext cx="81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4175125"/>
              <a:r>
                <a:rPr lang="en-US" sz="1400" b="1" i="1">
                  <a:solidFill>
                    <a:srgbClr val="663300"/>
                  </a:solidFill>
                  <a:cs typeface="Arial" charset="0"/>
                </a:rPr>
                <a:t>GRB940217</a:t>
              </a:r>
            </a:p>
          </p:txBody>
        </p:sp>
      </p:grpSp>
      <p:sp>
        <p:nvSpPr>
          <p:cNvPr id="27" name="Text Box 63"/>
          <p:cNvSpPr txBox="1">
            <a:spLocks noChangeArrowheads="1"/>
          </p:cNvSpPr>
          <p:nvPr/>
        </p:nvSpPr>
        <p:spPr bwMode="auto">
          <a:xfrm>
            <a:off x="762000" y="3055938"/>
            <a:ext cx="83820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</a:t>
            </a:r>
            <a:r>
              <a:rPr lang="fr-FR" b="1" dirty="0" err="1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Egret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detected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a </a:t>
            </a:r>
            <a:r>
              <a:rPr lang="fr-FR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extended</a:t>
            </a:r>
            <a:r>
              <a:rPr lang="fr-FR" b="1" dirty="0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/</a:t>
            </a:r>
            <a:r>
              <a:rPr lang="fr-FR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delayed</a:t>
            </a:r>
            <a:r>
              <a:rPr lang="fr-FR" b="1" dirty="0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</a:t>
            </a:r>
            <a:r>
              <a:rPr lang="fr-FR" b="1" dirty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HE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emission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</a:t>
            </a:r>
            <a:r>
              <a:rPr lang="fr-FR" b="1" dirty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90 min </a:t>
            </a:r>
            <a:r>
              <a:rPr lang="fr-FR" b="1" dirty="0" err="1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after</a:t>
            </a:r>
            <a:r>
              <a:rPr lang="fr-FR" b="1" dirty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the prompt 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emission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with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a 18 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GeV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photon.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533400" y="-76200"/>
            <a:ext cx="8001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Emission in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GRBs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33400" y="-76200"/>
            <a:ext cx="8001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GLAST </a:t>
            </a:r>
            <a:r>
              <a:rPr lang="fr-FR" sz="36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Gamma-Ray </a:t>
            </a:r>
            <a:r>
              <a:rPr lang="fr-FR" sz="36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Bursts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71406" y="4005868"/>
            <a:ext cx="44196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b="1" dirty="0" smtClean="0">
                <a:solidFill>
                  <a:schemeClr val="bg1"/>
                </a:solidFill>
              </a:rPr>
              <a:t> GBM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and </a:t>
            </a:r>
            <a:r>
              <a:rPr lang="fr-FR" b="1" dirty="0">
                <a:solidFill>
                  <a:schemeClr val="bg1"/>
                </a:solidFill>
              </a:rPr>
              <a:t>LAT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will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cover</a:t>
            </a:r>
            <a:r>
              <a:rPr lang="fr-FR" b="1" dirty="0">
                <a:solidFill>
                  <a:schemeClr val="bg1"/>
                </a:solidFill>
              </a:rPr>
              <a:t> the full prompt </a:t>
            </a:r>
            <a:r>
              <a:rPr lang="fr-FR" b="1" dirty="0" err="1">
                <a:solidFill>
                  <a:schemeClr val="bg1"/>
                </a:solidFill>
              </a:rPr>
              <a:t>emission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providing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Band’s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parameters</a:t>
            </a:r>
            <a:r>
              <a:rPr lang="fr-FR" dirty="0">
                <a:solidFill>
                  <a:schemeClr val="bg1"/>
                </a:solidFill>
              </a:rPr>
              <a:t> and </a:t>
            </a:r>
            <a:r>
              <a:rPr lang="fr-FR" b="1" dirty="0" err="1">
                <a:solidFill>
                  <a:schemeClr val="bg1"/>
                </a:solidFill>
              </a:rPr>
              <a:t>E</a:t>
            </a:r>
            <a:r>
              <a:rPr lang="fr-FR" b="1" baseline="-25000" dirty="0" err="1">
                <a:solidFill>
                  <a:schemeClr val="bg1"/>
                </a:solidFill>
              </a:rPr>
              <a:t>peak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dirty="0" smtClean="0">
                <a:solidFill>
                  <a:schemeClr val="bg1"/>
                </a:solidFill>
              </a:rPr>
              <a:t>for </a:t>
            </a:r>
            <a:r>
              <a:rPr lang="fr-FR" dirty="0">
                <a:solidFill>
                  <a:schemeClr val="bg1"/>
                </a:solidFill>
              </a:rPr>
              <a:t>all </a:t>
            </a:r>
            <a:r>
              <a:rPr lang="fr-FR" dirty="0" smtClean="0">
                <a:solidFill>
                  <a:schemeClr val="bg1"/>
                </a:solidFill>
              </a:rPr>
              <a:t>the </a:t>
            </a:r>
            <a:r>
              <a:rPr lang="fr-FR" dirty="0" err="1" smtClean="0">
                <a:solidFill>
                  <a:schemeClr val="bg1"/>
                </a:solidFill>
              </a:rPr>
              <a:t>detected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GRBs.</a:t>
            </a:r>
            <a:endParaRPr lang="fr-FR" baseline="-25000" dirty="0">
              <a:solidFill>
                <a:schemeClr val="bg1"/>
              </a:solidFill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71406" y="5006000"/>
            <a:ext cx="450059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b="1" dirty="0" smtClean="0">
                <a:solidFill>
                  <a:schemeClr val="bg1"/>
                </a:solidFill>
              </a:rPr>
              <a:t>SWIFT-GLAST </a:t>
            </a:r>
            <a:r>
              <a:rPr lang="fr-FR" b="1" dirty="0" err="1">
                <a:solidFill>
                  <a:schemeClr val="bg1"/>
                </a:solidFill>
              </a:rPr>
              <a:t>complementarity</a:t>
            </a:r>
            <a:r>
              <a:rPr lang="fr-FR" dirty="0">
                <a:solidFill>
                  <a:schemeClr val="bg1"/>
                </a:solidFill>
              </a:rPr>
              <a:t>: spectral </a:t>
            </a:r>
            <a:r>
              <a:rPr lang="fr-FR" dirty="0" err="1" smtClean="0">
                <a:solidFill>
                  <a:schemeClr val="bg1"/>
                </a:solidFill>
              </a:rPr>
              <a:t>measurements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b="1" dirty="0">
                <a:solidFill>
                  <a:schemeClr val="bg1"/>
                </a:solidFill>
              </a:rPr>
              <a:t>over 9 </a:t>
            </a:r>
            <a:r>
              <a:rPr lang="fr-FR" b="1" dirty="0" err="1">
                <a:solidFill>
                  <a:schemeClr val="bg1"/>
                </a:solidFill>
              </a:rPr>
              <a:t>decades</a:t>
            </a:r>
            <a:r>
              <a:rPr lang="fr-FR" dirty="0">
                <a:solidFill>
                  <a:schemeClr val="bg1"/>
                </a:solidFill>
              </a:rPr>
              <a:t> (</a:t>
            </a:r>
            <a:r>
              <a:rPr lang="fr-FR" dirty="0" err="1">
                <a:solidFill>
                  <a:schemeClr val="bg1"/>
                </a:solidFill>
              </a:rPr>
              <a:t>from</a:t>
            </a:r>
            <a:r>
              <a:rPr lang="fr-FR" dirty="0">
                <a:solidFill>
                  <a:schemeClr val="bg1"/>
                </a:solidFill>
              </a:rPr>
              <a:t> 0,1 </a:t>
            </a:r>
            <a:r>
              <a:rPr lang="fr-FR" dirty="0" err="1">
                <a:solidFill>
                  <a:schemeClr val="bg1"/>
                </a:solidFill>
              </a:rPr>
              <a:t>keV</a:t>
            </a:r>
            <a:r>
              <a:rPr lang="fr-FR" dirty="0">
                <a:solidFill>
                  <a:schemeClr val="bg1"/>
                </a:solidFill>
              </a:rPr>
              <a:t> up to &gt;300 </a:t>
            </a:r>
            <a:r>
              <a:rPr lang="fr-FR" dirty="0" err="1">
                <a:solidFill>
                  <a:schemeClr val="bg1"/>
                </a:solidFill>
              </a:rPr>
              <a:t>GeV</a:t>
            </a:r>
            <a:r>
              <a:rPr lang="fr-FR" dirty="0">
                <a:solidFill>
                  <a:schemeClr val="bg1"/>
                </a:solidFill>
              </a:rPr>
              <a:t>)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8" name="Text Box 63"/>
          <p:cNvSpPr txBox="1">
            <a:spLocks noChangeArrowheads="1"/>
          </p:cNvSpPr>
          <p:nvPr/>
        </p:nvSpPr>
        <p:spPr bwMode="auto">
          <a:xfrm>
            <a:off x="1071538" y="5925941"/>
            <a:ext cx="414340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dirty="0">
                <a:solidFill>
                  <a:schemeClr val="bg2">
                    <a:lumMod val="40000"/>
                    <a:lumOff val="60000"/>
                  </a:schemeClr>
                </a:solidFill>
                <a:sym typeface="Symbol" pitchFamily="18" charset="2"/>
              </a:rPr>
              <a:t> </a:t>
            </a:r>
            <a:r>
              <a:rPr lang="fr-FR" b="1" dirty="0">
                <a:solidFill>
                  <a:schemeClr val="bg2">
                    <a:lumMod val="40000"/>
                    <a:lumOff val="60000"/>
                  </a:schemeClr>
                </a:solidFill>
                <a:sym typeface="Symbol" pitchFamily="18" charset="2"/>
              </a:rPr>
              <a:t>GBM</a:t>
            </a:r>
            <a:r>
              <a:rPr lang="fr-FR" dirty="0">
                <a:solidFill>
                  <a:schemeClr val="bg2">
                    <a:lumMod val="40000"/>
                    <a:lumOff val="60000"/>
                  </a:schemeClr>
                </a:solidFill>
                <a:sym typeface="Symbol" pitchFamily="18" charset="2"/>
              </a:rPr>
              <a:t> </a:t>
            </a:r>
            <a:r>
              <a:rPr lang="fr-FR" dirty="0" err="1">
                <a:solidFill>
                  <a:schemeClr val="bg2">
                    <a:lumMod val="40000"/>
                    <a:lumOff val="60000"/>
                  </a:schemeClr>
                </a:solidFill>
                <a:sym typeface="Symbol" pitchFamily="18" charset="2"/>
              </a:rPr>
              <a:t>will</a:t>
            </a:r>
            <a:r>
              <a:rPr lang="fr-FR" dirty="0">
                <a:solidFill>
                  <a:schemeClr val="bg2">
                    <a:lumMod val="40000"/>
                    <a:lumOff val="60000"/>
                  </a:schemeClr>
                </a:solidFill>
                <a:sym typeface="Symbol" pitchFamily="18" charset="2"/>
              </a:rPr>
              <a:t> </a:t>
            </a:r>
            <a:r>
              <a:rPr lang="fr-FR" dirty="0" err="1">
                <a:solidFill>
                  <a:schemeClr val="bg2">
                    <a:lumMod val="40000"/>
                    <a:lumOff val="60000"/>
                  </a:schemeClr>
                </a:solidFill>
                <a:sym typeface="Symbol" pitchFamily="18" charset="2"/>
              </a:rPr>
              <a:t>detect</a:t>
            </a:r>
            <a:r>
              <a:rPr lang="fr-FR" dirty="0">
                <a:solidFill>
                  <a:schemeClr val="bg2">
                    <a:lumMod val="40000"/>
                    <a:lumOff val="60000"/>
                  </a:schemeClr>
                </a:solidFill>
                <a:sym typeface="Symbol" pitchFamily="18" charset="2"/>
              </a:rPr>
              <a:t> </a:t>
            </a:r>
            <a:r>
              <a:rPr lang="fr-FR" dirty="0" err="1" smtClean="0">
                <a:solidFill>
                  <a:schemeClr val="bg2">
                    <a:lumMod val="40000"/>
                    <a:lumOff val="60000"/>
                  </a:schemeClr>
                </a:solidFill>
                <a:sym typeface="Symbol" pitchFamily="18" charset="2"/>
              </a:rPr>
              <a:t>at</a:t>
            </a:r>
            <a:r>
              <a:rPr lang="fr-FR" dirty="0" smtClean="0">
                <a:solidFill>
                  <a:schemeClr val="bg2">
                    <a:lumMod val="40000"/>
                    <a:lumOff val="60000"/>
                  </a:schemeClr>
                </a:solidFill>
                <a:sym typeface="Symbol" pitchFamily="18" charset="2"/>
              </a:rPr>
              <a:t> least </a:t>
            </a:r>
            <a:r>
              <a:rPr lang="fr-FR" b="1" dirty="0" smtClean="0">
                <a:solidFill>
                  <a:schemeClr val="bg1"/>
                </a:solidFill>
                <a:sym typeface="Symbol" pitchFamily="18" charset="2"/>
              </a:rPr>
              <a:t>1/4</a:t>
            </a:r>
            <a:r>
              <a:rPr lang="fr-FR" dirty="0" smtClean="0">
                <a:solidFill>
                  <a:schemeClr val="bg2">
                    <a:lumMod val="40000"/>
                    <a:lumOff val="60000"/>
                  </a:schemeClr>
                </a:solidFill>
                <a:sym typeface="Symbol" pitchFamily="18" charset="2"/>
              </a:rPr>
              <a:t> </a:t>
            </a:r>
            <a:r>
              <a:rPr lang="fr-FR" dirty="0">
                <a:solidFill>
                  <a:schemeClr val="bg2">
                    <a:lumMod val="40000"/>
                    <a:lumOff val="60000"/>
                  </a:schemeClr>
                </a:solidFill>
                <a:sym typeface="Symbol" pitchFamily="18" charset="2"/>
              </a:rPr>
              <a:t>of the </a:t>
            </a:r>
            <a:r>
              <a:rPr lang="fr-FR" b="1" dirty="0">
                <a:solidFill>
                  <a:schemeClr val="bg2">
                    <a:lumMod val="40000"/>
                    <a:lumOff val="60000"/>
                  </a:schemeClr>
                </a:solidFill>
                <a:sym typeface="Symbol" pitchFamily="18" charset="2"/>
              </a:rPr>
              <a:t>SWIFT</a:t>
            </a:r>
            <a:r>
              <a:rPr lang="fr-FR" dirty="0">
                <a:solidFill>
                  <a:schemeClr val="bg2">
                    <a:lumMod val="40000"/>
                    <a:lumOff val="60000"/>
                  </a:schemeClr>
                </a:solidFill>
                <a:sym typeface="Symbol" pitchFamily="18" charset="2"/>
              </a:rPr>
              <a:t> </a:t>
            </a:r>
            <a:r>
              <a:rPr lang="fr-FR" dirty="0" err="1">
                <a:solidFill>
                  <a:schemeClr val="bg2">
                    <a:lumMod val="40000"/>
                    <a:lumOff val="60000"/>
                  </a:schemeClr>
                </a:solidFill>
                <a:sym typeface="Symbol" pitchFamily="18" charset="2"/>
              </a:rPr>
              <a:t>GRBs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71406" y="3500438"/>
            <a:ext cx="8991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b="1" dirty="0" smtClean="0">
                <a:solidFill>
                  <a:schemeClr val="bg1"/>
                </a:solidFill>
              </a:rPr>
              <a:t> The </a:t>
            </a:r>
            <a:r>
              <a:rPr lang="fr-FR" b="1" dirty="0">
                <a:solidFill>
                  <a:schemeClr val="bg1"/>
                </a:solidFill>
              </a:rPr>
              <a:t>GBM, </a:t>
            </a:r>
            <a:r>
              <a:rPr lang="fr-FR" dirty="0">
                <a:solidFill>
                  <a:schemeClr val="bg1"/>
                </a:solidFill>
              </a:rPr>
              <a:t>a </a:t>
            </a:r>
            <a:r>
              <a:rPr lang="fr-FR" dirty="0" err="1">
                <a:solidFill>
                  <a:schemeClr val="bg1"/>
                </a:solidFill>
              </a:rPr>
              <a:t>dector</a:t>
            </a:r>
            <a:r>
              <a:rPr lang="fr-FR" dirty="0">
                <a:solidFill>
                  <a:schemeClr val="bg1"/>
                </a:solidFill>
              </a:rPr>
              <a:t> design to </a:t>
            </a:r>
            <a:r>
              <a:rPr lang="fr-FR" dirty="0" err="1">
                <a:solidFill>
                  <a:schemeClr val="bg1"/>
                </a:solidFill>
              </a:rPr>
              <a:t>be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very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reactive</a:t>
            </a:r>
            <a:r>
              <a:rPr lang="fr-FR" b="1" dirty="0" smtClean="0">
                <a:solidFill>
                  <a:schemeClr val="bg1"/>
                </a:solidFill>
              </a:rPr>
              <a:t>.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29" name="Groupe 28"/>
          <p:cNvGrpSpPr/>
          <p:nvPr/>
        </p:nvGrpSpPr>
        <p:grpSpPr>
          <a:xfrm>
            <a:off x="4643437" y="3546811"/>
            <a:ext cx="4857785" cy="3454089"/>
            <a:chOff x="5442136" y="3214686"/>
            <a:chExt cx="3932473" cy="2796154"/>
          </a:xfrm>
        </p:grpSpPr>
        <p:grpSp>
          <p:nvGrpSpPr>
            <p:cNvPr id="21" name="Group 5"/>
            <p:cNvGrpSpPr>
              <a:grpSpLocks/>
            </p:cNvGrpSpPr>
            <p:nvPr/>
          </p:nvGrpSpPr>
          <p:grpSpPr bwMode="auto">
            <a:xfrm>
              <a:off x="5442136" y="3214686"/>
              <a:ext cx="3567902" cy="2500330"/>
              <a:chOff x="1530" y="2208"/>
              <a:chExt cx="2550" cy="1787"/>
            </a:xfrm>
          </p:grpSpPr>
          <p:pic>
            <p:nvPicPr>
              <p:cNvPr id="22" name="Picture 6" descr="spect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530" y="2208"/>
                <a:ext cx="2550" cy="1787"/>
              </a:xfrm>
              <a:prstGeom prst="rect">
                <a:avLst/>
              </a:prstGeom>
              <a:noFill/>
            </p:spPr>
          </p:pic>
          <p:sp>
            <p:nvSpPr>
              <p:cNvPr id="23" name="Line 7"/>
              <p:cNvSpPr>
                <a:spLocks noChangeShapeType="1"/>
              </p:cNvSpPr>
              <p:nvPr/>
            </p:nvSpPr>
            <p:spPr bwMode="auto">
              <a:xfrm>
                <a:off x="2280" y="2708"/>
                <a:ext cx="504" cy="0"/>
              </a:xfrm>
              <a:prstGeom prst="line">
                <a:avLst/>
              </a:prstGeom>
              <a:noFill/>
              <a:ln w="57150">
                <a:solidFill>
                  <a:srgbClr val="FF00A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Line 8"/>
              <p:cNvSpPr>
                <a:spLocks noChangeShapeType="1"/>
              </p:cNvSpPr>
              <p:nvPr/>
            </p:nvSpPr>
            <p:spPr bwMode="auto">
              <a:xfrm>
                <a:off x="2648" y="2676"/>
                <a:ext cx="508" cy="0"/>
              </a:xfrm>
              <a:prstGeom prst="line">
                <a:avLst/>
              </a:prstGeom>
              <a:noFill/>
              <a:ln w="57150">
                <a:solidFill>
                  <a:srgbClr val="00FF1D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25" name="AutoShape 9"/>
              <p:cNvCxnSpPr>
                <a:cxnSpLocks noChangeShapeType="1"/>
              </p:cNvCxnSpPr>
              <p:nvPr/>
            </p:nvCxnSpPr>
            <p:spPr bwMode="auto">
              <a:xfrm rot="16200000" flipH="1">
                <a:off x="3144" y="2515"/>
                <a:ext cx="1" cy="1"/>
              </a:xfrm>
              <a:prstGeom prst="bentConnector3">
                <a:avLst>
                  <a:gd name="adj1" fmla="val 144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</p:grpSp>
        <p:sp>
          <p:nvSpPr>
            <p:cNvPr id="26" name="Text Box 63"/>
            <p:cNvSpPr txBox="1">
              <a:spLocks noChangeArrowheads="1"/>
            </p:cNvSpPr>
            <p:nvPr/>
          </p:nvSpPr>
          <p:spPr bwMode="auto">
            <a:xfrm>
              <a:off x="6250409" y="5640952"/>
              <a:ext cx="31242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solidFill>
                    <a:schemeClr val="bg2">
                      <a:lumMod val="40000"/>
                      <a:lumOff val="60000"/>
                    </a:schemeClr>
                  </a:solidFill>
                  <a:cs typeface="Arial" charset="0"/>
                  <a:sym typeface="Symbol" pitchFamily="18" charset="2"/>
                </a:rPr>
                <a:t>7 energy decades !!!</a:t>
              </a:r>
            </a:p>
          </p:txBody>
        </p:sp>
        <p:cxnSp>
          <p:nvCxnSpPr>
            <p:cNvPr id="27" name="Connecteur droit 26"/>
            <p:cNvCxnSpPr/>
            <p:nvPr/>
          </p:nvCxnSpPr>
          <p:spPr bwMode="auto">
            <a:xfrm rot="5400000">
              <a:off x="6519933" y="4667302"/>
              <a:ext cx="1219200" cy="1587"/>
            </a:xfrm>
            <a:prstGeom prst="line">
              <a:avLst/>
            </a:prstGeom>
            <a:ln w="254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15"/>
            <p:cNvSpPr txBox="1">
              <a:spLocks noChangeArrowheads="1"/>
            </p:cNvSpPr>
            <p:nvPr/>
          </p:nvSpPr>
          <p:spPr bwMode="auto">
            <a:xfrm>
              <a:off x="7082701" y="4965611"/>
              <a:ext cx="7620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b="1">
                  <a:solidFill>
                    <a:srgbClr val="FF9933"/>
                  </a:solidFill>
                </a:rPr>
                <a:t>E</a:t>
              </a:r>
              <a:r>
                <a:rPr lang="fr-FR" b="1" baseline="-25000">
                  <a:solidFill>
                    <a:srgbClr val="FF9933"/>
                  </a:solidFill>
                </a:rPr>
                <a:t>peak</a:t>
              </a:r>
            </a:p>
          </p:txBody>
        </p:sp>
      </p:grpSp>
      <p:sp>
        <p:nvSpPr>
          <p:cNvPr id="30" name="Espace réservé du numéro de diapositive 29"/>
          <p:cNvSpPr>
            <a:spLocks noGrp="1"/>
          </p:cNvSpPr>
          <p:nvPr>
            <p:ph type="sldNum" sz="quarter" idx="12"/>
          </p:nvPr>
        </p:nvSpPr>
        <p:spPr>
          <a:xfrm>
            <a:off x="6553200" y="6492899"/>
            <a:ext cx="2133600" cy="365125"/>
          </a:xfrm>
        </p:spPr>
        <p:txBody>
          <a:bodyPr/>
          <a:lstStyle/>
          <a:p>
            <a:fld id="{6B418498-51EF-47AE-8F2F-D677FAEFE7F1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26" y="571480"/>
            <a:ext cx="4869488" cy="2656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Text Box 63"/>
          <p:cNvSpPr txBox="1">
            <a:spLocks noChangeArrowheads="1"/>
          </p:cNvSpPr>
          <p:nvPr/>
        </p:nvSpPr>
        <p:spPr bwMode="auto">
          <a:xfrm>
            <a:off x="4857752" y="727235"/>
            <a:ext cx="42862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Observing</a:t>
            </a:r>
            <a:r>
              <a:rPr lang="fr-FR" b="1" dirty="0" smtClean="0">
                <a:solidFill>
                  <a:schemeClr val="bg1"/>
                </a:solidFill>
              </a:rPr>
              <a:t> mode</a:t>
            </a:r>
            <a:r>
              <a:rPr lang="fr-FR" dirty="0" smtClean="0">
                <a:solidFill>
                  <a:schemeClr val="bg1"/>
                </a:solidFill>
              </a:rPr>
              <a:t> and </a:t>
            </a:r>
            <a:r>
              <a:rPr lang="fr-FR" b="1" dirty="0" err="1" smtClean="0">
                <a:solidFill>
                  <a:schemeClr val="bg1"/>
                </a:solidFill>
              </a:rPr>
              <a:t>wide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field</a:t>
            </a:r>
            <a:r>
              <a:rPr lang="fr-FR" b="1" dirty="0" smtClean="0">
                <a:solidFill>
                  <a:schemeClr val="bg1"/>
                </a:solidFill>
              </a:rPr>
              <a:t> of </a:t>
            </a:r>
            <a:r>
              <a:rPr lang="fr-FR" b="1" dirty="0" err="1" smtClean="0">
                <a:solidFill>
                  <a:schemeClr val="bg1"/>
                </a:solidFill>
              </a:rPr>
              <a:t>view</a:t>
            </a:r>
            <a:r>
              <a:rPr lang="fr-FR" dirty="0" smtClean="0">
                <a:solidFill>
                  <a:schemeClr val="bg1"/>
                </a:solidFill>
              </a:rPr>
              <a:t>.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5" name="Line 18"/>
          <p:cNvSpPr>
            <a:spLocks noChangeShapeType="1"/>
          </p:cNvSpPr>
          <p:nvPr/>
        </p:nvSpPr>
        <p:spPr bwMode="auto">
          <a:xfrm>
            <a:off x="5000628" y="1362238"/>
            <a:ext cx="641350" cy="1588"/>
          </a:xfrm>
          <a:prstGeom prst="line">
            <a:avLst/>
          </a:prstGeom>
          <a:noFill/>
          <a:ln w="88900">
            <a:solidFill>
              <a:schemeClr val="bg2">
                <a:lumMod val="40000"/>
                <a:lumOff val="6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 Box 19"/>
          <p:cNvSpPr txBox="1">
            <a:spLocks noChangeArrowheads="1"/>
          </p:cNvSpPr>
          <p:nvPr/>
        </p:nvSpPr>
        <p:spPr bwMode="auto">
          <a:xfrm>
            <a:off x="5618160" y="1155863"/>
            <a:ext cx="419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Improved</a:t>
            </a:r>
            <a:r>
              <a:rPr lang="fr-FR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GRB </a:t>
            </a:r>
            <a:r>
              <a:rPr lang="fr-FR" sz="2000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detection</a:t>
            </a:r>
            <a:endParaRPr lang="fr-FR" sz="2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Text Box 63"/>
          <p:cNvSpPr txBox="1">
            <a:spLocks noChangeArrowheads="1"/>
          </p:cNvSpPr>
          <p:nvPr/>
        </p:nvSpPr>
        <p:spPr bwMode="auto">
          <a:xfrm>
            <a:off x="4857784" y="1572349"/>
            <a:ext cx="838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fr-FR" b="1" dirty="0" smtClean="0">
                <a:solidFill>
                  <a:schemeClr val="bg1"/>
                </a:solidFill>
              </a:rPr>
              <a:t>Short </a:t>
            </a:r>
            <a:r>
              <a:rPr lang="fr-FR" b="1" dirty="0" err="1" smtClean="0">
                <a:solidFill>
                  <a:schemeClr val="bg1"/>
                </a:solidFill>
              </a:rPr>
              <a:t>deadtime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8" name="Line 18"/>
          <p:cNvSpPr>
            <a:spLocks noChangeShapeType="1"/>
          </p:cNvSpPr>
          <p:nvPr/>
        </p:nvSpPr>
        <p:spPr bwMode="auto">
          <a:xfrm>
            <a:off x="5000628" y="2105136"/>
            <a:ext cx="641350" cy="1588"/>
          </a:xfrm>
          <a:prstGeom prst="line">
            <a:avLst/>
          </a:prstGeom>
          <a:noFill/>
          <a:ln w="88900">
            <a:solidFill>
              <a:schemeClr val="bg2">
                <a:lumMod val="40000"/>
                <a:lumOff val="6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Box 19"/>
          <p:cNvSpPr txBox="1">
            <a:spLocks noChangeArrowheads="1"/>
          </p:cNvSpPr>
          <p:nvPr/>
        </p:nvSpPr>
        <p:spPr bwMode="auto">
          <a:xfrm>
            <a:off x="5618160" y="1898761"/>
            <a:ext cx="374018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Temporal </a:t>
            </a:r>
            <a:r>
              <a:rPr lang="fr-FR" sz="2000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analysis</a:t>
            </a:r>
            <a:r>
              <a:rPr lang="fr-FR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, </a:t>
            </a:r>
            <a:r>
              <a:rPr lang="fr-FR" sz="2000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especially</a:t>
            </a:r>
            <a:r>
              <a:rPr lang="fr-FR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for short </a:t>
            </a:r>
            <a:r>
              <a:rPr lang="fr-FR" sz="2000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GRBs</a:t>
            </a:r>
            <a:endParaRPr lang="fr-FR" sz="2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Text Box 63"/>
          <p:cNvSpPr txBox="1">
            <a:spLocks noChangeArrowheads="1"/>
          </p:cNvSpPr>
          <p:nvPr/>
        </p:nvSpPr>
        <p:spPr bwMode="auto">
          <a:xfrm>
            <a:off x="4857784" y="2572481"/>
            <a:ext cx="838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fr-FR" b="1" dirty="0" smtClean="0">
                <a:solidFill>
                  <a:schemeClr val="bg1"/>
                </a:solidFill>
              </a:rPr>
              <a:t>Good </a:t>
            </a:r>
            <a:r>
              <a:rPr lang="fr-FR" b="1" dirty="0" err="1" smtClean="0">
                <a:solidFill>
                  <a:schemeClr val="bg1"/>
                </a:solidFill>
              </a:rPr>
              <a:t>angular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res</a:t>
            </a:r>
            <a:r>
              <a:rPr lang="fr-FR" b="1" dirty="0" smtClean="0">
                <a:solidFill>
                  <a:schemeClr val="bg1"/>
                </a:solidFill>
              </a:rPr>
              <a:t>.</a:t>
            </a:r>
            <a:r>
              <a:rPr lang="fr-FR" dirty="0" smtClean="0">
                <a:solidFill>
                  <a:schemeClr val="bg1"/>
                </a:solidFill>
              </a:rPr>
              <a:t> and </a:t>
            </a:r>
            <a:r>
              <a:rPr lang="fr-FR" b="1" dirty="0" smtClean="0">
                <a:solidFill>
                  <a:schemeClr val="bg1"/>
                </a:solidFill>
              </a:rPr>
              <a:t>Large </a:t>
            </a:r>
            <a:r>
              <a:rPr lang="fr-FR" b="1" dirty="0" err="1" smtClean="0">
                <a:solidFill>
                  <a:schemeClr val="bg1"/>
                </a:solidFill>
              </a:rPr>
              <a:t>eff</a:t>
            </a:r>
            <a:r>
              <a:rPr lang="fr-FR" b="1" dirty="0" smtClean="0">
                <a:solidFill>
                  <a:schemeClr val="bg1"/>
                </a:solidFill>
              </a:rPr>
              <a:t>. area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41" name="Line 18"/>
          <p:cNvSpPr>
            <a:spLocks noChangeShapeType="1"/>
          </p:cNvSpPr>
          <p:nvPr/>
        </p:nvSpPr>
        <p:spPr bwMode="auto">
          <a:xfrm>
            <a:off x="5000628" y="3076750"/>
            <a:ext cx="641350" cy="1588"/>
          </a:xfrm>
          <a:prstGeom prst="line">
            <a:avLst/>
          </a:prstGeom>
          <a:noFill/>
          <a:ln w="88900">
            <a:solidFill>
              <a:schemeClr val="bg2">
                <a:lumMod val="40000"/>
                <a:lumOff val="6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Box 19"/>
          <p:cNvSpPr txBox="1">
            <a:spLocks noChangeArrowheads="1"/>
          </p:cNvSpPr>
          <p:nvPr/>
        </p:nvSpPr>
        <p:spPr bwMode="auto">
          <a:xfrm>
            <a:off x="5618160" y="2870375"/>
            <a:ext cx="419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Improved</a:t>
            </a:r>
            <a:r>
              <a:rPr lang="fr-FR" sz="2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GRB </a:t>
            </a:r>
            <a:r>
              <a:rPr lang="fr-FR" sz="2000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localization</a:t>
            </a:r>
            <a:endParaRPr lang="fr-FR" sz="2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0" y="-76200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Simulations in the GLAST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framework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(1/2)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Espace réservé du numéro de diapositive 29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365125"/>
          </a:xfrm>
        </p:spPr>
        <p:txBody>
          <a:bodyPr/>
          <a:lstStyle/>
          <a:p>
            <a:fld id="{6B418498-51EF-47AE-8F2F-D677FAEFE7F1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6317403" y="3415554"/>
            <a:ext cx="2782085" cy="3415576"/>
            <a:chOff x="5784383" y="2719962"/>
            <a:chExt cx="3359617" cy="4124615"/>
          </a:xfrm>
        </p:grpSpPr>
        <p:pic>
          <p:nvPicPr>
            <p:cNvPr id="138244" name="Picture 4" descr="C:\Documents and Settings\Sylvain\Bureau\AfterglowSpectrum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84383" y="2719962"/>
              <a:ext cx="3359616" cy="2267019"/>
            </a:xfrm>
            <a:prstGeom prst="rect">
              <a:avLst/>
            </a:prstGeom>
            <a:noFill/>
          </p:spPr>
        </p:pic>
        <p:pic>
          <p:nvPicPr>
            <p:cNvPr id="138245" name="Picture 5" descr="C:\Documents and Settings\Sylvain\Bureau\AfterglowParam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94618" y="5013458"/>
              <a:ext cx="3349382" cy="1831119"/>
            </a:xfrm>
            <a:prstGeom prst="rect">
              <a:avLst/>
            </a:prstGeom>
            <a:noFill/>
          </p:spPr>
        </p:pic>
      </p:grpSp>
      <p:sp>
        <p:nvSpPr>
          <p:cNvPr id="13" name="ZoneTexte 12"/>
          <p:cNvSpPr txBox="1"/>
          <p:nvPr/>
        </p:nvSpPr>
        <p:spPr>
          <a:xfrm>
            <a:off x="4429124" y="607618"/>
            <a:ext cx="4429156" cy="769441"/>
          </a:xfrm>
          <a:prstGeom prst="rect">
            <a:avLst/>
          </a:prstGeom>
          <a:noFill/>
          <a:ln w="444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200" dirty="0" smtClean="0">
                <a:solidFill>
                  <a:schemeClr val="bg1"/>
                </a:solidFill>
              </a:rPr>
              <a:t>Simulation of the HE </a:t>
            </a:r>
            <a:r>
              <a:rPr lang="fr-FR" sz="2200" dirty="0" err="1" smtClean="0">
                <a:solidFill>
                  <a:schemeClr val="bg1"/>
                </a:solidFill>
              </a:rPr>
              <a:t>emission</a:t>
            </a:r>
            <a:r>
              <a:rPr lang="fr-FR" sz="2200" dirty="0" smtClean="0">
                <a:solidFill>
                  <a:schemeClr val="bg1"/>
                </a:solidFill>
              </a:rPr>
              <a:t> as in GRB 941017 (Gonzalez et al 2003) </a:t>
            </a:r>
            <a:endParaRPr lang="en-US" sz="2200" dirty="0">
              <a:solidFill>
                <a:schemeClr val="bg1"/>
              </a:solidFill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714348" y="608891"/>
            <a:ext cx="3604701" cy="2436823"/>
            <a:chOff x="133600" y="1156430"/>
            <a:chExt cx="7516955" cy="5081553"/>
          </a:xfrm>
        </p:grpSpPr>
        <p:pic>
          <p:nvPicPr>
            <p:cNvPr id="138242" name="Picture 2" descr="C:\Documents and Settings\Sylvain\Bureau\Afterglow_model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33600" y="1156430"/>
              <a:ext cx="7224482" cy="5081553"/>
            </a:xfrm>
            <a:prstGeom prst="rect">
              <a:avLst/>
            </a:prstGeom>
            <a:noFill/>
          </p:spPr>
        </p:pic>
        <p:cxnSp>
          <p:nvCxnSpPr>
            <p:cNvPr id="15" name="Connecteur droit 14"/>
            <p:cNvCxnSpPr/>
            <p:nvPr/>
          </p:nvCxnSpPr>
          <p:spPr>
            <a:xfrm rot="16200000" flipV="1">
              <a:off x="2329799" y="3679472"/>
              <a:ext cx="4052578" cy="1609"/>
            </a:xfrm>
            <a:prstGeom prst="line">
              <a:avLst/>
            </a:prstGeom>
            <a:ln w="50800">
              <a:solidFill>
                <a:srgbClr val="0214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lèche gauche 16"/>
            <p:cNvSpPr/>
            <p:nvPr/>
          </p:nvSpPr>
          <p:spPr>
            <a:xfrm>
              <a:off x="3717306" y="2214554"/>
              <a:ext cx="571504" cy="50006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èche gauche 17"/>
            <p:cNvSpPr/>
            <p:nvPr/>
          </p:nvSpPr>
          <p:spPr>
            <a:xfrm>
              <a:off x="4426561" y="2232205"/>
              <a:ext cx="571504" cy="500067"/>
            </a:xfrm>
            <a:prstGeom prst="leftArrow">
              <a:avLst/>
            </a:prstGeom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553656" y="2095743"/>
              <a:ext cx="3356227" cy="1279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solidFill>
                    <a:srgbClr val="0214BE"/>
                  </a:solidFill>
                </a:rPr>
                <a:t>As </a:t>
              </a:r>
              <a:r>
                <a:rPr lang="fr-FR" sz="1600" dirty="0" err="1" smtClean="0">
                  <a:solidFill>
                    <a:srgbClr val="0214BE"/>
                  </a:solidFill>
                </a:rPr>
                <a:t>observed</a:t>
              </a:r>
              <a:r>
                <a:rPr lang="fr-FR" sz="1600" dirty="0" smtClean="0">
                  <a:solidFill>
                    <a:srgbClr val="0214BE"/>
                  </a:solidFill>
                </a:rPr>
                <a:t> </a:t>
              </a:r>
              <a:r>
                <a:rPr lang="fr-FR" sz="1600" dirty="0" err="1" smtClean="0">
                  <a:solidFill>
                    <a:srgbClr val="0214BE"/>
                  </a:solidFill>
                </a:rPr>
                <a:t>with</a:t>
              </a:r>
              <a:r>
                <a:rPr lang="fr-FR" sz="1600" dirty="0" smtClean="0">
                  <a:solidFill>
                    <a:srgbClr val="0214BE"/>
                  </a:solidFill>
                </a:rPr>
                <a:t> CGRO</a:t>
              </a:r>
              <a:endParaRPr lang="en-US" sz="1600" dirty="0">
                <a:solidFill>
                  <a:srgbClr val="0214BE"/>
                </a:solidFill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4826433" y="2079482"/>
              <a:ext cx="2824122" cy="1689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solidFill>
                    <a:srgbClr val="0214BE"/>
                  </a:solidFill>
                </a:rPr>
                <a:t>Extrapolation </a:t>
              </a:r>
              <a:r>
                <a:rPr lang="fr-FR" sz="1600" dirty="0" err="1" smtClean="0">
                  <a:solidFill>
                    <a:srgbClr val="0214BE"/>
                  </a:solidFill>
                </a:rPr>
                <a:t>at</a:t>
              </a:r>
              <a:r>
                <a:rPr lang="fr-FR" sz="1600" dirty="0" smtClean="0">
                  <a:solidFill>
                    <a:srgbClr val="0214BE"/>
                  </a:solidFill>
                </a:rPr>
                <a:t> LAT </a:t>
              </a:r>
              <a:r>
                <a:rPr lang="fr-FR" sz="1600" dirty="0" err="1" smtClean="0">
                  <a:solidFill>
                    <a:srgbClr val="0214BE"/>
                  </a:solidFill>
                </a:rPr>
                <a:t>energies</a:t>
              </a:r>
              <a:endParaRPr lang="en-US" sz="1600" dirty="0">
                <a:solidFill>
                  <a:srgbClr val="0214BE"/>
                </a:solidFill>
              </a:endParaRPr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4651844" y="1805687"/>
            <a:ext cx="3214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Theoretical</a:t>
            </a:r>
            <a:r>
              <a:rPr lang="fr-FR" dirty="0" smtClean="0">
                <a:solidFill>
                  <a:schemeClr val="bg1"/>
                </a:solidFill>
              </a:rPr>
              <a:t> model </a:t>
            </a:r>
            <a:r>
              <a:rPr lang="fr-FR" dirty="0" err="1" smtClean="0">
                <a:solidFill>
                  <a:schemeClr val="bg1"/>
                </a:solidFill>
              </a:rPr>
              <a:t>introduced</a:t>
            </a:r>
            <a:r>
              <a:rPr lang="fr-FR" dirty="0" smtClean="0">
                <a:solidFill>
                  <a:schemeClr val="bg1"/>
                </a:solidFill>
              </a:rPr>
              <a:t> in the GBM and LAT </a:t>
            </a:r>
            <a:r>
              <a:rPr lang="fr-FR" dirty="0" err="1" smtClean="0">
                <a:solidFill>
                  <a:schemeClr val="bg1"/>
                </a:solidFill>
              </a:rPr>
              <a:t>simulators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22093" y="3415553"/>
            <a:ext cx="4160209" cy="3415553"/>
            <a:chOff x="-4801" y="3429000"/>
            <a:chExt cx="4160209" cy="3415553"/>
          </a:xfrm>
        </p:grpSpPr>
        <p:pic>
          <p:nvPicPr>
            <p:cNvPr id="138243" name="Picture 3" descr="C:\Documents and Settings\Sylvain\Bureau\Afterglow_LC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4801" y="5069541"/>
              <a:ext cx="4152376" cy="1775012"/>
            </a:xfrm>
            <a:prstGeom prst="rect">
              <a:avLst/>
            </a:prstGeom>
            <a:noFill/>
          </p:spPr>
        </p:pic>
        <p:pic>
          <p:nvPicPr>
            <p:cNvPr id="138250" name="Picture 10" descr="C:\Documents and Settings\Sylvain\Bureau\PromptGBM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3429000"/>
              <a:ext cx="4155408" cy="1733544"/>
            </a:xfrm>
            <a:prstGeom prst="rect">
              <a:avLst/>
            </a:prstGeom>
            <a:noFill/>
          </p:spPr>
        </p:pic>
      </p:grpSp>
      <p:sp>
        <p:nvSpPr>
          <p:cNvPr id="31" name="ZoneTexte 30"/>
          <p:cNvSpPr txBox="1"/>
          <p:nvPr/>
        </p:nvSpPr>
        <p:spPr>
          <a:xfrm>
            <a:off x="4647641" y="4527464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GBM &amp; LAT LC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Flèche droite 31"/>
          <p:cNvSpPr/>
          <p:nvPr/>
        </p:nvSpPr>
        <p:spPr>
          <a:xfrm>
            <a:off x="5857884" y="5715016"/>
            <a:ext cx="428628" cy="57150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ZoneTexte 32"/>
          <p:cNvSpPr txBox="1"/>
          <p:nvPr/>
        </p:nvSpPr>
        <p:spPr>
          <a:xfrm>
            <a:off x="4205566" y="5786454"/>
            <a:ext cx="1857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Spectal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analysis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(Band+</a:t>
            </a:r>
            <a:r>
              <a:rPr lang="fr-FR" dirty="0" err="1" smtClean="0">
                <a:solidFill>
                  <a:schemeClr val="bg1"/>
                </a:solidFill>
              </a:rPr>
              <a:t>Powerlaw</a:t>
            </a:r>
            <a:r>
              <a:rPr lang="fr-FR" dirty="0" smtClean="0">
                <a:solidFill>
                  <a:schemeClr val="bg1"/>
                </a:solidFill>
              </a:rPr>
              <a:t>+HE </a:t>
            </a:r>
            <a:r>
              <a:rPr lang="fr-FR" dirty="0" err="1" smtClean="0">
                <a:solidFill>
                  <a:schemeClr val="bg1"/>
                </a:solidFill>
              </a:rPr>
              <a:t>cutoff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Flèche droite 33"/>
          <p:cNvSpPr/>
          <p:nvPr/>
        </p:nvSpPr>
        <p:spPr>
          <a:xfrm>
            <a:off x="4232460" y="4429132"/>
            <a:ext cx="428628" cy="57150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èche droite 34"/>
          <p:cNvSpPr/>
          <p:nvPr/>
        </p:nvSpPr>
        <p:spPr>
          <a:xfrm>
            <a:off x="4232460" y="1836784"/>
            <a:ext cx="428628" cy="57150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ZoneTexte 35"/>
          <p:cNvSpPr txBox="1"/>
          <p:nvPr/>
        </p:nvSpPr>
        <p:spPr>
          <a:xfrm>
            <a:off x="2326324" y="2969275"/>
            <a:ext cx="50317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 smtClean="0">
                <a:solidFill>
                  <a:srgbClr val="FFC000"/>
                </a:solidFill>
              </a:rPr>
              <a:t>Analysis</a:t>
            </a:r>
            <a:r>
              <a:rPr lang="fr-FR" sz="2500" dirty="0" smtClean="0">
                <a:solidFill>
                  <a:srgbClr val="FFC000"/>
                </a:solidFill>
              </a:rPr>
              <a:t>: Bouvier, </a:t>
            </a:r>
            <a:r>
              <a:rPr lang="fr-FR" sz="2500" dirty="0" err="1" smtClean="0">
                <a:solidFill>
                  <a:srgbClr val="FFC000"/>
                </a:solidFill>
              </a:rPr>
              <a:t>Guiriec</a:t>
            </a:r>
            <a:r>
              <a:rPr lang="fr-FR" sz="2500" dirty="0" smtClean="0">
                <a:solidFill>
                  <a:srgbClr val="FFC000"/>
                </a:solidFill>
              </a:rPr>
              <a:t> &amp; </a:t>
            </a:r>
            <a:r>
              <a:rPr lang="fr-FR" sz="2500" dirty="0" err="1" smtClean="0">
                <a:solidFill>
                  <a:srgbClr val="FFC000"/>
                </a:solidFill>
              </a:rPr>
              <a:t>Omodei</a:t>
            </a:r>
            <a:endParaRPr lang="en-US" sz="2500" dirty="0">
              <a:solidFill>
                <a:srgbClr val="FFC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-668732" y="4111473"/>
            <a:ext cx="1500198" cy="246221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r-FR" sz="1000" dirty="0" err="1" smtClean="0"/>
              <a:t>Counts</a:t>
            </a:r>
            <a:endParaRPr lang="en-US" sz="1000" dirty="0"/>
          </a:p>
        </p:txBody>
      </p:sp>
      <p:sp>
        <p:nvSpPr>
          <p:cNvPr id="26" name="ZoneTexte 25"/>
          <p:cNvSpPr txBox="1"/>
          <p:nvPr/>
        </p:nvSpPr>
        <p:spPr>
          <a:xfrm>
            <a:off x="-675775" y="5715016"/>
            <a:ext cx="1500198" cy="246221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r-FR" sz="1000" dirty="0" err="1" smtClean="0"/>
              <a:t>Counts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0" y="-76200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Simulations in the GLAST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framework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(2/2)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Espace réservé du numéro de diapositive 29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365125"/>
          </a:xfrm>
        </p:spPr>
        <p:txBody>
          <a:bodyPr/>
          <a:lstStyle/>
          <a:p>
            <a:fld id="{6B418498-51EF-47AE-8F2F-D677FAEFE7F1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8246" name="Picture 6" descr="C:\Documents and Settings\Sylvain\Bureau\B1_254594955-254594990_scaled_LC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9" y="1214422"/>
            <a:ext cx="3143272" cy="2365904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1643042" y="607618"/>
            <a:ext cx="5715040" cy="430887"/>
          </a:xfrm>
          <a:prstGeom prst="rect">
            <a:avLst/>
          </a:prstGeom>
          <a:noFill/>
          <a:ln w="444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200" dirty="0" smtClean="0">
                <a:solidFill>
                  <a:schemeClr val="bg1"/>
                </a:solidFill>
              </a:rPr>
              <a:t>Simulation of the HE </a:t>
            </a:r>
            <a:r>
              <a:rPr lang="fr-FR" sz="2200" dirty="0" err="1" smtClean="0">
                <a:solidFill>
                  <a:schemeClr val="bg1"/>
                </a:solidFill>
              </a:rPr>
              <a:t>afterglow</a:t>
            </a:r>
            <a:r>
              <a:rPr lang="fr-FR" sz="2200" dirty="0" smtClean="0">
                <a:solidFill>
                  <a:schemeClr val="bg1"/>
                </a:solidFill>
              </a:rPr>
              <a:t> as in GRB 940217 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857620" y="1967439"/>
            <a:ext cx="428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 GBM-BGO prompt </a:t>
            </a:r>
            <a:r>
              <a:rPr lang="fr-FR" dirty="0" err="1" smtClean="0">
                <a:solidFill>
                  <a:schemeClr val="bg1"/>
                </a:solidFill>
              </a:rPr>
              <a:t>emission</a:t>
            </a:r>
            <a:r>
              <a:rPr lang="fr-FR" dirty="0" smtClean="0">
                <a:solidFill>
                  <a:schemeClr val="bg1"/>
                </a:solidFill>
              </a:rPr>
              <a:t> LC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 No LAT signal </a:t>
            </a:r>
            <a:r>
              <a:rPr lang="fr-FR" dirty="0" err="1" smtClean="0">
                <a:solidFill>
                  <a:schemeClr val="bg1"/>
                </a:solidFill>
              </a:rPr>
              <a:t>during</a:t>
            </a:r>
            <a:r>
              <a:rPr lang="fr-FR" dirty="0" smtClean="0">
                <a:solidFill>
                  <a:schemeClr val="bg1"/>
                </a:solidFill>
              </a:rPr>
              <a:t> the prompt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lèche droite 7"/>
          <p:cNvSpPr/>
          <p:nvPr/>
        </p:nvSpPr>
        <p:spPr>
          <a:xfrm>
            <a:off x="3357554" y="2000240"/>
            <a:ext cx="428628" cy="57150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/>
          <p:cNvSpPr txBox="1"/>
          <p:nvPr/>
        </p:nvSpPr>
        <p:spPr>
          <a:xfrm>
            <a:off x="3326457" y="1023120"/>
            <a:ext cx="24599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 smtClean="0">
                <a:solidFill>
                  <a:srgbClr val="FFC000"/>
                </a:solidFill>
              </a:rPr>
              <a:t>Analysis</a:t>
            </a:r>
            <a:r>
              <a:rPr lang="fr-FR" sz="2500" dirty="0" smtClean="0">
                <a:solidFill>
                  <a:srgbClr val="FFC000"/>
                </a:solidFill>
              </a:rPr>
              <a:t>: </a:t>
            </a:r>
            <a:r>
              <a:rPr lang="fr-FR" sz="2500" dirty="0" err="1" smtClean="0">
                <a:solidFill>
                  <a:srgbClr val="FFC000"/>
                </a:solidFill>
              </a:rPr>
              <a:t>Guiriec</a:t>
            </a:r>
            <a:endParaRPr lang="en-US" sz="2500" dirty="0">
              <a:solidFill>
                <a:srgbClr val="FFC000"/>
              </a:solidFill>
            </a:endParaRPr>
          </a:p>
        </p:txBody>
      </p:sp>
      <p:grpSp>
        <p:nvGrpSpPr>
          <p:cNvPr id="22" name="Groupe 21"/>
          <p:cNvGrpSpPr/>
          <p:nvPr/>
        </p:nvGrpSpPr>
        <p:grpSpPr>
          <a:xfrm>
            <a:off x="26862" y="3643314"/>
            <a:ext cx="9096654" cy="2271825"/>
            <a:chOff x="3047774" y="3643314"/>
            <a:chExt cx="9096654" cy="2271825"/>
          </a:xfrm>
        </p:grpSpPr>
        <p:pic>
          <p:nvPicPr>
            <p:cNvPr id="138248" name="Picture 8" descr="C:\Documents and Settings\Sylvain\Bureau\afterglow_LC_zenithangleInf110_ROI_254596800-254602800.gif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141038" y="3652331"/>
              <a:ext cx="3003390" cy="2261172"/>
            </a:xfrm>
            <a:prstGeom prst="rect">
              <a:avLst/>
            </a:prstGeom>
            <a:noFill/>
          </p:spPr>
        </p:pic>
        <p:pic>
          <p:nvPicPr>
            <p:cNvPr id="138242" name="Picture 2" descr="C:\Documents and Settings\Sylvain\Bureau\afterglow_LC_ROI_254596800-254602800.gif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110978" y="3652331"/>
              <a:ext cx="2980075" cy="2262808"/>
            </a:xfrm>
            <a:prstGeom prst="rect">
              <a:avLst/>
            </a:prstGeom>
            <a:noFill/>
          </p:spPr>
        </p:pic>
        <p:pic>
          <p:nvPicPr>
            <p:cNvPr id="138243" name="Picture 3" descr="C:\Documents and Settings\Sylvain\Bureau\afterglow-fselect_ZenithAngleInf110-ROI_220[1].392_-29.5308_20deg-254598508_254599500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047774" y="3643314"/>
              <a:ext cx="2997530" cy="2266949"/>
            </a:xfrm>
            <a:prstGeom prst="rect">
              <a:avLst/>
            </a:prstGeom>
            <a:noFill/>
          </p:spPr>
        </p:pic>
      </p:grpSp>
      <p:sp>
        <p:nvSpPr>
          <p:cNvPr id="18" name="Flèche vers le bas 17"/>
          <p:cNvSpPr/>
          <p:nvPr/>
        </p:nvSpPr>
        <p:spPr>
          <a:xfrm>
            <a:off x="1214414" y="6072206"/>
            <a:ext cx="571504" cy="28408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/>
          <p:cNvSpPr txBox="1"/>
          <p:nvPr/>
        </p:nvSpPr>
        <p:spPr>
          <a:xfrm>
            <a:off x="3214678" y="6247883"/>
            <a:ext cx="285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solidFill>
                  <a:schemeClr val="bg1"/>
                </a:solidFill>
              </a:rPr>
              <a:t>Delayed</a:t>
            </a:r>
            <a:r>
              <a:rPr lang="fr-FR" dirty="0" smtClean="0">
                <a:solidFill>
                  <a:schemeClr val="bg1"/>
                </a:solidFill>
              </a:rPr>
              <a:t> HE </a:t>
            </a:r>
            <a:r>
              <a:rPr lang="fr-FR" dirty="0" err="1" smtClean="0">
                <a:solidFill>
                  <a:schemeClr val="bg1"/>
                </a:solidFill>
              </a:rPr>
              <a:t>emission</a:t>
            </a:r>
            <a:r>
              <a:rPr lang="fr-FR" dirty="0" smtClean="0">
                <a:solidFill>
                  <a:schemeClr val="bg1"/>
                </a:solidFill>
              </a:rPr>
              <a:t> 3600s </a:t>
            </a:r>
            <a:r>
              <a:rPr lang="fr-FR" dirty="0" err="1" smtClean="0">
                <a:solidFill>
                  <a:schemeClr val="bg1"/>
                </a:solidFill>
              </a:rPr>
              <a:t>after</a:t>
            </a:r>
            <a:r>
              <a:rPr lang="fr-FR" dirty="0" smtClean="0">
                <a:solidFill>
                  <a:schemeClr val="bg1"/>
                </a:solidFill>
              </a:rPr>
              <a:t> the prompt </a:t>
            </a:r>
            <a:r>
              <a:rPr lang="fr-FR" dirty="0" err="1" smtClean="0">
                <a:solidFill>
                  <a:schemeClr val="bg1"/>
                </a:solidFill>
              </a:rPr>
              <a:t>emission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6370829" y="6253719"/>
            <a:ext cx="2786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solidFill>
                  <a:schemeClr val="bg1"/>
                </a:solidFill>
              </a:rPr>
              <a:t>Same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after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reduction</a:t>
            </a:r>
            <a:r>
              <a:rPr lang="fr-FR" dirty="0" smtClean="0">
                <a:solidFill>
                  <a:schemeClr val="bg1"/>
                </a:solidFill>
              </a:rPr>
              <a:t> of the </a:t>
            </a:r>
            <a:r>
              <a:rPr lang="fr-FR" dirty="0" err="1" smtClean="0">
                <a:solidFill>
                  <a:schemeClr val="bg1"/>
                </a:solidFill>
              </a:rPr>
              <a:t>earth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albedo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2" y="6257373"/>
            <a:ext cx="2786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Count </a:t>
            </a:r>
            <a:r>
              <a:rPr lang="fr-FR" dirty="0" err="1" smtClean="0">
                <a:solidFill>
                  <a:schemeClr val="bg1"/>
                </a:solidFill>
              </a:rPr>
              <a:t>excess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at</a:t>
            </a:r>
            <a:r>
              <a:rPr lang="fr-FR" dirty="0" smtClean="0">
                <a:solidFill>
                  <a:schemeClr val="bg1"/>
                </a:solidFill>
              </a:rPr>
              <a:t> the GRB position -&gt; HE </a:t>
            </a:r>
            <a:r>
              <a:rPr lang="fr-FR" dirty="0" err="1" smtClean="0">
                <a:solidFill>
                  <a:schemeClr val="bg1"/>
                </a:solidFill>
              </a:rPr>
              <a:t>afterglow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928662" y="3468850"/>
            <a:ext cx="1500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Time </a:t>
            </a:r>
            <a:r>
              <a:rPr lang="fr-FR" sz="1000" dirty="0" err="1" smtClean="0"/>
              <a:t>since</a:t>
            </a:r>
            <a:r>
              <a:rPr lang="fr-FR" sz="1000" dirty="0" smtClean="0"/>
              <a:t> trigger (s)</a:t>
            </a:r>
            <a:endParaRPr lang="en-US" sz="1000" dirty="0"/>
          </a:p>
        </p:txBody>
      </p:sp>
      <p:sp>
        <p:nvSpPr>
          <p:cNvPr id="24" name="ZoneTexte 23"/>
          <p:cNvSpPr txBox="1"/>
          <p:nvPr/>
        </p:nvSpPr>
        <p:spPr>
          <a:xfrm>
            <a:off x="-714412" y="2214554"/>
            <a:ext cx="1500198" cy="246221"/>
          </a:xfrm>
          <a:prstGeom prst="rect">
            <a:avLst/>
          </a:prstGeom>
          <a:solidFill>
            <a:schemeClr val="bg1"/>
          </a:solidFill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r-FR" sz="1000" dirty="0" err="1" smtClean="0"/>
              <a:t>Counts</a:t>
            </a:r>
            <a:endParaRPr lang="en-US" sz="1000" dirty="0"/>
          </a:p>
        </p:txBody>
      </p:sp>
      <p:sp>
        <p:nvSpPr>
          <p:cNvPr id="25" name="ZoneTexte 24"/>
          <p:cNvSpPr txBox="1"/>
          <p:nvPr/>
        </p:nvSpPr>
        <p:spPr>
          <a:xfrm>
            <a:off x="3920652" y="5817551"/>
            <a:ext cx="1500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Time </a:t>
            </a:r>
            <a:r>
              <a:rPr lang="fr-FR" sz="1000" dirty="0" err="1" smtClean="0"/>
              <a:t>since</a:t>
            </a:r>
            <a:r>
              <a:rPr lang="fr-FR" sz="1000" dirty="0" smtClean="0"/>
              <a:t> trigger (s)</a:t>
            </a:r>
            <a:endParaRPr lang="en-US" sz="10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001730" y="5813348"/>
            <a:ext cx="1500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Time </a:t>
            </a:r>
            <a:r>
              <a:rPr lang="fr-FR" sz="1000" dirty="0" err="1" smtClean="0"/>
              <a:t>since</a:t>
            </a:r>
            <a:r>
              <a:rPr lang="fr-FR" sz="1000" dirty="0" smtClean="0"/>
              <a:t> trigger (s)</a:t>
            </a:r>
            <a:endParaRPr lang="en-US" sz="1000" dirty="0"/>
          </a:p>
        </p:txBody>
      </p:sp>
      <p:sp>
        <p:nvSpPr>
          <p:cNvPr id="27" name="ZoneTexte 26"/>
          <p:cNvSpPr txBox="1"/>
          <p:nvPr/>
        </p:nvSpPr>
        <p:spPr>
          <a:xfrm>
            <a:off x="2343975" y="4572008"/>
            <a:ext cx="1500198" cy="246221"/>
          </a:xfrm>
          <a:prstGeom prst="rect">
            <a:avLst/>
          </a:prstGeom>
          <a:solidFill>
            <a:schemeClr val="bg1"/>
          </a:solidFill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r-FR" sz="1000" dirty="0" err="1" smtClean="0"/>
              <a:t>Counts</a:t>
            </a:r>
            <a:endParaRPr lang="en-US" sz="1000" dirty="0"/>
          </a:p>
        </p:txBody>
      </p:sp>
      <p:sp>
        <p:nvSpPr>
          <p:cNvPr id="28" name="ZoneTexte 27"/>
          <p:cNvSpPr txBox="1"/>
          <p:nvPr/>
        </p:nvSpPr>
        <p:spPr>
          <a:xfrm>
            <a:off x="5371265" y="4572008"/>
            <a:ext cx="1500198" cy="246221"/>
          </a:xfrm>
          <a:prstGeom prst="rect">
            <a:avLst/>
          </a:prstGeom>
          <a:solidFill>
            <a:schemeClr val="bg1"/>
          </a:solidFill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r-FR" sz="1000" dirty="0" err="1" smtClean="0"/>
              <a:t>Counts</a:t>
            </a:r>
            <a:endParaRPr lang="en-US" sz="1000" dirty="0"/>
          </a:p>
        </p:txBody>
      </p:sp>
      <p:sp>
        <p:nvSpPr>
          <p:cNvPr id="29" name="ZoneTexte 28"/>
          <p:cNvSpPr txBox="1"/>
          <p:nvPr/>
        </p:nvSpPr>
        <p:spPr>
          <a:xfrm>
            <a:off x="-714412" y="4669530"/>
            <a:ext cx="1500198" cy="246221"/>
          </a:xfrm>
          <a:prstGeom prst="rect">
            <a:avLst/>
          </a:prstGeom>
          <a:solidFill>
            <a:schemeClr val="bg1"/>
          </a:solidFill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DEC (°)</a:t>
            </a:r>
            <a:endParaRPr lang="en-US" sz="1000" dirty="0"/>
          </a:p>
        </p:txBody>
      </p:sp>
      <p:sp>
        <p:nvSpPr>
          <p:cNvPr id="31" name="ZoneTexte 30"/>
          <p:cNvSpPr txBox="1"/>
          <p:nvPr/>
        </p:nvSpPr>
        <p:spPr>
          <a:xfrm>
            <a:off x="741242" y="5799901"/>
            <a:ext cx="150019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RA (°)</a:t>
            </a:r>
            <a:endParaRPr lang="en-US" sz="1000" dirty="0"/>
          </a:p>
        </p:txBody>
      </p:sp>
      <p:sp>
        <p:nvSpPr>
          <p:cNvPr id="32" name="Flèche vers le bas 31"/>
          <p:cNvSpPr/>
          <p:nvPr/>
        </p:nvSpPr>
        <p:spPr>
          <a:xfrm>
            <a:off x="4429124" y="6072206"/>
            <a:ext cx="571504" cy="28408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èche vers le bas 32"/>
          <p:cNvSpPr/>
          <p:nvPr/>
        </p:nvSpPr>
        <p:spPr>
          <a:xfrm>
            <a:off x="7500958" y="6072206"/>
            <a:ext cx="571504" cy="28408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0" y="838200"/>
            <a:ext cx="9372600" cy="6324600"/>
            <a:chOff x="50" y="709"/>
            <a:chExt cx="5904" cy="3984"/>
          </a:xfrm>
        </p:grpSpPr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50" y="709"/>
              <a:ext cx="5904" cy="3984"/>
              <a:chOff x="50" y="663"/>
              <a:chExt cx="5904" cy="3984"/>
            </a:xfrm>
          </p:grpSpPr>
          <p:grpSp>
            <p:nvGrpSpPr>
              <p:cNvPr id="4" name="Group 12"/>
              <p:cNvGrpSpPr>
                <a:grpSpLocks/>
              </p:cNvGrpSpPr>
              <p:nvPr/>
            </p:nvGrpSpPr>
            <p:grpSpPr bwMode="auto">
              <a:xfrm>
                <a:off x="50" y="663"/>
                <a:ext cx="5904" cy="3984"/>
                <a:chOff x="50" y="663"/>
                <a:chExt cx="5904" cy="3984"/>
              </a:xfrm>
            </p:grpSpPr>
            <p:grpSp>
              <p:nvGrpSpPr>
                <p:cNvPr id="5" name="Group 13"/>
                <p:cNvGrpSpPr>
                  <a:grpSpLocks/>
                </p:cNvGrpSpPr>
                <p:nvPr/>
              </p:nvGrpSpPr>
              <p:grpSpPr bwMode="auto">
                <a:xfrm>
                  <a:off x="233" y="663"/>
                  <a:ext cx="5655" cy="3097"/>
                  <a:chOff x="233" y="663"/>
                  <a:chExt cx="5655" cy="3097"/>
                </a:xfrm>
              </p:grpSpPr>
              <p:sp>
                <p:nvSpPr>
                  <p:cNvPr id="15390" name="Freeform 17"/>
                  <p:cNvSpPr>
                    <a:spLocks/>
                  </p:cNvSpPr>
                  <p:nvPr/>
                </p:nvSpPr>
                <p:spPr bwMode="auto">
                  <a:xfrm>
                    <a:off x="567" y="2176"/>
                    <a:ext cx="769" cy="800"/>
                  </a:xfrm>
                  <a:custGeom>
                    <a:avLst/>
                    <a:gdLst>
                      <a:gd name="T0" fmla="*/ 0 w 769"/>
                      <a:gd name="T1" fmla="*/ 211 h 800"/>
                      <a:gd name="T2" fmla="*/ 769 w 769"/>
                      <a:gd name="T3" fmla="*/ 0 h 800"/>
                      <a:gd name="T4" fmla="*/ 769 w 769"/>
                      <a:gd name="T5" fmla="*/ 800 h 800"/>
                      <a:gd name="T6" fmla="*/ 9 w 769"/>
                      <a:gd name="T7" fmla="*/ 632 h 800"/>
                      <a:gd name="T8" fmla="*/ 0 w 769"/>
                      <a:gd name="T9" fmla="*/ 211 h 8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69"/>
                      <a:gd name="T16" fmla="*/ 0 h 800"/>
                      <a:gd name="T17" fmla="*/ 769 w 769"/>
                      <a:gd name="T18" fmla="*/ 800 h 8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69" h="800">
                        <a:moveTo>
                          <a:pt x="0" y="211"/>
                        </a:moveTo>
                        <a:lnTo>
                          <a:pt x="769" y="0"/>
                        </a:lnTo>
                        <a:lnTo>
                          <a:pt x="769" y="800"/>
                        </a:lnTo>
                        <a:lnTo>
                          <a:pt x="9" y="632"/>
                        </a:lnTo>
                        <a:lnTo>
                          <a:pt x="0" y="211"/>
                        </a:lnTo>
                        <a:close/>
                      </a:path>
                    </a:pathLst>
                  </a:custGeom>
                  <a:solidFill>
                    <a:srgbClr val="FFCC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15391" name="Oval 18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62" y="2326"/>
                    <a:ext cx="458" cy="516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15393" name="Freeform 20"/>
                  <p:cNvSpPr>
                    <a:spLocks/>
                  </p:cNvSpPr>
                  <p:nvPr/>
                </p:nvSpPr>
                <p:spPr bwMode="auto">
                  <a:xfrm>
                    <a:off x="1310" y="2070"/>
                    <a:ext cx="477" cy="1000"/>
                  </a:xfrm>
                  <a:custGeom>
                    <a:avLst/>
                    <a:gdLst>
                      <a:gd name="T0" fmla="*/ 0 w 448"/>
                      <a:gd name="T1" fmla="*/ 112 h 1000"/>
                      <a:gd name="T2" fmla="*/ 448 w 448"/>
                      <a:gd name="T3" fmla="*/ 0 h 1000"/>
                      <a:gd name="T4" fmla="*/ 448 w 448"/>
                      <a:gd name="T5" fmla="*/ 1000 h 1000"/>
                      <a:gd name="T6" fmla="*/ 0 w 448"/>
                      <a:gd name="T7" fmla="*/ 904 h 1000"/>
                      <a:gd name="T8" fmla="*/ 0 w 448"/>
                      <a:gd name="T9" fmla="*/ 112 h 10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48"/>
                      <a:gd name="T16" fmla="*/ 0 h 1000"/>
                      <a:gd name="T17" fmla="*/ 448 w 448"/>
                      <a:gd name="T18" fmla="*/ 1000 h 10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48" h="1000">
                        <a:moveTo>
                          <a:pt x="0" y="112"/>
                        </a:moveTo>
                        <a:lnTo>
                          <a:pt x="448" y="0"/>
                        </a:lnTo>
                        <a:lnTo>
                          <a:pt x="448" y="1000"/>
                        </a:lnTo>
                        <a:lnTo>
                          <a:pt x="0" y="904"/>
                        </a:lnTo>
                        <a:lnTo>
                          <a:pt x="0" y="112"/>
                        </a:lnTo>
                        <a:close/>
                      </a:path>
                    </a:pathLst>
                  </a:custGeom>
                  <a:solidFill>
                    <a:srgbClr val="FFCC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15394" name="Freeform 21"/>
                  <p:cNvSpPr>
                    <a:spLocks/>
                  </p:cNvSpPr>
                  <p:nvPr/>
                </p:nvSpPr>
                <p:spPr bwMode="auto">
                  <a:xfrm>
                    <a:off x="1784" y="1912"/>
                    <a:ext cx="624" cy="1280"/>
                  </a:xfrm>
                  <a:custGeom>
                    <a:avLst/>
                    <a:gdLst>
                      <a:gd name="T0" fmla="*/ 7 w 624"/>
                      <a:gd name="T1" fmla="*/ 157 h 1280"/>
                      <a:gd name="T2" fmla="*/ 624 w 624"/>
                      <a:gd name="T3" fmla="*/ 0 h 1280"/>
                      <a:gd name="T4" fmla="*/ 624 w 624"/>
                      <a:gd name="T5" fmla="*/ 1280 h 1280"/>
                      <a:gd name="T6" fmla="*/ 0 w 624"/>
                      <a:gd name="T7" fmla="*/ 1152 h 1280"/>
                      <a:gd name="T8" fmla="*/ 7 w 624"/>
                      <a:gd name="T9" fmla="*/ 157 h 128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24"/>
                      <a:gd name="T16" fmla="*/ 0 h 1280"/>
                      <a:gd name="T17" fmla="*/ 624 w 624"/>
                      <a:gd name="T18" fmla="*/ 1280 h 128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24" h="1280">
                        <a:moveTo>
                          <a:pt x="7" y="157"/>
                        </a:moveTo>
                        <a:lnTo>
                          <a:pt x="624" y="0"/>
                        </a:lnTo>
                        <a:lnTo>
                          <a:pt x="624" y="1280"/>
                        </a:lnTo>
                        <a:lnTo>
                          <a:pt x="0" y="1152"/>
                        </a:lnTo>
                        <a:lnTo>
                          <a:pt x="7" y="157"/>
                        </a:lnTo>
                        <a:close/>
                      </a:path>
                    </a:pathLst>
                  </a:custGeom>
                  <a:solidFill>
                    <a:srgbClr val="FFCC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15395" name="Freeform 22"/>
                  <p:cNvSpPr>
                    <a:spLocks/>
                  </p:cNvSpPr>
                  <p:nvPr/>
                </p:nvSpPr>
                <p:spPr bwMode="auto">
                  <a:xfrm>
                    <a:off x="2408" y="1368"/>
                    <a:ext cx="2168" cy="2288"/>
                  </a:xfrm>
                  <a:custGeom>
                    <a:avLst/>
                    <a:gdLst>
                      <a:gd name="T0" fmla="*/ 8 w 2168"/>
                      <a:gd name="T1" fmla="*/ 544 h 2288"/>
                      <a:gd name="T2" fmla="*/ 2168 w 2168"/>
                      <a:gd name="T3" fmla="*/ 0 h 2288"/>
                      <a:gd name="T4" fmla="*/ 2168 w 2168"/>
                      <a:gd name="T5" fmla="*/ 2288 h 2288"/>
                      <a:gd name="T6" fmla="*/ 0 w 2168"/>
                      <a:gd name="T7" fmla="*/ 1824 h 2288"/>
                      <a:gd name="T8" fmla="*/ 8 w 2168"/>
                      <a:gd name="T9" fmla="*/ 544 h 2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168"/>
                      <a:gd name="T16" fmla="*/ 0 h 2288"/>
                      <a:gd name="T17" fmla="*/ 2168 w 2168"/>
                      <a:gd name="T18" fmla="*/ 2288 h 2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168" h="2288">
                        <a:moveTo>
                          <a:pt x="8" y="544"/>
                        </a:moveTo>
                        <a:lnTo>
                          <a:pt x="2168" y="0"/>
                        </a:lnTo>
                        <a:lnTo>
                          <a:pt x="2168" y="2288"/>
                        </a:lnTo>
                        <a:lnTo>
                          <a:pt x="0" y="1824"/>
                        </a:lnTo>
                        <a:lnTo>
                          <a:pt x="8" y="544"/>
                        </a:lnTo>
                        <a:close/>
                      </a:path>
                    </a:pathLst>
                  </a:custGeom>
                  <a:solidFill>
                    <a:srgbClr val="FF66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15396" name="Freeform 23"/>
                  <p:cNvSpPr>
                    <a:spLocks/>
                  </p:cNvSpPr>
                  <p:nvPr/>
                </p:nvSpPr>
                <p:spPr bwMode="auto">
                  <a:xfrm>
                    <a:off x="4568" y="1264"/>
                    <a:ext cx="448" cy="2496"/>
                  </a:xfrm>
                  <a:custGeom>
                    <a:avLst/>
                    <a:gdLst>
                      <a:gd name="T0" fmla="*/ 0 w 448"/>
                      <a:gd name="T1" fmla="*/ 104 h 2496"/>
                      <a:gd name="T2" fmla="*/ 448 w 448"/>
                      <a:gd name="T3" fmla="*/ 0 h 2496"/>
                      <a:gd name="T4" fmla="*/ 448 w 448"/>
                      <a:gd name="T5" fmla="*/ 2496 h 2496"/>
                      <a:gd name="T6" fmla="*/ 8 w 448"/>
                      <a:gd name="T7" fmla="*/ 2400 h 2496"/>
                      <a:gd name="T8" fmla="*/ 0 w 448"/>
                      <a:gd name="T9" fmla="*/ 104 h 249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48"/>
                      <a:gd name="T16" fmla="*/ 0 h 2496"/>
                      <a:gd name="T17" fmla="*/ 448 w 448"/>
                      <a:gd name="T18" fmla="*/ 2496 h 249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48" h="2496">
                        <a:moveTo>
                          <a:pt x="0" y="104"/>
                        </a:moveTo>
                        <a:lnTo>
                          <a:pt x="448" y="0"/>
                        </a:lnTo>
                        <a:lnTo>
                          <a:pt x="448" y="2496"/>
                        </a:lnTo>
                        <a:lnTo>
                          <a:pt x="8" y="2400"/>
                        </a:lnTo>
                        <a:lnTo>
                          <a:pt x="0" y="104"/>
                        </a:lnTo>
                        <a:close/>
                      </a:path>
                    </a:pathLst>
                  </a:custGeom>
                  <a:solidFill>
                    <a:srgbClr val="FFCC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15397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733" y="2568"/>
                    <a:ext cx="4642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bg1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398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794" y="2320"/>
                    <a:ext cx="44" cy="544"/>
                  </a:xfrm>
                  <a:prstGeom prst="rect">
                    <a:avLst/>
                  </a:prstGeom>
                  <a:solidFill>
                    <a:srgbClr val="00B0F0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15399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884" y="2288"/>
                    <a:ext cx="44" cy="592"/>
                  </a:xfrm>
                  <a:prstGeom prst="rect">
                    <a:avLst/>
                  </a:prstGeom>
                  <a:solidFill>
                    <a:srgbClr val="00B0F0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15400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975" y="2273"/>
                    <a:ext cx="44" cy="629"/>
                  </a:xfrm>
                  <a:prstGeom prst="rect">
                    <a:avLst/>
                  </a:prstGeom>
                  <a:solidFill>
                    <a:srgbClr val="00B0F0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15401" name="Line 2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12" y="981"/>
                    <a:ext cx="0" cy="1587"/>
                  </a:xfrm>
                  <a:prstGeom prst="line">
                    <a:avLst/>
                  </a:prstGeom>
                  <a:noFill/>
                  <a:ln w="38100">
                    <a:solidFill>
                      <a:srgbClr val="FFCC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402" name="Text Box 29"/>
                  <p:cNvSpPr txBox="1">
                    <a:spLocks noChangeArrowheads="1"/>
                  </p:cNvSpPr>
                  <p:nvPr/>
                </p:nvSpPr>
                <p:spPr bwMode="auto">
                  <a:xfrm rot="-5400000">
                    <a:off x="288" y="1433"/>
                    <a:ext cx="1351" cy="19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fr-FR" sz="1400">
                        <a:solidFill>
                          <a:srgbClr val="FFCC00"/>
                        </a:solidFill>
                      </a:rPr>
                      <a:t>Injection (</a:t>
                    </a:r>
                    <a:r>
                      <a:rPr lang="fr-FR" sz="1400">
                        <a:solidFill>
                          <a:srgbClr val="FFCC00"/>
                        </a:solidFill>
                        <a:sym typeface="Symbol" pitchFamily="18" charset="2"/>
                      </a:rPr>
                      <a:t>~1 in r=0</a:t>
                    </a:r>
                    <a:r>
                      <a:rPr lang="fr-FR" sz="1400">
                        <a:solidFill>
                          <a:srgbClr val="FFCC00"/>
                        </a:solidFill>
                      </a:rPr>
                      <a:t>)</a:t>
                    </a:r>
                  </a:p>
                </p:txBody>
              </p:sp>
              <p:sp>
                <p:nvSpPr>
                  <p:cNvPr id="15403" name="Text Box 30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65" y="1465"/>
                    <a:ext cx="1161" cy="19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fr-FR" sz="1400" dirty="0">
                        <a:solidFill>
                          <a:srgbClr val="FFCC00"/>
                        </a:solidFill>
                      </a:rPr>
                      <a:t>Layer </a:t>
                    </a:r>
                    <a:r>
                      <a:rPr lang="fr-FR" sz="1400" dirty="0" err="1" smtClean="0">
                        <a:solidFill>
                          <a:srgbClr val="FFCC00"/>
                        </a:solidFill>
                      </a:rPr>
                      <a:t>acceleration</a:t>
                    </a:r>
                    <a:endParaRPr lang="fr-FR" sz="1400" baseline="-25000" dirty="0">
                      <a:solidFill>
                        <a:srgbClr val="FFCC00"/>
                      </a:solidFill>
                      <a:sym typeface="Symbol" pitchFamily="18" charset="2"/>
                    </a:endParaRPr>
                  </a:p>
                </p:txBody>
              </p:sp>
              <p:sp>
                <p:nvSpPr>
                  <p:cNvPr id="15404" name="Text 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0" y="679"/>
                    <a:ext cx="454" cy="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fr-FR" b="1">
                        <a:solidFill>
                          <a:srgbClr val="FFCC00"/>
                        </a:solidFill>
                      </a:rPr>
                      <a:t>r=0</a:t>
                    </a:r>
                  </a:p>
                </p:txBody>
              </p:sp>
              <p:sp>
                <p:nvSpPr>
                  <p:cNvPr id="15405" name="Line 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413" y="981"/>
                    <a:ext cx="0" cy="1587"/>
                  </a:xfrm>
                  <a:prstGeom prst="line">
                    <a:avLst/>
                  </a:prstGeom>
                  <a:noFill/>
                  <a:ln w="38100">
                    <a:solidFill>
                      <a:srgbClr val="FFCC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406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69" y="663"/>
                    <a:ext cx="1526" cy="23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fr-FR" b="1" dirty="0" err="1" smtClean="0">
                        <a:solidFill>
                          <a:srgbClr val="FFCC00"/>
                        </a:solidFill>
                      </a:rPr>
                      <a:t>r</a:t>
                    </a:r>
                    <a:r>
                      <a:rPr lang="fr-FR" b="1" baseline="-25000" dirty="0" err="1" smtClean="0">
                        <a:solidFill>
                          <a:srgbClr val="FFCC00"/>
                        </a:solidFill>
                      </a:rPr>
                      <a:t>b</a:t>
                    </a:r>
                    <a:r>
                      <a:rPr lang="fr-FR" b="1" dirty="0" smtClean="0">
                        <a:solidFill>
                          <a:srgbClr val="FFCC00"/>
                        </a:solidFill>
                      </a:rPr>
                      <a:t>=10</a:t>
                    </a:r>
                    <a:r>
                      <a:rPr lang="fr-FR" b="1" baseline="30000" dirty="0" smtClean="0">
                        <a:solidFill>
                          <a:srgbClr val="FFCC00"/>
                        </a:solidFill>
                      </a:rPr>
                      <a:t>12</a:t>
                    </a:r>
                    <a:r>
                      <a:rPr lang="fr-FR" b="1" dirty="0" smtClean="0">
                        <a:solidFill>
                          <a:srgbClr val="FFCC00"/>
                        </a:solidFill>
                      </a:rPr>
                      <a:t>cm</a:t>
                    </a:r>
                    <a:endParaRPr lang="fr-FR" b="1" baseline="-25000" dirty="0">
                      <a:solidFill>
                        <a:srgbClr val="FFCC00"/>
                      </a:solidFill>
                      <a:sym typeface="Symbol" pitchFamily="18" charset="2"/>
                    </a:endParaRPr>
                  </a:p>
                </p:txBody>
              </p:sp>
              <p:sp>
                <p:nvSpPr>
                  <p:cNvPr id="15407" name="Line 3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72" y="981"/>
                    <a:ext cx="0" cy="1587"/>
                  </a:xfrm>
                  <a:prstGeom prst="line">
                    <a:avLst/>
                  </a:prstGeom>
                  <a:noFill/>
                  <a:ln w="38100">
                    <a:solidFill>
                      <a:srgbClr val="FF6600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408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44" y="663"/>
                    <a:ext cx="301" cy="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fr-FR" b="1" dirty="0">
                        <a:solidFill>
                          <a:srgbClr val="FF6600"/>
                        </a:solidFill>
                      </a:rPr>
                      <a:t>r</a:t>
                    </a:r>
                    <a:r>
                      <a:rPr lang="fr-FR" b="1" baseline="-25000" dirty="0">
                        <a:solidFill>
                          <a:srgbClr val="FF6600"/>
                        </a:solidFill>
                      </a:rPr>
                      <a:t>d</a:t>
                    </a:r>
                    <a:endParaRPr lang="fr-FR" b="1" baseline="-25000" dirty="0">
                      <a:solidFill>
                        <a:srgbClr val="FF6600"/>
                      </a:solidFill>
                      <a:sym typeface="Symbol" pitchFamily="18" charset="2"/>
                    </a:endParaRPr>
                  </a:p>
                </p:txBody>
              </p:sp>
              <p:sp>
                <p:nvSpPr>
                  <p:cNvPr id="15409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1" y="842"/>
                    <a:ext cx="1387" cy="39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fr-FR" sz="1400" b="1" dirty="0" err="1">
                        <a:solidFill>
                          <a:srgbClr val="FFCC00"/>
                        </a:solidFill>
                      </a:rPr>
                      <a:t>External</a:t>
                    </a:r>
                    <a:r>
                      <a:rPr lang="fr-FR" sz="1400" b="1" dirty="0">
                        <a:solidFill>
                          <a:srgbClr val="FFCC00"/>
                        </a:solidFill>
                      </a:rPr>
                      <a:t> </a:t>
                    </a:r>
                    <a:r>
                      <a:rPr lang="fr-FR" sz="1400" b="1" dirty="0" err="1">
                        <a:solidFill>
                          <a:srgbClr val="FFCC00"/>
                        </a:solidFill>
                      </a:rPr>
                      <a:t>relativistic</a:t>
                    </a:r>
                    <a:r>
                      <a:rPr lang="fr-FR" sz="1400" b="1" dirty="0">
                        <a:solidFill>
                          <a:srgbClr val="FFCC00"/>
                        </a:solidFill>
                      </a:rPr>
                      <a:t> </a:t>
                    </a:r>
                    <a:r>
                      <a:rPr lang="fr-FR" sz="1400" b="1" dirty="0" err="1" smtClean="0">
                        <a:solidFill>
                          <a:srgbClr val="FFCC00"/>
                        </a:solidFill>
                      </a:rPr>
                      <a:t>shock</a:t>
                    </a:r>
                    <a:endParaRPr lang="fr-FR" sz="1400" dirty="0">
                      <a:solidFill>
                        <a:srgbClr val="FFCC00"/>
                      </a:solidFill>
                    </a:endParaRPr>
                  </a:p>
                  <a:p>
                    <a:pPr algn="ctr">
                      <a:spcBef>
                        <a:spcPct val="50000"/>
                      </a:spcBef>
                    </a:pPr>
                    <a:r>
                      <a:rPr lang="fr-FR" sz="1400" dirty="0" err="1">
                        <a:solidFill>
                          <a:srgbClr val="FFCC00"/>
                        </a:solidFill>
                      </a:rPr>
                      <a:t>Forward</a:t>
                    </a:r>
                    <a:r>
                      <a:rPr lang="fr-FR" sz="1400" dirty="0">
                        <a:solidFill>
                          <a:srgbClr val="FFCC00"/>
                        </a:solidFill>
                      </a:rPr>
                      <a:t> and reverse </a:t>
                    </a:r>
                    <a:endParaRPr lang="fr-FR" sz="1400" baseline="-25000" dirty="0">
                      <a:solidFill>
                        <a:srgbClr val="FFCC00"/>
                      </a:solidFill>
                      <a:sym typeface="Symbol" pitchFamily="18" charset="2"/>
                    </a:endParaRPr>
                  </a:p>
                </p:txBody>
              </p:sp>
              <p:sp>
                <p:nvSpPr>
                  <p:cNvPr id="15410" name="Text Box 38"/>
                  <p:cNvSpPr txBox="1">
                    <a:spLocks noChangeArrowheads="1"/>
                  </p:cNvSpPr>
                  <p:nvPr/>
                </p:nvSpPr>
                <p:spPr bwMode="auto">
                  <a:xfrm rot="-5400000">
                    <a:off x="1507" y="1351"/>
                    <a:ext cx="1161" cy="3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fr-FR" sz="1400" dirty="0">
                        <a:solidFill>
                          <a:srgbClr val="FFCC00"/>
                        </a:solidFill>
                      </a:rPr>
                      <a:t>Layer propagation </a:t>
                    </a:r>
                    <a:r>
                      <a:rPr lang="fr-FR" sz="1400" dirty="0" err="1">
                        <a:solidFill>
                          <a:srgbClr val="FFCC00"/>
                        </a:solidFill>
                      </a:rPr>
                      <a:t>at</a:t>
                    </a:r>
                    <a:r>
                      <a:rPr lang="fr-FR" sz="1400" dirty="0">
                        <a:solidFill>
                          <a:srgbClr val="FFCC00"/>
                        </a:solidFill>
                      </a:rPr>
                      <a:t> constant </a:t>
                    </a:r>
                    <a:r>
                      <a:rPr lang="fr-FR" sz="1400" dirty="0" err="1">
                        <a:solidFill>
                          <a:srgbClr val="FFCC00"/>
                        </a:solidFill>
                      </a:rPr>
                      <a:t>width</a:t>
                    </a:r>
                    <a:endParaRPr lang="el-GR" sz="1400" baseline="-25000" dirty="0">
                      <a:solidFill>
                        <a:srgbClr val="FFCC00"/>
                      </a:solidFill>
                      <a:cs typeface="Arial" charset="0"/>
                      <a:sym typeface="Symbol" pitchFamily="18" charset="2"/>
                    </a:endParaRPr>
                  </a:p>
                </p:txBody>
              </p:sp>
              <p:sp>
                <p:nvSpPr>
                  <p:cNvPr id="15411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43" y="810"/>
                    <a:ext cx="2017" cy="66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fr-FR" b="1" dirty="0" err="1" smtClean="0">
                        <a:solidFill>
                          <a:srgbClr val="FF6600"/>
                        </a:solidFill>
                      </a:rPr>
                      <a:t>Internal</a:t>
                    </a:r>
                    <a:r>
                      <a:rPr lang="fr-FR" b="1" dirty="0" smtClean="0">
                        <a:solidFill>
                          <a:srgbClr val="FF6600"/>
                        </a:solidFill>
                      </a:rPr>
                      <a:t> </a:t>
                    </a:r>
                    <a:r>
                      <a:rPr lang="fr-FR" b="1" dirty="0" err="1">
                        <a:solidFill>
                          <a:srgbClr val="FF6600"/>
                        </a:solidFill>
                      </a:rPr>
                      <a:t>shocks</a:t>
                    </a:r>
                    <a:endParaRPr lang="fr-FR" b="1" dirty="0">
                      <a:solidFill>
                        <a:srgbClr val="FF6600"/>
                      </a:solidFill>
                    </a:endParaRPr>
                  </a:p>
                  <a:p>
                    <a:pPr algn="ctr">
                      <a:spcBef>
                        <a:spcPct val="50000"/>
                      </a:spcBef>
                    </a:pPr>
                    <a:r>
                      <a:rPr lang="fr-FR" dirty="0" err="1">
                        <a:solidFill>
                          <a:srgbClr val="FF6600"/>
                        </a:solidFill>
                      </a:rPr>
                      <a:t>Increase</a:t>
                    </a:r>
                    <a:r>
                      <a:rPr lang="fr-FR" dirty="0">
                        <a:solidFill>
                          <a:srgbClr val="FF6600"/>
                        </a:solidFill>
                      </a:rPr>
                      <a:t> of the layer </a:t>
                    </a:r>
                    <a:r>
                      <a:rPr lang="fr-FR" dirty="0" err="1">
                        <a:solidFill>
                          <a:srgbClr val="FF6600"/>
                        </a:solidFill>
                      </a:rPr>
                      <a:t>width</a:t>
                    </a:r>
                    <a:r>
                      <a:rPr lang="fr-FR" dirty="0">
                        <a:solidFill>
                          <a:srgbClr val="FF6600"/>
                        </a:solidFill>
                      </a:rPr>
                      <a:t> in </a:t>
                    </a:r>
                    <a:r>
                      <a:rPr lang="fr-FR" dirty="0" err="1">
                        <a:solidFill>
                          <a:srgbClr val="FF6600"/>
                        </a:solidFill>
                      </a:rPr>
                      <a:t>Rs</a:t>
                    </a:r>
                    <a:r>
                      <a:rPr lang="fr-FR" dirty="0">
                        <a:solidFill>
                          <a:srgbClr val="FF6600"/>
                        </a:solidFill>
                      </a:rPr>
                      <a:t> and </a:t>
                    </a:r>
                    <a:r>
                      <a:rPr lang="fr-FR" dirty="0" err="1" smtClean="0">
                        <a:solidFill>
                          <a:srgbClr val="FF6600"/>
                        </a:solidFill>
                      </a:rPr>
                      <a:t>mild</a:t>
                    </a:r>
                    <a:r>
                      <a:rPr lang="fr-FR" dirty="0" smtClean="0">
                        <a:solidFill>
                          <a:srgbClr val="FF6600"/>
                        </a:solidFill>
                      </a:rPr>
                      <a:t> </a:t>
                    </a:r>
                    <a:r>
                      <a:rPr lang="fr-FR" dirty="0" err="1">
                        <a:solidFill>
                          <a:srgbClr val="FF6600"/>
                        </a:solidFill>
                      </a:rPr>
                      <a:t>relativistic</a:t>
                    </a:r>
                    <a:r>
                      <a:rPr lang="fr-FR" dirty="0">
                        <a:solidFill>
                          <a:srgbClr val="FF6600"/>
                        </a:solidFill>
                      </a:rPr>
                      <a:t> </a:t>
                    </a:r>
                    <a:r>
                      <a:rPr lang="fr-FR" dirty="0" err="1">
                        <a:solidFill>
                          <a:srgbClr val="FF6600"/>
                        </a:solidFill>
                      </a:rPr>
                      <a:t>shocks</a:t>
                    </a:r>
                    <a:endParaRPr lang="fr-FR" dirty="0">
                      <a:solidFill>
                        <a:srgbClr val="FF6600"/>
                      </a:solidFill>
                    </a:endParaRPr>
                  </a:p>
                </p:txBody>
              </p:sp>
            </p:grpSp>
            <p:sp>
              <p:nvSpPr>
                <p:cNvPr id="15385" name="Rectangle 41"/>
                <p:cNvSpPr>
                  <a:spLocks noChangeArrowheads="1"/>
                </p:cNvSpPr>
                <p:nvPr/>
              </p:nvSpPr>
              <p:spPr bwMode="auto">
                <a:xfrm>
                  <a:off x="50" y="2581"/>
                  <a:ext cx="5904" cy="206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sp>
            <p:nvSpPr>
              <p:cNvPr id="15381" name="Line 11"/>
              <p:cNvSpPr>
                <a:spLocks noChangeShapeType="1"/>
              </p:cNvSpPr>
              <p:nvPr/>
            </p:nvSpPr>
            <p:spPr bwMode="auto">
              <a:xfrm flipH="1" flipV="1">
                <a:off x="1310" y="990"/>
                <a:ext cx="4" cy="1570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380" name="Line 43"/>
            <p:cNvSpPr>
              <a:spLocks noChangeShapeType="1"/>
            </p:cNvSpPr>
            <p:nvPr/>
          </p:nvSpPr>
          <p:spPr bwMode="auto">
            <a:xfrm flipV="1">
              <a:off x="1791" y="1019"/>
              <a:ext cx="0" cy="158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363" name="Text Box 63"/>
          <p:cNvSpPr txBox="1">
            <a:spLocks noChangeArrowheads="1"/>
          </p:cNvSpPr>
          <p:nvPr/>
        </p:nvSpPr>
        <p:spPr bwMode="auto">
          <a:xfrm>
            <a:off x="941388" y="4517470"/>
            <a:ext cx="89646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sym typeface="Symbol" pitchFamily="18" charset="2"/>
              </a:rPr>
              <a:t> Injection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15364" name="Text Box 78"/>
          <p:cNvSpPr txBox="1">
            <a:spLocks noChangeArrowheads="1"/>
          </p:cNvSpPr>
          <p:nvPr/>
        </p:nvSpPr>
        <p:spPr bwMode="auto">
          <a:xfrm>
            <a:off x="-114300" y="-122238"/>
            <a:ext cx="9372600" cy="641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« </a:t>
            </a:r>
            <a:r>
              <a:rPr lang="fr-FR" sz="36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ireball</a:t>
            </a:r>
            <a:r>
              <a:rPr lang="fr-FR" sz="36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» 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365" name="Text Box 80"/>
          <p:cNvSpPr txBox="1">
            <a:spLocks noChangeArrowheads="1"/>
          </p:cNvSpPr>
          <p:nvPr/>
        </p:nvSpPr>
        <p:spPr bwMode="auto">
          <a:xfrm>
            <a:off x="19050" y="4214818"/>
            <a:ext cx="6400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</a:t>
            </a:r>
            <a:r>
              <a:rPr lang="fr-F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:</a:t>
            </a:r>
          </a:p>
        </p:txBody>
      </p:sp>
      <p:sp>
        <p:nvSpPr>
          <p:cNvPr id="15366" name="Text Box 81"/>
          <p:cNvSpPr txBox="1">
            <a:spLocks noChangeArrowheads="1"/>
          </p:cNvSpPr>
          <p:nvPr/>
        </p:nvSpPr>
        <p:spPr bwMode="auto">
          <a:xfrm>
            <a:off x="914400" y="4898470"/>
            <a:ext cx="89646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fr-FR" dirty="0" err="1">
                <a:solidFill>
                  <a:schemeClr val="bg1">
                    <a:lumMod val="95000"/>
                    <a:lumOff val="5000"/>
                  </a:schemeClr>
                </a:solidFill>
                <a:sym typeface="Symbol" pitchFamily="18" charset="2"/>
              </a:rPr>
              <a:t>Acceleration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15367" name="Text Box 82"/>
          <p:cNvSpPr txBox="1">
            <a:spLocks noChangeArrowheads="1"/>
          </p:cNvSpPr>
          <p:nvPr/>
        </p:nvSpPr>
        <p:spPr bwMode="auto">
          <a:xfrm>
            <a:off x="914400" y="5279470"/>
            <a:ext cx="89646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sym typeface="Symbol" pitchFamily="18" charset="2"/>
              </a:rPr>
              <a:t>Propagation </a:t>
            </a:r>
            <a:r>
              <a:rPr lang="fr-FR" dirty="0" err="1">
                <a:solidFill>
                  <a:schemeClr val="bg1">
                    <a:lumMod val="95000"/>
                    <a:lumOff val="5000"/>
                  </a:schemeClr>
                </a:solidFill>
                <a:sym typeface="Symbol" pitchFamily="18" charset="2"/>
              </a:rPr>
              <a:t>at</a:t>
            </a: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sym typeface="Symbol" pitchFamily="18" charset="2"/>
              </a:rPr>
              <a:t> constant </a:t>
            </a:r>
            <a:r>
              <a:rPr lang="fr-FR" dirty="0" err="1">
                <a:solidFill>
                  <a:schemeClr val="bg1">
                    <a:lumMod val="95000"/>
                    <a:lumOff val="5000"/>
                  </a:schemeClr>
                </a:solidFill>
                <a:sym typeface="Symbol" pitchFamily="18" charset="2"/>
              </a:rPr>
              <a:t>width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15368" name="Text Box 83"/>
          <p:cNvSpPr txBox="1">
            <a:spLocks noChangeArrowheads="1"/>
          </p:cNvSpPr>
          <p:nvPr/>
        </p:nvSpPr>
        <p:spPr bwMode="auto">
          <a:xfrm>
            <a:off x="19050" y="5650072"/>
            <a:ext cx="612458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</a:t>
            </a:r>
            <a:r>
              <a:rPr lang="fr-FR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Internal</a:t>
            </a:r>
            <a:r>
              <a:rPr lang="fr-F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shocks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light </a:t>
            </a:r>
            <a:r>
              <a:rPr lang="fr-F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curve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variabilities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during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prompt </a:t>
            </a:r>
            <a:r>
              <a:rPr lang="fr-F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emission</a:t>
            </a:r>
            <a:endParaRPr lang="fr-F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8" name="Connecteur droit avec flèche 57"/>
          <p:cNvCxnSpPr/>
          <p:nvPr/>
        </p:nvCxnSpPr>
        <p:spPr>
          <a:xfrm>
            <a:off x="3810000" y="4038600"/>
            <a:ext cx="3352800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7162800" y="4038600"/>
            <a:ext cx="773113" cy="1588"/>
          </a:xfrm>
          <a:prstGeom prst="straightConnector1">
            <a:avLst/>
          </a:prstGeom>
          <a:ln w="38100">
            <a:solidFill>
              <a:srgbClr val="FFCC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1" name="Text Box 39"/>
          <p:cNvSpPr txBox="1">
            <a:spLocks noChangeArrowheads="1"/>
          </p:cNvSpPr>
          <p:nvPr/>
        </p:nvSpPr>
        <p:spPr bwMode="auto">
          <a:xfrm>
            <a:off x="3929058" y="4098836"/>
            <a:ext cx="31607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b="1" dirty="0">
                <a:solidFill>
                  <a:srgbClr val="FF6600"/>
                </a:solidFill>
              </a:rPr>
              <a:t>Prompt </a:t>
            </a:r>
            <a:r>
              <a:rPr lang="fr-FR" b="1" dirty="0" smtClean="0">
                <a:solidFill>
                  <a:srgbClr val="FF6600"/>
                </a:solidFill>
              </a:rPr>
              <a:t>               (synchrotron/IC radiation)</a:t>
            </a:r>
            <a:endParaRPr lang="fr-FR" b="1" dirty="0">
              <a:solidFill>
                <a:srgbClr val="FF6600"/>
              </a:solidFill>
            </a:endParaRPr>
          </a:p>
        </p:txBody>
      </p:sp>
      <p:sp>
        <p:nvSpPr>
          <p:cNvPr id="15372" name="Text Box 39"/>
          <p:cNvSpPr txBox="1">
            <a:spLocks noChangeArrowheads="1"/>
          </p:cNvSpPr>
          <p:nvPr/>
        </p:nvSpPr>
        <p:spPr bwMode="auto">
          <a:xfrm>
            <a:off x="6572264" y="4099019"/>
            <a:ext cx="23225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b="1" dirty="0" err="1">
                <a:solidFill>
                  <a:srgbClr val="FFCC00"/>
                </a:solidFill>
              </a:rPr>
              <a:t>Afterglow</a:t>
            </a:r>
            <a:r>
              <a:rPr lang="fr-FR" b="1" dirty="0">
                <a:solidFill>
                  <a:srgbClr val="FFCC00"/>
                </a:solidFill>
              </a:rPr>
              <a:t> </a:t>
            </a:r>
            <a:r>
              <a:rPr lang="fr-FR" b="1" dirty="0" smtClean="0">
                <a:solidFill>
                  <a:srgbClr val="FFCC00"/>
                </a:solidFill>
              </a:rPr>
              <a:t> (synchrotron)</a:t>
            </a:r>
          </a:p>
        </p:txBody>
      </p:sp>
      <p:sp>
        <p:nvSpPr>
          <p:cNvPr id="15373" name="Text Box 18"/>
          <p:cNvSpPr txBox="1">
            <a:spLocks noChangeArrowheads="1"/>
          </p:cNvSpPr>
          <p:nvPr/>
        </p:nvSpPr>
        <p:spPr bwMode="auto">
          <a:xfrm>
            <a:off x="2857488" y="401638"/>
            <a:ext cx="4357718" cy="312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(Goodman, 1986) (Rees &amp; </a:t>
            </a:r>
            <a:r>
              <a:rPr lang="fr-FR" sz="1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Mészaros</a:t>
            </a:r>
            <a:r>
              <a:rPr lang="fr-F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1992)</a:t>
            </a:r>
            <a:endParaRPr lang="fr-F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374" name="Text Box 83"/>
          <p:cNvSpPr txBox="1">
            <a:spLocks noChangeArrowheads="1"/>
          </p:cNvSpPr>
          <p:nvPr/>
        </p:nvSpPr>
        <p:spPr bwMode="auto">
          <a:xfrm>
            <a:off x="28575" y="6386536"/>
            <a:ext cx="91249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</a:t>
            </a:r>
            <a:r>
              <a:rPr lang="fr-FR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shock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Afterglow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emission</a:t>
            </a:r>
            <a:endParaRPr lang="fr-F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375" name="ZoneTexte 61"/>
          <p:cNvSpPr txBox="1">
            <a:spLocks noChangeArrowheads="1"/>
          </p:cNvSpPr>
          <p:nvPr/>
        </p:nvSpPr>
        <p:spPr bwMode="auto">
          <a:xfrm>
            <a:off x="5715008" y="4786322"/>
            <a:ext cx="3343276" cy="1938992"/>
          </a:xfrm>
          <a:prstGeom prst="rect">
            <a:avLst/>
          </a:prstGeom>
          <a:solidFill>
            <a:schemeClr val="tx1">
              <a:alpha val="12157"/>
            </a:schemeClr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Symbol" pitchFamily="18" charset="2"/>
              <a:buChar char="G"/>
            </a:pPr>
            <a:r>
              <a:rPr lang="fr-FR" sz="2000" dirty="0" smtClean="0">
                <a:solidFill>
                  <a:schemeClr val="bg1"/>
                </a:solidFill>
                <a:sym typeface="Symbol" pitchFamily="18" charset="2"/>
              </a:rPr>
              <a:t> : Lorentz factor</a:t>
            </a:r>
          </a:p>
          <a:p>
            <a:r>
              <a:rPr lang="fr-FR" sz="2000" dirty="0" smtClean="0">
                <a:solidFill>
                  <a:schemeClr val="bg1"/>
                </a:solidFill>
                <a:sym typeface="Symbol" pitchFamily="18" charset="2"/>
              </a:rPr>
              <a:t> : </a:t>
            </a:r>
            <a:r>
              <a:rPr lang="fr-FR" sz="2000" dirty="0" err="1" smtClean="0">
                <a:solidFill>
                  <a:schemeClr val="bg1"/>
                </a:solidFill>
                <a:sym typeface="Symbol" pitchFamily="18" charset="2"/>
              </a:rPr>
              <a:t>baryonic</a:t>
            </a:r>
            <a:r>
              <a:rPr lang="fr-FR" sz="2000" dirty="0" smtClean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fr-FR" sz="2000" dirty="0" err="1" smtClean="0">
                <a:solidFill>
                  <a:schemeClr val="bg1"/>
                </a:solidFill>
                <a:sym typeface="Symbol" pitchFamily="18" charset="2"/>
              </a:rPr>
              <a:t>loading</a:t>
            </a:r>
            <a:endParaRPr lang="fr-FR" sz="2000" dirty="0" smtClean="0">
              <a:solidFill>
                <a:schemeClr val="bg1"/>
              </a:solidFill>
            </a:endParaRPr>
          </a:p>
          <a:p>
            <a:r>
              <a:rPr lang="fr-FR" sz="2000" dirty="0" smtClean="0">
                <a:solidFill>
                  <a:schemeClr val="bg1"/>
                </a:solidFill>
              </a:rPr>
              <a:t>r</a:t>
            </a:r>
            <a:r>
              <a:rPr lang="fr-FR" sz="2000" baseline="-25000" dirty="0" smtClean="0">
                <a:solidFill>
                  <a:schemeClr val="bg1"/>
                </a:solidFill>
              </a:rPr>
              <a:t>0</a:t>
            </a:r>
            <a:r>
              <a:rPr lang="fr-FR" sz="2000" dirty="0" smtClean="0">
                <a:solidFill>
                  <a:schemeClr val="bg1"/>
                </a:solidFill>
              </a:rPr>
              <a:t> : black </a:t>
            </a:r>
            <a:r>
              <a:rPr lang="fr-FR" sz="2000" dirty="0" err="1" smtClean="0">
                <a:solidFill>
                  <a:schemeClr val="bg1"/>
                </a:solidFill>
              </a:rPr>
              <a:t>hole</a:t>
            </a:r>
            <a:r>
              <a:rPr lang="fr-FR" sz="2000" dirty="0" smtClean="0">
                <a:solidFill>
                  <a:schemeClr val="bg1"/>
                </a:solidFill>
              </a:rPr>
              <a:t> size (~10</a:t>
            </a:r>
            <a:r>
              <a:rPr lang="fr-FR" sz="2000" baseline="30000" dirty="0" smtClean="0">
                <a:solidFill>
                  <a:schemeClr val="bg1"/>
                </a:solidFill>
              </a:rPr>
              <a:t>7</a:t>
            </a:r>
            <a:r>
              <a:rPr lang="fr-FR" sz="2000" dirty="0" smtClean="0">
                <a:solidFill>
                  <a:schemeClr val="bg1"/>
                </a:solidFill>
              </a:rPr>
              <a:t>  cm)</a:t>
            </a:r>
          </a:p>
          <a:p>
            <a:r>
              <a:rPr lang="fr-FR" sz="2000" dirty="0" err="1" smtClean="0">
                <a:solidFill>
                  <a:schemeClr val="bg1"/>
                </a:solidFill>
              </a:rPr>
              <a:t>r</a:t>
            </a:r>
            <a:r>
              <a:rPr lang="fr-FR" sz="2000" baseline="-25000" dirty="0" err="1" smtClean="0">
                <a:solidFill>
                  <a:schemeClr val="bg1"/>
                </a:solidFill>
              </a:rPr>
              <a:t>s</a:t>
            </a:r>
            <a:r>
              <a:rPr lang="fr-FR" sz="2000" dirty="0" smtClean="0">
                <a:solidFill>
                  <a:schemeClr val="bg1"/>
                </a:solidFill>
              </a:rPr>
              <a:t> : saturation radius</a:t>
            </a:r>
          </a:p>
          <a:p>
            <a:r>
              <a:rPr lang="fr-FR" sz="2000" dirty="0" err="1" smtClean="0">
                <a:solidFill>
                  <a:schemeClr val="bg1"/>
                </a:solidFill>
              </a:rPr>
              <a:t>r</a:t>
            </a:r>
            <a:r>
              <a:rPr lang="fr-FR" sz="2000" baseline="-25000" dirty="0" err="1" smtClean="0">
                <a:solidFill>
                  <a:schemeClr val="bg1"/>
                </a:solidFill>
              </a:rPr>
              <a:t>b</a:t>
            </a:r>
            <a:r>
              <a:rPr lang="fr-FR" sz="2000" dirty="0" smtClean="0">
                <a:solidFill>
                  <a:schemeClr val="bg1"/>
                </a:solidFill>
              </a:rPr>
              <a:t> : </a:t>
            </a:r>
            <a:r>
              <a:rPr lang="fr-FR" sz="2000" dirty="0" err="1" smtClean="0">
                <a:solidFill>
                  <a:schemeClr val="bg1"/>
                </a:solidFill>
              </a:rPr>
              <a:t>broadening</a:t>
            </a:r>
            <a:r>
              <a:rPr lang="fr-FR" sz="2000" dirty="0" smtClean="0">
                <a:solidFill>
                  <a:schemeClr val="bg1"/>
                </a:solidFill>
              </a:rPr>
              <a:t> radius</a:t>
            </a:r>
          </a:p>
          <a:p>
            <a:r>
              <a:rPr lang="fr-FR" sz="2000" dirty="0" smtClean="0">
                <a:solidFill>
                  <a:schemeClr val="bg1"/>
                </a:solidFill>
              </a:rPr>
              <a:t>r</a:t>
            </a:r>
            <a:r>
              <a:rPr lang="fr-FR" sz="2000" baseline="-25000" dirty="0" smtClean="0">
                <a:solidFill>
                  <a:schemeClr val="bg1"/>
                </a:solidFill>
              </a:rPr>
              <a:t>d</a:t>
            </a:r>
            <a:r>
              <a:rPr lang="fr-FR" sz="2000" dirty="0" smtClean="0">
                <a:solidFill>
                  <a:schemeClr val="bg1"/>
                </a:solidFill>
              </a:rPr>
              <a:t> : </a:t>
            </a:r>
            <a:r>
              <a:rPr lang="fr-FR" sz="2000" dirty="0" err="1" smtClean="0">
                <a:solidFill>
                  <a:schemeClr val="bg1"/>
                </a:solidFill>
              </a:rPr>
              <a:t>decelerating</a:t>
            </a:r>
            <a:r>
              <a:rPr lang="fr-FR" sz="2000" dirty="0" smtClean="0">
                <a:solidFill>
                  <a:schemeClr val="bg1"/>
                </a:solidFill>
              </a:rPr>
              <a:t> radius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5376" name="Text Box 34"/>
          <p:cNvSpPr txBox="1">
            <a:spLocks noChangeArrowheads="1"/>
          </p:cNvSpPr>
          <p:nvPr/>
        </p:nvSpPr>
        <p:spPr bwMode="auto">
          <a:xfrm>
            <a:off x="2285984" y="838200"/>
            <a:ext cx="14811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dirty="0" err="1" smtClean="0">
                <a:solidFill>
                  <a:srgbClr val="FFCC00"/>
                </a:solidFill>
              </a:rPr>
              <a:t>r</a:t>
            </a:r>
            <a:r>
              <a:rPr lang="fr-FR" b="1" baseline="-25000" dirty="0" err="1" smtClean="0">
                <a:solidFill>
                  <a:srgbClr val="FFCC00"/>
                </a:solidFill>
              </a:rPr>
              <a:t>s</a:t>
            </a:r>
            <a:r>
              <a:rPr lang="fr-FR" b="1" dirty="0" smtClean="0">
                <a:solidFill>
                  <a:srgbClr val="FFCC00"/>
                </a:solidFill>
              </a:rPr>
              <a:t>=10</a:t>
            </a:r>
            <a:r>
              <a:rPr lang="fr-FR" b="1" baseline="30000" dirty="0" smtClean="0">
                <a:solidFill>
                  <a:srgbClr val="FFCC00"/>
                </a:solidFill>
              </a:rPr>
              <a:t>9</a:t>
            </a:r>
            <a:r>
              <a:rPr lang="fr-FR" b="1" dirty="0" smtClean="0">
                <a:solidFill>
                  <a:srgbClr val="FFCC00"/>
                </a:solidFill>
              </a:rPr>
              <a:t>cm</a:t>
            </a:r>
            <a:endParaRPr lang="fr-FR" b="1" dirty="0">
              <a:solidFill>
                <a:srgbClr val="FFCC00"/>
              </a:solidFill>
              <a:sym typeface="Symbol" pitchFamily="18" charset="2"/>
            </a:endParaRPr>
          </a:p>
        </p:txBody>
      </p:sp>
      <p:sp>
        <p:nvSpPr>
          <p:cNvPr id="52" name="Espace réservé du numéro de diapositive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0" y="-76200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Emission in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GRBs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45680" y="3384057"/>
            <a:ext cx="9052672" cy="3402529"/>
            <a:chOff x="45680" y="3416858"/>
            <a:chExt cx="9052672" cy="3402529"/>
          </a:xfrm>
        </p:grpSpPr>
        <p:grpSp>
          <p:nvGrpSpPr>
            <p:cNvPr id="53" name="Groupe 52"/>
            <p:cNvGrpSpPr/>
            <p:nvPr/>
          </p:nvGrpSpPr>
          <p:grpSpPr>
            <a:xfrm>
              <a:off x="45680" y="3756004"/>
              <a:ext cx="9052672" cy="3063383"/>
              <a:chOff x="91328" y="3080261"/>
              <a:chExt cx="8934612" cy="2991945"/>
            </a:xfrm>
          </p:grpSpPr>
          <p:grpSp>
            <p:nvGrpSpPr>
              <p:cNvPr id="50" name="Groupe 49"/>
              <p:cNvGrpSpPr/>
              <p:nvPr/>
            </p:nvGrpSpPr>
            <p:grpSpPr>
              <a:xfrm>
                <a:off x="91328" y="3080261"/>
                <a:ext cx="8934612" cy="2991945"/>
                <a:chOff x="-285784" y="2984519"/>
                <a:chExt cx="9220520" cy="3087688"/>
              </a:xfrm>
            </p:grpSpPr>
            <p:pic>
              <p:nvPicPr>
                <p:cNvPr id="37" name="Picture 16" descr="Guetta&amp;Granot_SSC_2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4350235" y="2984519"/>
                  <a:ext cx="4584501" cy="30876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5" descr="Guetta&amp;Granot2003_SSC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-285784" y="2990869"/>
                  <a:ext cx="4648200" cy="30813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9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2790065" y="3934210"/>
                  <a:ext cx="838200" cy="3365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600" dirty="0">
                      <a:solidFill>
                        <a:schemeClr val="bg1"/>
                      </a:solidFill>
                      <a:sym typeface="Symbol" pitchFamily="18" charset="2"/>
                    </a:rPr>
                    <a:t>~350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642617" y="4450278"/>
                  <a:ext cx="838200" cy="3365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600" dirty="0">
                      <a:solidFill>
                        <a:schemeClr val="bg1"/>
                      </a:solidFill>
                      <a:sym typeface="Symbol" pitchFamily="18" charset="2"/>
                    </a:rPr>
                    <a:t>~600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3306134" y="3565590"/>
                  <a:ext cx="838200" cy="3365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600" dirty="0">
                      <a:solidFill>
                        <a:schemeClr val="bg1"/>
                      </a:solidFill>
                      <a:sym typeface="Symbol" pitchFamily="18" charset="2"/>
                    </a:rPr>
                    <a:t>~200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7939118" y="3830656"/>
                  <a:ext cx="990600" cy="3412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600" dirty="0">
                      <a:solidFill>
                        <a:schemeClr val="bg1"/>
                      </a:solidFill>
                      <a:sym typeface="Symbol" pitchFamily="18" charset="2"/>
                    </a:rPr>
                    <a:t>t</a:t>
                  </a:r>
                  <a:r>
                    <a:rPr lang="en-US" sz="1600" baseline="-25000" dirty="0">
                      <a:solidFill>
                        <a:schemeClr val="bg1"/>
                      </a:solidFill>
                      <a:sym typeface="Symbol" pitchFamily="18" charset="2"/>
                    </a:rPr>
                    <a:t>v</a:t>
                  </a:r>
                  <a:r>
                    <a:rPr lang="en-US" sz="1600" dirty="0">
                      <a:solidFill>
                        <a:schemeClr val="bg1"/>
                      </a:solidFill>
                      <a:sym typeface="Symbol" pitchFamily="18" charset="2"/>
                    </a:rPr>
                    <a:t>~1 ms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7276673" y="4261177"/>
                  <a:ext cx="1143000" cy="3412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600" dirty="0">
                      <a:solidFill>
                        <a:schemeClr val="bg1"/>
                      </a:solidFill>
                      <a:sym typeface="Symbol" pitchFamily="18" charset="2"/>
                    </a:rPr>
                    <a:t>t</a:t>
                  </a:r>
                  <a:r>
                    <a:rPr lang="en-US" sz="1600" baseline="-25000" dirty="0">
                      <a:solidFill>
                        <a:schemeClr val="bg1"/>
                      </a:solidFill>
                      <a:sym typeface="Symbol" pitchFamily="18" charset="2"/>
                    </a:rPr>
                    <a:t>v</a:t>
                  </a:r>
                  <a:r>
                    <a:rPr lang="en-US" sz="1600" dirty="0">
                      <a:solidFill>
                        <a:schemeClr val="bg1"/>
                      </a:solidFill>
                      <a:sym typeface="Symbol" pitchFamily="18" charset="2"/>
                    </a:rPr>
                    <a:t>~0.1 ms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7729574" y="3450212"/>
                  <a:ext cx="1143000" cy="3412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600" dirty="0">
                      <a:solidFill>
                        <a:schemeClr val="bg1"/>
                      </a:solidFill>
                      <a:sym typeface="Symbol" pitchFamily="18" charset="2"/>
                    </a:rPr>
                    <a:t>t</a:t>
                  </a:r>
                  <a:r>
                    <a:rPr lang="en-US" sz="1600" baseline="-25000" dirty="0">
                      <a:solidFill>
                        <a:schemeClr val="bg1"/>
                      </a:solidFill>
                      <a:sym typeface="Symbol" pitchFamily="18" charset="2"/>
                    </a:rPr>
                    <a:t>v</a:t>
                  </a:r>
                  <a:r>
                    <a:rPr lang="en-US" sz="1600" dirty="0">
                      <a:solidFill>
                        <a:schemeClr val="bg1"/>
                      </a:solidFill>
                      <a:sym typeface="Symbol" pitchFamily="18" charset="2"/>
                    </a:rPr>
                    <a:t>~10 ms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1" name="Rectangle à coins arrondis 50"/>
              <p:cNvSpPr/>
              <p:nvPr/>
            </p:nvSpPr>
            <p:spPr>
              <a:xfrm>
                <a:off x="6332192" y="3344683"/>
                <a:ext cx="642942" cy="285752"/>
              </a:xfrm>
              <a:prstGeom prst="roundRect">
                <a:avLst/>
              </a:prstGeom>
              <a:solidFill>
                <a:schemeClr val="accent1">
                  <a:alpha val="2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à coins arrondis 51"/>
              <p:cNvSpPr/>
              <p:nvPr/>
            </p:nvSpPr>
            <p:spPr>
              <a:xfrm>
                <a:off x="2013111" y="3344682"/>
                <a:ext cx="714380" cy="298631"/>
              </a:xfrm>
              <a:prstGeom prst="roundRect">
                <a:avLst/>
              </a:prstGeom>
              <a:solidFill>
                <a:schemeClr val="accent1">
                  <a:alpha val="2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ZoneTexte 53"/>
            <p:cNvSpPr txBox="1"/>
            <p:nvPr/>
          </p:nvSpPr>
          <p:spPr>
            <a:xfrm>
              <a:off x="3571868" y="3416858"/>
              <a:ext cx="2500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</a:rPr>
                <a:t>Guetta</a:t>
              </a:r>
              <a:r>
                <a:rPr lang="en-US" dirty="0" smtClean="0">
                  <a:solidFill>
                    <a:schemeClr val="bg1"/>
                  </a:solidFill>
                </a:rPr>
                <a:t> &amp; </a:t>
              </a:r>
              <a:r>
                <a:rPr lang="en-US" dirty="0" err="1" smtClean="0">
                  <a:solidFill>
                    <a:schemeClr val="bg1"/>
                  </a:solidFill>
                </a:rPr>
                <a:t>Granot</a:t>
              </a:r>
              <a:r>
                <a:rPr lang="en-US" dirty="0" smtClean="0">
                  <a:solidFill>
                    <a:schemeClr val="bg1"/>
                  </a:solidFill>
                </a:rPr>
                <a:t> 2003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Groupe 72"/>
          <p:cNvGrpSpPr/>
          <p:nvPr/>
        </p:nvGrpSpPr>
        <p:grpSpPr>
          <a:xfrm>
            <a:off x="142844" y="2428868"/>
            <a:ext cx="9215502" cy="400110"/>
            <a:chOff x="142844" y="2817811"/>
            <a:chExt cx="9215502" cy="400110"/>
          </a:xfrm>
        </p:grpSpPr>
        <p:sp>
          <p:nvSpPr>
            <p:cNvPr id="55" name="Line 18"/>
            <p:cNvSpPr>
              <a:spLocks noChangeShapeType="1"/>
            </p:cNvSpPr>
            <p:nvPr/>
          </p:nvSpPr>
          <p:spPr bwMode="auto">
            <a:xfrm>
              <a:off x="142844" y="3024186"/>
              <a:ext cx="858554" cy="1588"/>
            </a:xfrm>
            <a:prstGeom prst="line">
              <a:avLst/>
            </a:prstGeom>
            <a:noFill/>
            <a:ln w="63500">
              <a:solidFill>
                <a:srgbClr val="FFCC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 Box 19"/>
            <p:cNvSpPr txBox="1">
              <a:spLocks noChangeArrowheads="1"/>
            </p:cNvSpPr>
            <p:nvPr/>
          </p:nvSpPr>
          <p:spPr bwMode="auto">
            <a:xfrm>
              <a:off x="974722" y="2817811"/>
              <a:ext cx="838362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2000" dirty="0" err="1" smtClean="0">
                  <a:solidFill>
                    <a:schemeClr val="bg1"/>
                  </a:solidFill>
                </a:rPr>
                <a:t>Internal</a:t>
              </a:r>
              <a:r>
                <a:rPr lang="fr-FR" sz="2000" dirty="0" smtClean="0">
                  <a:solidFill>
                    <a:schemeClr val="bg1"/>
                  </a:solidFill>
                </a:rPr>
                <a:t> </a:t>
              </a:r>
              <a:r>
                <a:rPr lang="fr-FR" sz="2000" dirty="0" err="1" smtClean="0">
                  <a:solidFill>
                    <a:schemeClr val="bg1"/>
                  </a:solidFill>
                </a:rPr>
                <a:t>shocks</a:t>
              </a:r>
              <a:r>
                <a:rPr lang="fr-FR" sz="2000" dirty="0" smtClean="0">
                  <a:solidFill>
                    <a:schemeClr val="bg1"/>
                  </a:solidFill>
                </a:rPr>
                <a:t> –&gt; Prompt </a:t>
              </a:r>
              <a:r>
                <a:rPr lang="fr-FR" sz="2000" dirty="0" err="1" smtClean="0">
                  <a:solidFill>
                    <a:schemeClr val="bg1"/>
                  </a:solidFill>
                </a:rPr>
                <a:t>emission</a:t>
              </a:r>
              <a:r>
                <a:rPr lang="fr-FR" sz="2000" dirty="0" smtClean="0">
                  <a:solidFill>
                    <a:schemeClr val="bg1"/>
                  </a:solidFill>
                </a:rPr>
                <a:t> :</a:t>
              </a:r>
              <a:endParaRPr lang="fr-FR" sz="2000" b="1" u="sng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984008" y="3902299"/>
            <a:ext cx="1553130" cy="2482253"/>
          </a:xfrm>
          <a:prstGeom prst="rect">
            <a:avLst/>
          </a:prstGeom>
          <a:solidFill>
            <a:schemeClr val="accent2">
              <a:alpha val="25882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4" name="Rectangle 31"/>
          <p:cNvSpPr>
            <a:spLocks noChangeArrowheads="1"/>
          </p:cNvSpPr>
          <p:nvPr/>
        </p:nvSpPr>
        <p:spPr bwMode="auto">
          <a:xfrm>
            <a:off x="2447574" y="3902299"/>
            <a:ext cx="1802454" cy="2482253"/>
          </a:xfrm>
          <a:prstGeom prst="rect">
            <a:avLst/>
          </a:prstGeom>
          <a:solidFill>
            <a:srgbClr val="E3150D">
              <a:alpha val="25882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7" name="Rectangle 30"/>
          <p:cNvSpPr>
            <a:spLocks noChangeArrowheads="1"/>
          </p:cNvSpPr>
          <p:nvPr/>
        </p:nvSpPr>
        <p:spPr bwMode="auto">
          <a:xfrm>
            <a:off x="5402290" y="3831870"/>
            <a:ext cx="1655333" cy="2482253"/>
          </a:xfrm>
          <a:prstGeom prst="rect">
            <a:avLst/>
          </a:prstGeom>
          <a:solidFill>
            <a:schemeClr val="accent2">
              <a:alpha val="25882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" name="Rectangle 31"/>
          <p:cNvSpPr>
            <a:spLocks noChangeArrowheads="1"/>
          </p:cNvSpPr>
          <p:nvPr/>
        </p:nvSpPr>
        <p:spPr bwMode="auto">
          <a:xfrm>
            <a:off x="6967471" y="3831870"/>
            <a:ext cx="1777284" cy="2482253"/>
          </a:xfrm>
          <a:prstGeom prst="rect">
            <a:avLst/>
          </a:prstGeom>
          <a:solidFill>
            <a:srgbClr val="E3150D">
              <a:alpha val="25882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3806778" y="3896458"/>
            <a:ext cx="606852" cy="318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>
                <a:solidFill>
                  <a:srgbClr val="E33D3B"/>
                </a:solidFill>
              </a:rPr>
              <a:t>LAT</a:t>
            </a: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928662" y="3896458"/>
            <a:ext cx="627447" cy="318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>
                <a:solidFill>
                  <a:schemeClr val="accent2"/>
                </a:solidFill>
              </a:rPr>
              <a:t>GBM</a:t>
            </a:r>
            <a:endParaRPr lang="en-US" sz="1400" b="1" dirty="0">
              <a:solidFill>
                <a:srgbClr val="E33D3B"/>
              </a:solidFill>
            </a:endParaRPr>
          </a:p>
        </p:txBody>
      </p:sp>
      <p:sp>
        <p:nvSpPr>
          <p:cNvPr id="31" name="Espace réservé du numéro de diapositive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3" name="ZoneTexte 32"/>
          <p:cNvSpPr txBox="1"/>
          <p:nvPr/>
        </p:nvSpPr>
        <p:spPr>
          <a:xfrm>
            <a:off x="4929190" y="2428868"/>
            <a:ext cx="4357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000" dirty="0" smtClean="0">
                <a:solidFill>
                  <a:schemeClr val="bg1"/>
                </a:solidFill>
              </a:rPr>
              <a:t> Gamma Rays   -&gt; </a:t>
            </a:r>
            <a:r>
              <a:rPr lang="fr-FR" sz="2000" dirty="0" err="1" smtClean="0">
                <a:solidFill>
                  <a:schemeClr val="bg1"/>
                </a:solidFill>
              </a:rPr>
              <a:t>Sync</a:t>
            </a:r>
            <a:r>
              <a:rPr lang="fr-FR" sz="2000" dirty="0" smtClean="0">
                <a:solidFill>
                  <a:schemeClr val="bg1"/>
                </a:solidFill>
              </a:rPr>
              <a:t> and SSC </a:t>
            </a:r>
            <a:r>
              <a:rPr lang="fr-FR" sz="2000" dirty="0" err="1" smtClean="0">
                <a:solidFill>
                  <a:schemeClr val="bg1"/>
                </a:solidFill>
              </a:rPr>
              <a:t>from</a:t>
            </a:r>
            <a:r>
              <a:rPr lang="fr-FR" sz="2000" dirty="0" smtClean="0">
                <a:solidFill>
                  <a:schemeClr val="bg1"/>
                </a:solidFill>
              </a:rPr>
              <a:t> e</a:t>
            </a:r>
            <a:r>
              <a:rPr lang="fr-FR" sz="2000" baseline="30000" dirty="0" smtClean="0">
                <a:solidFill>
                  <a:schemeClr val="bg1"/>
                </a:solidFill>
              </a:rPr>
              <a:t>-</a:t>
            </a: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solidFill>
                  <a:schemeClr val="bg1"/>
                </a:solidFill>
                <a:sym typeface="Symbol"/>
              </a:rPr>
              <a:t> - absorption -&gt; H</a:t>
            </a:r>
            <a:r>
              <a:rPr lang="fr-FR" sz="2000" dirty="0" smtClean="0">
                <a:solidFill>
                  <a:schemeClr val="bg1"/>
                </a:solidFill>
              </a:rPr>
              <a:t>igh </a:t>
            </a:r>
            <a:r>
              <a:rPr lang="fr-FR" sz="2000" dirty="0" err="1" smtClean="0">
                <a:solidFill>
                  <a:schemeClr val="bg1"/>
                </a:solidFill>
              </a:rPr>
              <a:t>energy</a:t>
            </a:r>
            <a:r>
              <a:rPr lang="fr-FR" sz="2000" dirty="0" smtClean="0">
                <a:solidFill>
                  <a:schemeClr val="bg1"/>
                </a:solidFill>
              </a:rPr>
              <a:t> </a:t>
            </a:r>
            <a:r>
              <a:rPr lang="fr-FR" sz="2000" dirty="0" err="1" smtClean="0">
                <a:solidFill>
                  <a:schemeClr val="bg1"/>
                </a:solidFill>
              </a:rPr>
              <a:t>cut</a:t>
            </a:r>
            <a:r>
              <a:rPr lang="fr-FR" sz="2000" dirty="0" smtClean="0">
                <a:solidFill>
                  <a:schemeClr val="bg1"/>
                </a:solidFill>
              </a:rPr>
              <a:t>-off</a:t>
            </a:r>
            <a:endParaRPr lang="en-US" sz="2000" dirty="0"/>
          </a:p>
        </p:txBody>
      </p:sp>
      <p:sp>
        <p:nvSpPr>
          <p:cNvPr id="42" name="ZoneTexte 41"/>
          <p:cNvSpPr txBox="1"/>
          <p:nvPr/>
        </p:nvSpPr>
        <p:spPr>
          <a:xfrm>
            <a:off x="71406" y="946176"/>
            <a:ext cx="7429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3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000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Fireball</a:t>
            </a:r>
            <a:r>
              <a:rPr lang="fr-FR" sz="3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Model:</a:t>
            </a:r>
            <a:endParaRPr lang="en-US" sz="3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 Box 63"/>
          <p:cNvSpPr txBox="1">
            <a:spLocks noChangeArrowheads="1"/>
          </p:cNvSpPr>
          <p:nvPr/>
        </p:nvSpPr>
        <p:spPr bwMode="auto">
          <a:xfrm>
            <a:off x="714348" y="1643050"/>
            <a:ext cx="35004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sz="2800" dirty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</a:t>
            </a:r>
            <a:r>
              <a:rPr lang="fr-FR" sz="28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Leptonic</a:t>
            </a:r>
            <a:r>
              <a:rPr lang="fr-FR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</a:t>
            </a:r>
            <a:r>
              <a:rPr lang="fr-FR" sz="28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models</a:t>
            </a:r>
            <a:endParaRPr lang="en-US" sz="2800" b="1" dirty="0">
              <a:solidFill>
                <a:schemeClr val="bg2">
                  <a:lumMod val="60000"/>
                  <a:lumOff val="40000"/>
                </a:schemeClr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3617548" y="4416990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Symbol"/>
              </a:rPr>
              <a:t>~200</a:t>
            </a:r>
            <a:endParaRPr lang="en-US" dirty="0"/>
          </a:p>
        </p:txBody>
      </p:sp>
      <p:sp>
        <p:nvSpPr>
          <p:cNvPr id="35" name="ZoneTexte 34"/>
          <p:cNvSpPr txBox="1"/>
          <p:nvPr/>
        </p:nvSpPr>
        <p:spPr>
          <a:xfrm>
            <a:off x="2928926" y="491705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Symbol"/>
              </a:rPr>
              <a:t>~350</a:t>
            </a:r>
            <a:endParaRPr lang="en-US" dirty="0"/>
          </a:p>
        </p:txBody>
      </p:sp>
      <p:sp>
        <p:nvSpPr>
          <p:cNvPr id="36" name="ZoneTexte 35"/>
          <p:cNvSpPr txBox="1"/>
          <p:nvPr/>
        </p:nvSpPr>
        <p:spPr>
          <a:xfrm>
            <a:off x="2428860" y="563143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Symbol"/>
              </a:rPr>
              <a:t>~600</a:t>
            </a:r>
            <a:endParaRPr lang="en-US" dirty="0"/>
          </a:p>
        </p:txBody>
      </p:sp>
      <p:sp>
        <p:nvSpPr>
          <p:cNvPr id="47" name="ZoneTexte 46"/>
          <p:cNvSpPr txBox="1"/>
          <p:nvPr/>
        </p:nvSpPr>
        <p:spPr>
          <a:xfrm>
            <a:off x="8085341" y="428625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Symbol"/>
              </a:rPr>
              <a:t>t</a:t>
            </a:r>
            <a:r>
              <a:rPr lang="en-US" baseline="-25000" dirty="0" smtClean="0">
                <a:sym typeface="Symbol"/>
              </a:rPr>
              <a:t>v</a:t>
            </a:r>
            <a:r>
              <a:rPr lang="en-US" dirty="0" smtClean="0">
                <a:sym typeface="Symbol"/>
              </a:rPr>
              <a:t>~10s</a:t>
            </a:r>
            <a:endParaRPr lang="en-US" dirty="0"/>
          </a:p>
        </p:txBody>
      </p:sp>
      <p:sp>
        <p:nvSpPr>
          <p:cNvPr id="48" name="ZoneTexte 47"/>
          <p:cNvSpPr txBox="1"/>
          <p:nvPr/>
        </p:nvSpPr>
        <p:spPr>
          <a:xfrm>
            <a:off x="8501090" y="464344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Symbol"/>
              </a:rPr>
              <a:t>t</a:t>
            </a:r>
            <a:r>
              <a:rPr lang="en-US" baseline="-25000" dirty="0" smtClean="0">
                <a:sym typeface="Symbol"/>
              </a:rPr>
              <a:t>v</a:t>
            </a:r>
            <a:r>
              <a:rPr lang="en-US" dirty="0" smtClean="0">
                <a:sym typeface="Symbol"/>
              </a:rPr>
              <a:t>~1s</a:t>
            </a:r>
            <a:endParaRPr lang="en-US" dirty="0"/>
          </a:p>
        </p:txBody>
      </p:sp>
      <p:sp>
        <p:nvSpPr>
          <p:cNvPr id="49" name="ZoneTexte 48"/>
          <p:cNvSpPr txBox="1"/>
          <p:nvPr/>
        </p:nvSpPr>
        <p:spPr>
          <a:xfrm>
            <a:off x="7643834" y="4857760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Symbol"/>
              </a:rPr>
              <a:t>t</a:t>
            </a:r>
            <a:r>
              <a:rPr lang="en-US" baseline="-25000" dirty="0" smtClean="0">
                <a:sym typeface="Symbol"/>
              </a:rPr>
              <a:t>v</a:t>
            </a:r>
            <a:r>
              <a:rPr lang="en-US" dirty="0" smtClean="0">
                <a:sym typeface="Symbol"/>
              </a:rPr>
              <a:t>~0.1s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6"/>
          <p:cNvSpPr txBox="1">
            <a:spLocks noChangeArrowheads="1"/>
          </p:cNvSpPr>
          <p:nvPr/>
        </p:nvSpPr>
        <p:spPr bwMode="auto">
          <a:xfrm>
            <a:off x="3124200" y="0"/>
            <a:ext cx="2743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147122" y="1000108"/>
            <a:ext cx="938690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4000" b="1" dirty="0" smtClean="0">
                <a:solidFill>
                  <a:schemeClr val="bg1"/>
                </a:solidFill>
              </a:rPr>
              <a:t>1 </a:t>
            </a:r>
            <a:r>
              <a:rPr lang="fr-FR" sz="2500" b="1" dirty="0" err="1" smtClean="0">
                <a:solidFill>
                  <a:schemeClr val="bg1"/>
                </a:solidFill>
              </a:rPr>
              <a:t>Overview</a:t>
            </a:r>
            <a:r>
              <a:rPr lang="fr-FR" sz="2500" b="1" dirty="0" smtClean="0">
                <a:solidFill>
                  <a:schemeClr val="bg1"/>
                </a:solidFill>
              </a:rPr>
              <a:t> of GLAST :</a:t>
            </a:r>
            <a:r>
              <a:rPr lang="fr-FR" sz="2500" dirty="0" smtClean="0">
                <a:solidFill>
                  <a:schemeClr val="bg1"/>
                </a:solidFill>
              </a:rPr>
              <a:t> </a:t>
            </a:r>
            <a:endParaRPr lang="fr-FR" sz="2500" dirty="0">
              <a:solidFill>
                <a:schemeClr val="bg1"/>
              </a:solidFill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142844" y="3006866"/>
            <a:ext cx="101055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fr-FR" sz="2500" b="1" dirty="0" smtClean="0">
                <a:solidFill>
                  <a:schemeClr val="bg1"/>
                </a:solidFill>
              </a:rPr>
              <a:t>GLAST, an </a:t>
            </a:r>
            <a:r>
              <a:rPr lang="fr-FR" sz="2500" b="1" dirty="0" err="1" smtClean="0">
                <a:solidFill>
                  <a:schemeClr val="bg1"/>
                </a:solidFill>
              </a:rPr>
              <a:t>Unprecedent</a:t>
            </a:r>
            <a:r>
              <a:rPr lang="fr-FR" sz="2500" b="1" dirty="0" smtClean="0">
                <a:solidFill>
                  <a:schemeClr val="bg1"/>
                </a:solidFill>
              </a:rPr>
              <a:t> </a:t>
            </a:r>
            <a:r>
              <a:rPr lang="fr-FR" sz="2500" b="1" dirty="0" err="1" smtClean="0">
                <a:solidFill>
                  <a:schemeClr val="bg1"/>
                </a:solidFill>
              </a:rPr>
              <a:t>Telescope</a:t>
            </a:r>
            <a:r>
              <a:rPr lang="fr-FR" sz="2500" b="1" dirty="0" smtClean="0">
                <a:solidFill>
                  <a:schemeClr val="bg1"/>
                </a:solidFill>
              </a:rPr>
              <a:t> for </a:t>
            </a:r>
            <a:r>
              <a:rPr lang="fr-FR" sz="2500" b="1" dirty="0" err="1" smtClean="0">
                <a:solidFill>
                  <a:schemeClr val="bg1"/>
                </a:solidFill>
              </a:rPr>
              <a:t>Studying</a:t>
            </a:r>
            <a:r>
              <a:rPr lang="fr-FR" sz="2500" b="1" dirty="0" smtClean="0">
                <a:solidFill>
                  <a:schemeClr val="bg1"/>
                </a:solidFill>
              </a:rPr>
              <a:t> </a:t>
            </a:r>
            <a:r>
              <a:rPr lang="fr-FR" sz="2500" b="1" dirty="0" err="1" smtClean="0">
                <a:solidFill>
                  <a:schemeClr val="bg1"/>
                </a:solidFill>
              </a:rPr>
              <a:t>GRBs</a:t>
            </a:r>
            <a:r>
              <a:rPr lang="fr-FR" sz="2500" b="1" dirty="0" smtClean="0">
                <a:solidFill>
                  <a:schemeClr val="bg1"/>
                </a:solidFill>
              </a:rPr>
              <a:t> :</a:t>
            </a:r>
            <a:r>
              <a:rPr lang="fr-FR" sz="2500" dirty="0" smtClean="0">
                <a:solidFill>
                  <a:schemeClr val="bg1"/>
                </a:solidFill>
              </a:rPr>
              <a:t> </a:t>
            </a:r>
            <a:endParaRPr lang="fr-FR" sz="2500" dirty="0">
              <a:solidFill>
                <a:schemeClr val="bg1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747150" y="1841833"/>
            <a:ext cx="8968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 The GLAST mission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 The “GLAST Burst Monitor” (GBM) &amp; the “Large Area Telescope” (LAT)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 The LAT, a Pair Conversion Telescope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747150" y="3770659"/>
            <a:ext cx="8396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 Brief introduction to GRBs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 Overview of GLAST instruments : GBM and LAT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 High energy emission models and GLAST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147122" y="5072074"/>
            <a:ext cx="105299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</a:t>
            </a:r>
            <a:r>
              <a:rPr lang="fr-FR" sz="2500" b="1" dirty="0" smtClean="0">
                <a:solidFill>
                  <a:schemeClr val="bg1"/>
                </a:solidFill>
              </a:rPr>
              <a:t>UHECR Production in </a:t>
            </a:r>
            <a:r>
              <a:rPr lang="fr-FR" sz="2500" b="1" dirty="0" err="1" smtClean="0">
                <a:solidFill>
                  <a:schemeClr val="bg1"/>
                </a:solidFill>
              </a:rPr>
              <a:t>GRBs</a:t>
            </a:r>
            <a:r>
              <a:rPr lang="fr-FR" sz="2500" b="1" dirty="0" smtClean="0">
                <a:solidFill>
                  <a:schemeClr val="bg1"/>
                </a:solidFill>
              </a:rPr>
              <a:t> and Signature </a:t>
            </a:r>
            <a:r>
              <a:rPr lang="fr-FR" sz="2500" b="1" dirty="0" err="1" smtClean="0">
                <a:solidFill>
                  <a:schemeClr val="bg1"/>
                </a:solidFill>
              </a:rPr>
              <a:t>with</a:t>
            </a:r>
            <a:r>
              <a:rPr lang="fr-FR" sz="2500" b="1" dirty="0" smtClean="0">
                <a:solidFill>
                  <a:schemeClr val="bg1"/>
                </a:solidFill>
              </a:rPr>
              <a:t> the LAT</a:t>
            </a:r>
            <a:endParaRPr lang="fr-FR" sz="2500" dirty="0">
              <a:solidFill>
                <a:schemeClr val="bg1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0" y="-76200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Emission in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GRBs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Groupe 72"/>
          <p:cNvGrpSpPr/>
          <p:nvPr/>
        </p:nvGrpSpPr>
        <p:grpSpPr>
          <a:xfrm>
            <a:off x="142844" y="2428868"/>
            <a:ext cx="9215502" cy="400110"/>
            <a:chOff x="142844" y="2817811"/>
            <a:chExt cx="9215502" cy="400110"/>
          </a:xfrm>
        </p:grpSpPr>
        <p:sp>
          <p:nvSpPr>
            <p:cNvPr id="55" name="Line 18"/>
            <p:cNvSpPr>
              <a:spLocks noChangeShapeType="1"/>
            </p:cNvSpPr>
            <p:nvPr/>
          </p:nvSpPr>
          <p:spPr bwMode="auto">
            <a:xfrm>
              <a:off x="142844" y="3024186"/>
              <a:ext cx="858554" cy="1588"/>
            </a:xfrm>
            <a:prstGeom prst="line">
              <a:avLst/>
            </a:prstGeom>
            <a:noFill/>
            <a:ln w="63500">
              <a:solidFill>
                <a:srgbClr val="FFCC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 Box 19"/>
            <p:cNvSpPr txBox="1">
              <a:spLocks noChangeArrowheads="1"/>
            </p:cNvSpPr>
            <p:nvPr/>
          </p:nvSpPr>
          <p:spPr bwMode="auto">
            <a:xfrm>
              <a:off x="974722" y="2817811"/>
              <a:ext cx="838362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2000" dirty="0" err="1" smtClean="0">
                  <a:solidFill>
                    <a:schemeClr val="bg1"/>
                  </a:solidFill>
                </a:rPr>
                <a:t>Internal</a:t>
              </a:r>
              <a:r>
                <a:rPr lang="fr-FR" sz="2000" dirty="0" smtClean="0">
                  <a:solidFill>
                    <a:schemeClr val="bg1"/>
                  </a:solidFill>
                </a:rPr>
                <a:t> </a:t>
              </a:r>
              <a:r>
                <a:rPr lang="fr-FR" sz="2000" dirty="0" err="1" smtClean="0">
                  <a:solidFill>
                    <a:schemeClr val="bg1"/>
                  </a:solidFill>
                </a:rPr>
                <a:t>shocks</a:t>
              </a:r>
              <a:r>
                <a:rPr lang="fr-FR" sz="2000" dirty="0" smtClean="0">
                  <a:solidFill>
                    <a:schemeClr val="bg1"/>
                  </a:solidFill>
                </a:rPr>
                <a:t> –&gt; Prompt </a:t>
              </a:r>
              <a:r>
                <a:rPr lang="fr-FR" sz="2000" dirty="0" err="1" smtClean="0">
                  <a:solidFill>
                    <a:schemeClr val="bg1"/>
                  </a:solidFill>
                </a:rPr>
                <a:t>emission</a:t>
              </a:r>
              <a:r>
                <a:rPr lang="fr-FR" sz="2000" dirty="0" smtClean="0">
                  <a:solidFill>
                    <a:schemeClr val="bg1"/>
                  </a:solidFill>
                </a:rPr>
                <a:t> :</a:t>
              </a:r>
              <a:endParaRPr lang="fr-FR" sz="2000" b="1" u="sng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ZoneTexte 32"/>
          <p:cNvSpPr txBox="1"/>
          <p:nvPr/>
        </p:nvSpPr>
        <p:spPr>
          <a:xfrm>
            <a:off x="4929190" y="2428868"/>
            <a:ext cx="4357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000" dirty="0" smtClean="0">
                <a:solidFill>
                  <a:schemeClr val="bg1"/>
                </a:solidFill>
              </a:rPr>
              <a:t> Gamma Rays   -&gt; </a:t>
            </a:r>
            <a:r>
              <a:rPr lang="fr-FR" sz="2000" dirty="0" err="1" smtClean="0">
                <a:solidFill>
                  <a:schemeClr val="bg1"/>
                </a:solidFill>
              </a:rPr>
              <a:t>Sync</a:t>
            </a:r>
            <a:r>
              <a:rPr lang="fr-FR" sz="2000" dirty="0" smtClean="0">
                <a:solidFill>
                  <a:schemeClr val="bg1"/>
                </a:solidFill>
              </a:rPr>
              <a:t> and SSC </a:t>
            </a:r>
            <a:r>
              <a:rPr lang="fr-FR" sz="2000" dirty="0" err="1" smtClean="0">
                <a:solidFill>
                  <a:schemeClr val="bg1"/>
                </a:solidFill>
              </a:rPr>
              <a:t>from</a:t>
            </a:r>
            <a:r>
              <a:rPr lang="fr-FR" sz="2000" dirty="0" smtClean="0">
                <a:solidFill>
                  <a:schemeClr val="bg1"/>
                </a:solidFill>
              </a:rPr>
              <a:t> e</a:t>
            </a:r>
            <a:r>
              <a:rPr lang="fr-FR" sz="2000" baseline="30000" dirty="0" smtClean="0">
                <a:solidFill>
                  <a:schemeClr val="bg1"/>
                </a:solidFill>
              </a:rPr>
              <a:t>-</a:t>
            </a: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solidFill>
                  <a:schemeClr val="bg1"/>
                </a:solidFill>
                <a:sym typeface="Symbol"/>
              </a:rPr>
              <a:t> - absorption -&gt; H</a:t>
            </a:r>
            <a:r>
              <a:rPr lang="fr-FR" sz="2000" dirty="0" smtClean="0">
                <a:solidFill>
                  <a:schemeClr val="bg1"/>
                </a:solidFill>
              </a:rPr>
              <a:t>igh </a:t>
            </a:r>
            <a:r>
              <a:rPr lang="fr-FR" sz="2000" dirty="0" err="1" smtClean="0">
                <a:solidFill>
                  <a:schemeClr val="bg1"/>
                </a:solidFill>
              </a:rPr>
              <a:t>energy</a:t>
            </a:r>
            <a:r>
              <a:rPr lang="fr-FR" sz="2000" dirty="0" smtClean="0">
                <a:solidFill>
                  <a:schemeClr val="bg1"/>
                </a:solidFill>
              </a:rPr>
              <a:t> </a:t>
            </a:r>
            <a:r>
              <a:rPr lang="fr-FR" sz="2000" dirty="0" err="1" smtClean="0">
                <a:solidFill>
                  <a:schemeClr val="bg1"/>
                </a:solidFill>
              </a:rPr>
              <a:t>cut</a:t>
            </a:r>
            <a:r>
              <a:rPr lang="fr-FR" sz="2000" dirty="0" smtClean="0">
                <a:solidFill>
                  <a:schemeClr val="bg1"/>
                </a:solidFill>
              </a:rPr>
              <a:t>-off</a:t>
            </a:r>
            <a:endParaRPr lang="en-US" sz="2000" dirty="0"/>
          </a:p>
        </p:txBody>
      </p:sp>
      <p:sp>
        <p:nvSpPr>
          <p:cNvPr id="34" name="Text Box 63"/>
          <p:cNvSpPr txBox="1">
            <a:spLocks noChangeArrowheads="1"/>
          </p:cNvSpPr>
          <p:nvPr/>
        </p:nvSpPr>
        <p:spPr bwMode="auto">
          <a:xfrm>
            <a:off x="714348" y="1643050"/>
            <a:ext cx="35004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sz="2800" dirty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</a:t>
            </a:r>
            <a:r>
              <a:rPr lang="fr-FR" sz="28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Leptonic</a:t>
            </a:r>
            <a:r>
              <a:rPr lang="fr-FR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</a:t>
            </a:r>
            <a:r>
              <a:rPr lang="fr-FR" sz="28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models</a:t>
            </a:r>
            <a:endParaRPr lang="en-US" sz="2800" b="1" dirty="0">
              <a:solidFill>
                <a:schemeClr val="bg2">
                  <a:lumMod val="60000"/>
                  <a:lumOff val="40000"/>
                </a:schemeClr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71406" y="946176"/>
            <a:ext cx="7429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3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000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Fireball</a:t>
            </a:r>
            <a:r>
              <a:rPr lang="fr-FR" sz="3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Model:</a:t>
            </a:r>
            <a:endParaRPr lang="en-US" sz="3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2" name="Groupe 72"/>
          <p:cNvGrpSpPr/>
          <p:nvPr/>
        </p:nvGrpSpPr>
        <p:grpSpPr>
          <a:xfrm>
            <a:off x="142844" y="3243204"/>
            <a:ext cx="9215502" cy="400110"/>
            <a:chOff x="142844" y="2817811"/>
            <a:chExt cx="9215502" cy="400110"/>
          </a:xfrm>
        </p:grpSpPr>
        <p:sp>
          <p:nvSpPr>
            <p:cNvPr id="36" name="Line 18"/>
            <p:cNvSpPr>
              <a:spLocks noChangeShapeType="1"/>
            </p:cNvSpPr>
            <p:nvPr/>
          </p:nvSpPr>
          <p:spPr bwMode="auto">
            <a:xfrm>
              <a:off x="142844" y="3024186"/>
              <a:ext cx="858554" cy="1588"/>
            </a:xfrm>
            <a:prstGeom prst="line">
              <a:avLst/>
            </a:prstGeom>
            <a:noFill/>
            <a:ln w="63500">
              <a:solidFill>
                <a:srgbClr val="FFCC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 Box 19"/>
            <p:cNvSpPr txBox="1">
              <a:spLocks noChangeArrowheads="1"/>
            </p:cNvSpPr>
            <p:nvPr/>
          </p:nvSpPr>
          <p:spPr bwMode="auto">
            <a:xfrm>
              <a:off x="974722" y="2817811"/>
              <a:ext cx="838362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2000" dirty="0" err="1" smtClean="0">
                  <a:solidFill>
                    <a:schemeClr val="bg1"/>
                  </a:solidFill>
                </a:rPr>
                <a:t>Early</a:t>
              </a:r>
              <a:r>
                <a:rPr lang="fr-FR" sz="2000" dirty="0" smtClean="0">
                  <a:solidFill>
                    <a:schemeClr val="bg1"/>
                  </a:solidFill>
                </a:rPr>
                <a:t> </a:t>
              </a:r>
              <a:r>
                <a:rPr lang="fr-FR" sz="2000" dirty="0" err="1" smtClean="0">
                  <a:solidFill>
                    <a:schemeClr val="bg1"/>
                  </a:solidFill>
                </a:rPr>
                <a:t>afterglow</a:t>
              </a:r>
              <a:r>
                <a:rPr lang="fr-FR" sz="2000" dirty="0" smtClean="0">
                  <a:solidFill>
                    <a:schemeClr val="bg1"/>
                  </a:solidFill>
                </a:rPr>
                <a:t> : </a:t>
              </a:r>
              <a:r>
                <a:rPr lang="fr-FR" sz="2000" dirty="0" err="1" smtClean="0">
                  <a:solidFill>
                    <a:schemeClr val="bg1"/>
                  </a:solidFill>
                </a:rPr>
                <a:t>Sync</a:t>
              </a:r>
              <a:r>
                <a:rPr lang="fr-FR" sz="2000" dirty="0" smtClean="0">
                  <a:solidFill>
                    <a:schemeClr val="bg1"/>
                  </a:solidFill>
                </a:rPr>
                <a:t> and SSC</a:t>
              </a:r>
              <a:endParaRPr lang="fr-FR" sz="2000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e 72"/>
          <p:cNvGrpSpPr/>
          <p:nvPr/>
        </p:nvGrpSpPr>
        <p:grpSpPr>
          <a:xfrm>
            <a:off x="142844" y="4029022"/>
            <a:ext cx="9215502" cy="400110"/>
            <a:chOff x="142844" y="2817811"/>
            <a:chExt cx="9215502" cy="400110"/>
          </a:xfrm>
        </p:grpSpPr>
        <p:sp>
          <p:nvSpPr>
            <p:cNvPr id="47" name="Line 18"/>
            <p:cNvSpPr>
              <a:spLocks noChangeShapeType="1"/>
            </p:cNvSpPr>
            <p:nvPr/>
          </p:nvSpPr>
          <p:spPr bwMode="auto">
            <a:xfrm>
              <a:off x="142844" y="3024186"/>
              <a:ext cx="858554" cy="1588"/>
            </a:xfrm>
            <a:prstGeom prst="line">
              <a:avLst/>
            </a:prstGeom>
            <a:noFill/>
            <a:ln w="63500">
              <a:solidFill>
                <a:srgbClr val="FFCC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 Box 19"/>
            <p:cNvSpPr txBox="1">
              <a:spLocks noChangeArrowheads="1"/>
            </p:cNvSpPr>
            <p:nvPr/>
          </p:nvSpPr>
          <p:spPr bwMode="auto">
            <a:xfrm>
              <a:off x="974722" y="2817811"/>
              <a:ext cx="838362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2000" dirty="0" err="1" smtClean="0">
                  <a:solidFill>
                    <a:schemeClr val="bg1"/>
                  </a:solidFill>
                </a:rPr>
                <a:t>External</a:t>
              </a:r>
              <a:r>
                <a:rPr lang="fr-FR" sz="2000" dirty="0" smtClean="0">
                  <a:solidFill>
                    <a:schemeClr val="bg1"/>
                  </a:solidFill>
                </a:rPr>
                <a:t> </a:t>
              </a:r>
              <a:r>
                <a:rPr lang="fr-FR" sz="2000" dirty="0" err="1" smtClean="0">
                  <a:solidFill>
                    <a:schemeClr val="bg1"/>
                  </a:solidFill>
                </a:rPr>
                <a:t>shock</a:t>
              </a:r>
              <a:r>
                <a:rPr lang="fr-FR" sz="2000" dirty="0" smtClean="0">
                  <a:solidFill>
                    <a:schemeClr val="bg1"/>
                  </a:solidFill>
                </a:rPr>
                <a:t> -&gt; </a:t>
              </a:r>
              <a:r>
                <a:rPr lang="fr-FR" sz="2000" dirty="0" err="1" smtClean="0">
                  <a:solidFill>
                    <a:schemeClr val="bg1"/>
                  </a:solidFill>
                </a:rPr>
                <a:t>Afterglow</a:t>
              </a:r>
              <a:r>
                <a:rPr lang="fr-FR" sz="2000" dirty="0" smtClean="0">
                  <a:solidFill>
                    <a:schemeClr val="bg1"/>
                  </a:solidFill>
                </a:rPr>
                <a:t> : </a:t>
              </a:r>
              <a:r>
                <a:rPr lang="fr-FR" sz="2000" dirty="0" err="1" smtClean="0">
                  <a:solidFill>
                    <a:schemeClr val="bg1"/>
                  </a:solidFill>
                </a:rPr>
                <a:t>Sync</a:t>
              </a:r>
              <a:r>
                <a:rPr lang="fr-FR" sz="2000" dirty="0" smtClean="0">
                  <a:solidFill>
                    <a:schemeClr val="bg1"/>
                  </a:solidFill>
                </a:rPr>
                <a:t> and SSC</a:t>
              </a:r>
              <a:endParaRPr lang="fr-FR" sz="2000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e 72"/>
          <p:cNvGrpSpPr/>
          <p:nvPr/>
        </p:nvGrpSpPr>
        <p:grpSpPr>
          <a:xfrm>
            <a:off x="142844" y="4857760"/>
            <a:ext cx="9215502" cy="400110"/>
            <a:chOff x="142844" y="2817811"/>
            <a:chExt cx="9215502" cy="400110"/>
          </a:xfrm>
        </p:grpSpPr>
        <p:sp>
          <p:nvSpPr>
            <p:cNvPr id="50" name="Line 18"/>
            <p:cNvSpPr>
              <a:spLocks noChangeShapeType="1"/>
            </p:cNvSpPr>
            <p:nvPr/>
          </p:nvSpPr>
          <p:spPr bwMode="auto">
            <a:xfrm>
              <a:off x="142844" y="3024186"/>
              <a:ext cx="858554" cy="1588"/>
            </a:xfrm>
            <a:prstGeom prst="line">
              <a:avLst/>
            </a:prstGeom>
            <a:noFill/>
            <a:ln w="63500">
              <a:solidFill>
                <a:srgbClr val="FFCC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 Box 19"/>
            <p:cNvSpPr txBox="1">
              <a:spLocks noChangeArrowheads="1"/>
            </p:cNvSpPr>
            <p:nvPr/>
          </p:nvSpPr>
          <p:spPr bwMode="auto">
            <a:xfrm>
              <a:off x="974722" y="2817811"/>
              <a:ext cx="838362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2000" dirty="0" err="1" smtClean="0">
                  <a:solidFill>
                    <a:schemeClr val="bg1"/>
                  </a:solidFill>
                </a:rPr>
                <a:t>External</a:t>
              </a:r>
              <a:r>
                <a:rPr lang="fr-FR" sz="2000" dirty="0" smtClean="0">
                  <a:solidFill>
                    <a:schemeClr val="bg1"/>
                  </a:solidFill>
                </a:rPr>
                <a:t> </a:t>
              </a:r>
              <a:r>
                <a:rPr lang="fr-FR" sz="2000" dirty="0" err="1" smtClean="0">
                  <a:solidFill>
                    <a:schemeClr val="bg1"/>
                  </a:solidFill>
                </a:rPr>
                <a:t>shock</a:t>
              </a:r>
              <a:r>
                <a:rPr lang="fr-FR" sz="2000" dirty="0" smtClean="0">
                  <a:solidFill>
                    <a:schemeClr val="bg1"/>
                  </a:solidFill>
                </a:rPr>
                <a:t> -&gt; HE </a:t>
              </a:r>
              <a:r>
                <a:rPr lang="fr-FR" sz="2000" dirty="0" err="1" smtClean="0">
                  <a:solidFill>
                    <a:schemeClr val="bg1"/>
                  </a:solidFill>
                </a:rPr>
                <a:t>afterglow</a:t>
              </a:r>
              <a:r>
                <a:rPr lang="fr-FR" sz="2000" dirty="0" smtClean="0">
                  <a:solidFill>
                    <a:schemeClr val="bg1"/>
                  </a:solidFill>
                </a:rPr>
                <a:t> : e</a:t>
              </a:r>
              <a:r>
                <a:rPr lang="fr-FR" sz="2000" baseline="30000" dirty="0" smtClean="0">
                  <a:solidFill>
                    <a:schemeClr val="bg1"/>
                  </a:solidFill>
                </a:rPr>
                <a:t>-</a:t>
              </a:r>
              <a:r>
                <a:rPr lang="fr-FR" sz="2000" dirty="0" smtClean="0">
                  <a:solidFill>
                    <a:schemeClr val="bg1"/>
                  </a:solidFill>
                </a:rPr>
                <a:t> IC </a:t>
              </a:r>
              <a:r>
                <a:rPr lang="fr-FR" sz="2000" dirty="0" err="1" smtClean="0">
                  <a:solidFill>
                    <a:schemeClr val="bg1"/>
                  </a:solidFill>
                </a:rPr>
                <a:t>scattering</a:t>
              </a:r>
              <a:r>
                <a:rPr lang="fr-FR" sz="2000" dirty="0" smtClean="0">
                  <a:solidFill>
                    <a:schemeClr val="bg1"/>
                  </a:solidFill>
                </a:rPr>
                <a:t> of X-ray </a:t>
              </a:r>
              <a:r>
                <a:rPr lang="fr-FR" sz="2000" dirty="0" err="1" smtClean="0">
                  <a:solidFill>
                    <a:schemeClr val="bg1"/>
                  </a:solidFill>
                </a:rPr>
                <a:t>flare</a:t>
              </a:r>
              <a:r>
                <a:rPr lang="fr-FR" sz="2000" dirty="0" smtClean="0">
                  <a:solidFill>
                    <a:schemeClr val="bg1"/>
                  </a:solidFill>
                </a:rPr>
                <a:t> photons</a:t>
              </a:r>
              <a:endParaRPr lang="fr-FR" sz="2000" baseline="300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0" y="-76200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Emission in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GRBs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Box 63"/>
          <p:cNvSpPr txBox="1">
            <a:spLocks noChangeArrowheads="1"/>
          </p:cNvSpPr>
          <p:nvPr/>
        </p:nvSpPr>
        <p:spPr bwMode="auto">
          <a:xfrm>
            <a:off x="714348" y="2334276"/>
            <a:ext cx="52149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sz="2800" dirty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</a:t>
            </a:r>
            <a:r>
              <a:rPr lang="fr-FR" sz="28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Hadronic</a:t>
            </a:r>
            <a:r>
              <a:rPr lang="fr-FR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</a:t>
            </a:r>
            <a:r>
              <a:rPr lang="fr-FR" sz="28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models</a:t>
            </a:r>
            <a:endParaRPr lang="en-US" sz="2800" b="1" dirty="0">
              <a:solidFill>
                <a:schemeClr val="bg2">
                  <a:lumMod val="60000"/>
                  <a:lumOff val="40000"/>
                </a:schemeClr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142976" y="2935428"/>
            <a:ext cx="8286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</a:rPr>
              <a:t>Cosmic rays</a:t>
            </a:r>
            <a:r>
              <a:rPr lang="en-US" sz="2000" dirty="0" smtClean="0">
                <a:solidFill>
                  <a:schemeClr val="bg1"/>
                </a:solidFill>
              </a:rPr>
              <a:t> accelerated by </a:t>
            </a:r>
            <a:r>
              <a:rPr lang="en-US" sz="2000" b="1" dirty="0" smtClean="0">
                <a:solidFill>
                  <a:schemeClr val="bg1"/>
                </a:solidFill>
              </a:rPr>
              <a:t>1</a:t>
            </a:r>
            <a:r>
              <a:rPr lang="en-US" sz="2000" b="1" baseline="30000" dirty="0" smtClean="0">
                <a:solidFill>
                  <a:schemeClr val="bg1"/>
                </a:solidFill>
              </a:rPr>
              <a:t>st</a:t>
            </a:r>
            <a:r>
              <a:rPr lang="en-US" sz="2000" b="1" dirty="0" smtClean="0">
                <a:solidFill>
                  <a:schemeClr val="bg1"/>
                </a:solidFill>
              </a:rPr>
              <a:t> order Fermi process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 Emission mechanisms : electron, positron, proton synchrotron, </a:t>
            </a:r>
            <a:r>
              <a:rPr lang="en-US" sz="2000" dirty="0" smtClean="0">
                <a:solidFill>
                  <a:schemeClr val="bg1"/>
                </a:solidFill>
                <a:sym typeface="Symbol"/>
              </a:rPr>
              <a:t></a:t>
            </a:r>
            <a:r>
              <a:rPr lang="en-US" sz="2000" baseline="30000" dirty="0" smtClean="0">
                <a:solidFill>
                  <a:schemeClr val="bg1"/>
                </a:solidFill>
                <a:sym typeface="Symbol"/>
              </a:rPr>
              <a:t>0</a:t>
            </a:r>
            <a:r>
              <a:rPr lang="en-US" sz="2000" dirty="0" smtClean="0">
                <a:solidFill>
                  <a:schemeClr val="bg1"/>
                </a:solidFill>
                <a:sym typeface="Symbol"/>
              </a:rPr>
              <a:t> decay, …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oupe 72"/>
          <p:cNvGrpSpPr/>
          <p:nvPr/>
        </p:nvGrpSpPr>
        <p:grpSpPr>
          <a:xfrm>
            <a:off x="142844" y="3757778"/>
            <a:ext cx="9215502" cy="400110"/>
            <a:chOff x="142844" y="2817811"/>
            <a:chExt cx="9215502" cy="400110"/>
          </a:xfrm>
        </p:grpSpPr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142844" y="3024186"/>
              <a:ext cx="858554" cy="1588"/>
            </a:xfrm>
            <a:prstGeom prst="line">
              <a:avLst/>
            </a:prstGeom>
            <a:noFill/>
            <a:ln w="63500">
              <a:solidFill>
                <a:srgbClr val="FFCC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auto">
            <a:xfrm>
              <a:off x="974722" y="2817811"/>
              <a:ext cx="838362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2000" dirty="0" smtClean="0">
                  <a:solidFill>
                    <a:schemeClr val="bg1"/>
                  </a:solidFill>
                </a:rPr>
                <a:t>Radiation </a:t>
              </a:r>
              <a:r>
                <a:rPr lang="fr-FR" sz="2000" dirty="0" err="1" smtClean="0">
                  <a:solidFill>
                    <a:schemeClr val="bg1"/>
                  </a:solidFill>
                </a:rPr>
                <a:t>emited</a:t>
              </a:r>
              <a:r>
                <a:rPr lang="fr-FR" sz="2000" dirty="0" smtClean="0">
                  <a:solidFill>
                    <a:schemeClr val="bg1"/>
                  </a:solidFill>
                </a:rPr>
                <a:t> by </a:t>
              </a:r>
              <a:r>
                <a:rPr lang="fr-FR" sz="2000" dirty="0" err="1" smtClean="0">
                  <a:solidFill>
                    <a:schemeClr val="bg1"/>
                  </a:solidFill>
                </a:rPr>
                <a:t>electromagnetic</a:t>
              </a:r>
              <a:r>
                <a:rPr lang="fr-FR" sz="2000" dirty="0" smtClean="0">
                  <a:solidFill>
                    <a:schemeClr val="bg1"/>
                  </a:solidFill>
                </a:rPr>
                <a:t> cascades </a:t>
              </a:r>
              <a:r>
                <a:rPr lang="fr-FR" sz="2000" dirty="0" err="1" smtClean="0">
                  <a:solidFill>
                    <a:schemeClr val="bg1"/>
                  </a:solidFill>
                </a:rPr>
                <a:t>within</a:t>
              </a:r>
              <a:r>
                <a:rPr lang="fr-FR" sz="2000" dirty="0" smtClean="0">
                  <a:solidFill>
                    <a:schemeClr val="bg1"/>
                  </a:solidFill>
                </a:rPr>
                <a:t> the GRB blast </a:t>
              </a:r>
              <a:r>
                <a:rPr lang="fr-FR" sz="2000" dirty="0" err="1" smtClean="0">
                  <a:solidFill>
                    <a:schemeClr val="bg1"/>
                  </a:solidFill>
                </a:rPr>
                <a:t>wave</a:t>
              </a:r>
              <a:r>
                <a:rPr lang="fr-FR" sz="2000" dirty="0" smtClean="0">
                  <a:solidFill>
                    <a:schemeClr val="bg1"/>
                  </a:solidFill>
                </a:rPr>
                <a:t>.</a:t>
              </a:r>
              <a:endParaRPr lang="fr-FR" sz="2000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e 72"/>
          <p:cNvGrpSpPr/>
          <p:nvPr/>
        </p:nvGrpSpPr>
        <p:grpSpPr>
          <a:xfrm>
            <a:off x="142844" y="4139989"/>
            <a:ext cx="9215502" cy="646331"/>
            <a:chOff x="142844" y="2817811"/>
            <a:chExt cx="9215502" cy="646331"/>
          </a:xfrm>
        </p:grpSpPr>
        <p:sp>
          <p:nvSpPr>
            <p:cNvPr id="24" name="Line 18"/>
            <p:cNvSpPr>
              <a:spLocks noChangeShapeType="1"/>
            </p:cNvSpPr>
            <p:nvPr/>
          </p:nvSpPr>
          <p:spPr bwMode="auto">
            <a:xfrm>
              <a:off x="142844" y="3024186"/>
              <a:ext cx="858554" cy="1588"/>
            </a:xfrm>
            <a:prstGeom prst="line">
              <a:avLst/>
            </a:prstGeom>
            <a:noFill/>
            <a:ln w="63500">
              <a:solidFill>
                <a:srgbClr val="FFCC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 Box 19"/>
            <p:cNvSpPr txBox="1">
              <a:spLocks noChangeArrowheads="1"/>
            </p:cNvSpPr>
            <p:nvPr/>
          </p:nvSpPr>
          <p:spPr bwMode="auto">
            <a:xfrm>
              <a:off x="974722" y="2817811"/>
              <a:ext cx="838362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dirty="0" err="1" smtClean="0">
                  <a:solidFill>
                    <a:schemeClr val="bg1"/>
                  </a:solidFill>
                </a:rPr>
                <a:t>Photopion</a:t>
              </a:r>
              <a:r>
                <a:rPr lang="fr-FR" dirty="0" smtClean="0">
                  <a:solidFill>
                    <a:schemeClr val="bg1"/>
                  </a:solidFill>
                </a:rPr>
                <a:t> production and </a:t>
              </a:r>
              <a:r>
                <a:rPr lang="fr-FR" dirty="0" err="1" smtClean="0">
                  <a:solidFill>
                    <a:schemeClr val="bg1"/>
                  </a:solidFill>
                </a:rPr>
                <a:t>decay</a:t>
              </a:r>
              <a:r>
                <a:rPr lang="fr-FR" dirty="0" smtClean="0">
                  <a:solidFill>
                    <a:schemeClr val="bg1"/>
                  </a:solidFill>
                </a:rPr>
                <a:t>: protons interaction </a:t>
              </a:r>
              <a:r>
                <a:rPr lang="fr-FR" dirty="0" err="1" smtClean="0">
                  <a:solidFill>
                    <a:schemeClr val="bg1"/>
                  </a:solidFill>
                </a:rPr>
                <a:t>with</a:t>
              </a:r>
              <a:r>
                <a:rPr lang="fr-FR" dirty="0" smtClean="0">
                  <a:solidFill>
                    <a:schemeClr val="bg1"/>
                  </a:solidFill>
                </a:rPr>
                <a:t> synchrotron photons or </a:t>
              </a:r>
              <a:r>
                <a:rPr lang="fr-FR" dirty="0" err="1" smtClean="0">
                  <a:solidFill>
                    <a:schemeClr val="bg1"/>
                  </a:solidFill>
                </a:rPr>
                <a:t>external</a:t>
              </a:r>
              <a:r>
                <a:rPr lang="fr-FR" dirty="0" smtClean="0">
                  <a:solidFill>
                    <a:schemeClr val="bg1"/>
                  </a:solidFill>
                </a:rPr>
                <a:t> radiation </a:t>
              </a:r>
              <a:r>
                <a:rPr lang="fr-FR" dirty="0" err="1" smtClean="0">
                  <a:solidFill>
                    <a:schemeClr val="bg1"/>
                  </a:solidFill>
                </a:rPr>
                <a:t>field</a:t>
              </a:r>
              <a:r>
                <a:rPr lang="fr-FR" dirty="0" smtClean="0">
                  <a:solidFill>
                    <a:schemeClr val="bg1"/>
                  </a:solidFill>
                </a:rPr>
                <a:t>.</a:t>
              </a:r>
              <a:endParaRPr lang="fr-FR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484821" y="4815074"/>
            <a:ext cx="8453098" cy="1971512"/>
            <a:chOff x="544680" y="3757627"/>
            <a:chExt cx="7779948" cy="1814513"/>
          </a:xfrm>
        </p:grpSpPr>
        <p:pic>
          <p:nvPicPr>
            <p:cNvPr id="27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52228" y="5037153"/>
              <a:ext cx="7772400" cy="534987"/>
            </a:xfrm>
            <a:prstGeom prst="rect">
              <a:avLst/>
            </a:prstGeom>
            <a:noFill/>
          </p:spPr>
        </p:pic>
        <p:pic>
          <p:nvPicPr>
            <p:cNvPr id="28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44680" y="3757627"/>
              <a:ext cx="7772401" cy="1357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29" name="Object 8"/>
            <p:cNvGraphicFramePr>
              <a:graphicFrameLocks noChangeAspect="1"/>
            </p:cNvGraphicFramePr>
            <p:nvPr/>
          </p:nvGraphicFramePr>
          <p:xfrm>
            <a:off x="5715008" y="3957377"/>
            <a:ext cx="1916492" cy="328879"/>
          </p:xfrm>
          <a:graphic>
            <a:graphicData uri="http://schemas.openxmlformats.org/presentationml/2006/ole">
              <p:oleObj spid="_x0000_s131074" name="Equation" r:id="rId6" imgW="1181100" imgH="203200" progId="Equation.3">
                <p:embed/>
              </p:oleObj>
            </a:graphicData>
          </a:graphic>
        </p:graphicFrame>
      </p:grpSp>
      <p:sp>
        <p:nvSpPr>
          <p:cNvPr id="30" name="Text Box 63"/>
          <p:cNvSpPr txBox="1">
            <a:spLocks noChangeArrowheads="1"/>
          </p:cNvSpPr>
          <p:nvPr/>
        </p:nvSpPr>
        <p:spPr bwMode="auto">
          <a:xfrm>
            <a:off x="714380" y="1643050"/>
            <a:ext cx="35004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sz="2800" dirty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</a:t>
            </a:r>
            <a:r>
              <a:rPr lang="fr-FR" sz="28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Leptonic</a:t>
            </a:r>
            <a:r>
              <a:rPr lang="fr-FR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</a:t>
            </a:r>
            <a:r>
              <a:rPr lang="fr-FR" sz="28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models</a:t>
            </a:r>
            <a:endParaRPr lang="en-US" sz="2800" b="1" dirty="0">
              <a:solidFill>
                <a:schemeClr val="bg2">
                  <a:lumMod val="60000"/>
                  <a:lumOff val="40000"/>
                </a:schemeClr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71406" y="946176"/>
            <a:ext cx="7429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3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000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Fireball</a:t>
            </a:r>
            <a:r>
              <a:rPr lang="fr-FR" sz="3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Model:</a:t>
            </a:r>
            <a:endParaRPr lang="en-US" sz="3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0" y="-76200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Emission in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GRBs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Espace réservé du numéro de diapositive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 Box 63"/>
          <p:cNvSpPr txBox="1">
            <a:spLocks noChangeArrowheads="1"/>
          </p:cNvSpPr>
          <p:nvPr/>
        </p:nvSpPr>
        <p:spPr bwMode="auto">
          <a:xfrm>
            <a:off x="714348" y="3046397"/>
            <a:ext cx="842965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sz="2800" dirty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</a:t>
            </a:r>
            <a:r>
              <a:rPr lang="fr-FR" sz="28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Hybrid</a:t>
            </a:r>
            <a:r>
              <a:rPr lang="fr-FR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</a:t>
            </a:r>
            <a:r>
              <a:rPr lang="fr-FR" sz="28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models</a:t>
            </a:r>
            <a:r>
              <a:rPr lang="fr-FR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(black body and no thermal components)</a:t>
            </a:r>
            <a:endParaRPr lang="en-US" sz="2800" b="1" dirty="0">
              <a:solidFill>
                <a:schemeClr val="bg2">
                  <a:lumMod val="60000"/>
                  <a:lumOff val="40000"/>
                </a:schemeClr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71406" y="4089448"/>
            <a:ext cx="7429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3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000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Electromagnetic</a:t>
            </a:r>
            <a:r>
              <a:rPr lang="fr-FR" sz="3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000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r>
              <a:rPr lang="fr-FR" sz="3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fr-FR" sz="3000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poynting</a:t>
            </a:r>
            <a:r>
              <a:rPr lang="fr-FR" sz="3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flux)</a:t>
            </a:r>
            <a:endParaRPr lang="en-US" sz="3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 Box 63"/>
          <p:cNvSpPr txBox="1">
            <a:spLocks noChangeArrowheads="1"/>
          </p:cNvSpPr>
          <p:nvPr/>
        </p:nvSpPr>
        <p:spPr bwMode="auto">
          <a:xfrm>
            <a:off x="714348" y="2334276"/>
            <a:ext cx="52149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sz="2800" dirty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</a:t>
            </a:r>
            <a:r>
              <a:rPr lang="fr-FR" sz="28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Hadronic</a:t>
            </a:r>
            <a:r>
              <a:rPr lang="fr-FR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</a:t>
            </a:r>
            <a:r>
              <a:rPr lang="fr-FR" sz="28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models</a:t>
            </a:r>
            <a:endParaRPr lang="en-US" sz="2800" b="1" dirty="0">
              <a:solidFill>
                <a:schemeClr val="bg2">
                  <a:lumMod val="60000"/>
                  <a:lumOff val="40000"/>
                </a:schemeClr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22" name="Text Box 63"/>
          <p:cNvSpPr txBox="1">
            <a:spLocks noChangeArrowheads="1"/>
          </p:cNvSpPr>
          <p:nvPr/>
        </p:nvSpPr>
        <p:spPr bwMode="auto">
          <a:xfrm>
            <a:off x="714380" y="1643050"/>
            <a:ext cx="35004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sz="2800" dirty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</a:t>
            </a:r>
            <a:r>
              <a:rPr lang="fr-FR" sz="28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Leptonic</a:t>
            </a:r>
            <a:r>
              <a:rPr lang="fr-FR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</a:t>
            </a:r>
            <a:r>
              <a:rPr lang="fr-FR" sz="28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models</a:t>
            </a:r>
            <a:endParaRPr lang="en-US" sz="2800" b="1" dirty="0">
              <a:solidFill>
                <a:schemeClr val="bg2">
                  <a:lumMod val="60000"/>
                  <a:lumOff val="40000"/>
                </a:schemeClr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71406" y="946176"/>
            <a:ext cx="7429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3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000" b="1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Fireball</a:t>
            </a:r>
            <a:r>
              <a:rPr lang="fr-FR" sz="3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Model:</a:t>
            </a:r>
            <a:endParaRPr lang="en-US" sz="3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4" name="Connecteur droit avec flèche 23"/>
          <p:cNvCxnSpPr/>
          <p:nvPr/>
        </p:nvCxnSpPr>
        <p:spPr>
          <a:xfrm>
            <a:off x="175677" y="5424746"/>
            <a:ext cx="857256" cy="1588"/>
          </a:xfrm>
          <a:prstGeom prst="straightConnector1">
            <a:avLst/>
          </a:prstGeom>
          <a:ln w="76200">
            <a:solidFill>
              <a:srgbClr val="FF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1084481" y="5184674"/>
            <a:ext cx="79494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rgbClr val="FFCC00"/>
                </a:solidFill>
              </a:rPr>
              <a:t>Emission in GLAST energy range</a:t>
            </a:r>
            <a:r>
              <a:rPr lang="en-US" sz="2500" dirty="0" smtClean="0">
                <a:solidFill>
                  <a:srgbClr val="FFCC00"/>
                </a:solidFill>
              </a:rPr>
              <a:t> -&gt; </a:t>
            </a:r>
            <a:r>
              <a:rPr lang="en-US" sz="2500" b="1" dirty="0" smtClean="0">
                <a:solidFill>
                  <a:srgbClr val="FFCC00"/>
                </a:solidFill>
              </a:rPr>
              <a:t>discrimination</a:t>
            </a:r>
            <a:r>
              <a:rPr lang="en-US" sz="2500" dirty="0" smtClean="0">
                <a:solidFill>
                  <a:srgbClr val="FFCC00"/>
                </a:solidFill>
              </a:rPr>
              <a:t> between these </a:t>
            </a:r>
            <a:r>
              <a:rPr lang="en-US" sz="2500" b="1" dirty="0" smtClean="0">
                <a:solidFill>
                  <a:srgbClr val="FFCC00"/>
                </a:solidFill>
              </a:rPr>
              <a:t>models.</a:t>
            </a:r>
            <a:endParaRPr lang="en-US" sz="2500" b="1" dirty="0">
              <a:solidFill>
                <a:srgbClr val="FFCC00"/>
              </a:solidFill>
            </a:endParaRPr>
          </a:p>
        </p:txBody>
      </p:sp>
      <p:sp>
        <p:nvSpPr>
          <p:cNvPr id="26" name="Rectangle à coins arrondis 25"/>
          <p:cNvSpPr/>
          <p:nvPr/>
        </p:nvSpPr>
        <p:spPr>
          <a:xfrm>
            <a:off x="104207" y="4967835"/>
            <a:ext cx="8929718" cy="135732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6"/>
          <p:cNvSpPr txBox="1">
            <a:spLocks noChangeArrowheads="1"/>
          </p:cNvSpPr>
          <p:nvPr/>
        </p:nvSpPr>
        <p:spPr bwMode="auto">
          <a:xfrm>
            <a:off x="3124200" y="0"/>
            <a:ext cx="2743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147122" y="1000108"/>
            <a:ext cx="938690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4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fr-FR" sz="2500" b="1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  <a:r>
              <a:rPr lang="fr-FR" sz="25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GLAST : </a:t>
            </a:r>
            <a:endParaRPr lang="fr-FR" sz="25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142844" y="3006866"/>
            <a:ext cx="101055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4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fr-FR" sz="2500" b="1" dirty="0" smtClean="0">
                <a:solidFill>
                  <a:schemeClr val="accent5">
                    <a:lumMod val="75000"/>
                  </a:schemeClr>
                </a:solidFill>
              </a:rPr>
              <a:t>GLAST, an </a:t>
            </a:r>
            <a:r>
              <a:rPr lang="fr-FR" sz="2500" b="1" dirty="0" err="1" smtClean="0">
                <a:solidFill>
                  <a:schemeClr val="accent5">
                    <a:lumMod val="75000"/>
                  </a:schemeClr>
                </a:solidFill>
              </a:rPr>
              <a:t>Unprecedent</a:t>
            </a:r>
            <a:r>
              <a:rPr lang="fr-FR" sz="25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2500" b="1" dirty="0" err="1" smtClean="0">
                <a:solidFill>
                  <a:schemeClr val="accent5">
                    <a:lumMod val="75000"/>
                  </a:schemeClr>
                </a:solidFill>
              </a:rPr>
              <a:t>Telescope</a:t>
            </a:r>
            <a:r>
              <a:rPr lang="fr-FR" sz="2500" b="1" dirty="0" smtClean="0">
                <a:solidFill>
                  <a:schemeClr val="accent5">
                    <a:lumMod val="75000"/>
                  </a:schemeClr>
                </a:solidFill>
              </a:rPr>
              <a:t> for </a:t>
            </a:r>
            <a:r>
              <a:rPr lang="fr-FR" sz="2500" b="1" dirty="0" err="1" smtClean="0">
                <a:solidFill>
                  <a:schemeClr val="accent5">
                    <a:lumMod val="75000"/>
                  </a:schemeClr>
                </a:solidFill>
              </a:rPr>
              <a:t>Studying</a:t>
            </a:r>
            <a:r>
              <a:rPr lang="fr-FR" sz="25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2500" b="1" dirty="0" err="1" smtClean="0">
                <a:solidFill>
                  <a:schemeClr val="accent5">
                    <a:lumMod val="75000"/>
                  </a:schemeClr>
                </a:solidFill>
              </a:rPr>
              <a:t>GRBs</a:t>
            </a:r>
            <a:r>
              <a:rPr lang="fr-FR" sz="2500" b="1" dirty="0" smtClean="0">
                <a:solidFill>
                  <a:schemeClr val="accent5">
                    <a:lumMod val="75000"/>
                  </a:schemeClr>
                </a:solidFill>
              </a:rPr>
              <a:t> :</a:t>
            </a:r>
            <a:r>
              <a:rPr lang="fr-FR" sz="2500" dirty="0" smtClean="0">
                <a:solidFill>
                  <a:schemeClr val="bg1"/>
                </a:solidFill>
              </a:rPr>
              <a:t> </a:t>
            </a:r>
            <a:endParaRPr lang="fr-FR" sz="2500" dirty="0">
              <a:solidFill>
                <a:schemeClr val="bg1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747150" y="1841833"/>
            <a:ext cx="8968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 The GLAST mission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 The “GLAST Burst Monitor” (GBM) &amp; the “Large Area Telescope” (LAT)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 The LAT, a Pair Conversion Telescope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747150" y="3770659"/>
            <a:ext cx="8396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 Brief introduction to GRBs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 Overview of gamma ray instruments : GBM and LAT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 High energy emissions with GLAST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147122" y="5072074"/>
            <a:ext cx="105299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</a:t>
            </a:r>
            <a:r>
              <a:rPr lang="fr-FR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UHECR Production in </a:t>
            </a:r>
            <a:r>
              <a:rPr lang="fr-FR" sz="25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GRBs</a:t>
            </a:r>
            <a:r>
              <a:rPr lang="fr-FR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Signature </a:t>
            </a:r>
            <a:r>
              <a:rPr lang="fr-FR" sz="25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</a:t>
            </a:r>
            <a:r>
              <a:rPr lang="fr-FR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LAT</a:t>
            </a:r>
            <a:endParaRPr lang="fr-FR" sz="2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>
                <a:solidFill>
                  <a:schemeClr val="bg1"/>
                </a:solidFill>
              </a:rPr>
              <a:pPr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0" y="838200"/>
            <a:ext cx="9372600" cy="6324600"/>
            <a:chOff x="50" y="709"/>
            <a:chExt cx="5904" cy="3984"/>
          </a:xfrm>
        </p:grpSpPr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50" y="709"/>
              <a:ext cx="5904" cy="3984"/>
              <a:chOff x="50" y="663"/>
              <a:chExt cx="5904" cy="3984"/>
            </a:xfrm>
          </p:grpSpPr>
          <p:grpSp>
            <p:nvGrpSpPr>
              <p:cNvPr id="4" name="Group 12"/>
              <p:cNvGrpSpPr>
                <a:grpSpLocks/>
              </p:cNvGrpSpPr>
              <p:nvPr/>
            </p:nvGrpSpPr>
            <p:grpSpPr bwMode="auto">
              <a:xfrm>
                <a:off x="50" y="663"/>
                <a:ext cx="5904" cy="3984"/>
                <a:chOff x="50" y="663"/>
                <a:chExt cx="5904" cy="3984"/>
              </a:xfrm>
            </p:grpSpPr>
            <p:grpSp>
              <p:nvGrpSpPr>
                <p:cNvPr id="5" name="Group 13"/>
                <p:cNvGrpSpPr>
                  <a:grpSpLocks/>
                </p:cNvGrpSpPr>
                <p:nvPr/>
              </p:nvGrpSpPr>
              <p:grpSpPr bwMode="auto">
                <a:xfrm>
                  <a:off x="233" y="663"/>
                  <a:ext cx="5655" cy="3097"/>
                  <a:chOff x="233" y="663"/>
                  <a:chExt cx="5655" cy="3097"/>
                </a:xfrm>
              </p:grpSpPr>
              <p:sp>
                <p:nvSpPr>
                  <p:cNvPr id="15390" name="Freeform 17"/>
                  <p:cNvSpPr>
                    <a:spLocks/>
                  </p:cNvSpPr>
                  <p:nvPr/>
                </p:nvSpPr>
                <p:spPr bwMode="auto">
                  <a:xfrm>
                    <a:off x="567" y="2176"/>
                    <a:ext cx="769" cy="800"/>
                  </a:xfrm>
                  <a:custGeom>
                    <a:avLst/>
                    <a:gdLst>
                      <a:gd name="T0" fmla="*/ 0 w 769"/>
                      <a:gd name="T1" fmla="*/ 211 h 800"/>
                      <a:gd name="T2" fmla="*/ 769 w 769"/>
                      <a:gd name="T3" fmla="*/ 0 h 800"/>
                      <a:gd name="T4" fmla="*/ 769 w 769"/>
                      <a:gd name="T5" fmla="*/ 800 h 800"/>
                      <a:gd name="T6" fmla="*/ 9 w 769"/>
                      <a:gd name="T7" fmla="*/ 632 h 800"/>
                      <a:gd name="T8" fmla="*/ 0 w 769"/>
                      <a:gd name="T9" fmla="*/ 211 h 8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69"/>
                      <a:gd name="T16" fmla="*/ 0 h 800"/>
                      <a:gd name="T17" fmla="*/ 769 w 769"/>
                      <a:gd name="T18" fmla="*/ 800 h 8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69" h="800">
                        <a:moveTo>
                          <a:pt x="0" y="211"/>
                        </a:moveTo>
                        <a:lnTo>
                          <a:pt x="769" y="0"/>
                        </a:lnTo>
                        <a:lnTo>
                          <a:pt x="769" y="800"/>
                        </a:lnTo>
                        <a:lnTo>
                          <a:pt x="9" y="632"/>
                        </a:lnTo>
                        <a:lnTo>
                          <a:pt x="0" y="211"/>
                        </a:lnTo>
                        <a:close/>
                      </a:path>
                    </a:pathLst>
                  </a:custGeom>
                  <a:solidFill>
                    <a:srgbClr val="FFCC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15391" name="Oval 18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62" y="2326"/>
                    <a:ext cx="458" cy="516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15393" name="Freeform 20"/>
                  <p:cNvSpPr>
                    <a:spLocks/>
                  </p:cNvSpPr>
                  <p:nvPr/>
                </p:nvSpPr>
                <p:spPr bwMode="auto">
                  <a:xfrm>
                    <a:off x="1310" y="2070"/>
                    <a:ext cx="477" cy="1000"/>
                  </a:xfrm>
                  <a:custGeom>
                    <a:avLst/>
                    <a:gdLst>
                      <a:gd name="T0" fmla="*/ 0 w 448"/>
                      <a:gd name="T1" fmla="*/ 112 h 1000"/>
                      <a:gd name="T2" fmla="*/ 448 w 448"/>
                      <a:gd name="T3" fmla="*/ 0 h 1000"/>
                      <a:gd name="T4" fmla="*/ 448 w 448"/>
                      <a:gd name="T5" fmla="*/ 1000 h 1000"/>
                      <a:gd name="T6" fmla="*/ 0 w 448"/>
                      <a:gd name="T7" fmla="*/ 904 h 1000"/>
                      <a:gd name="T8" fmla="*/ 0 w 448"/>
                      <a:gd name="T9" fmla="*/ 112 h 10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48"/>
                      <a:gd name="T16" fmla="*/ 0 h 1000"/>
                      <a:gd name="T17" fmla="*/ 448 w 448"/>
                      <a:gd name="T18" fmla="*/ 1000 h 10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48" h="1000">
                        <a:moveTo>
                          <a:pt x="0" y="112"/>
                        </a:moveTo>
                        <a:lnTo>
                          <a:pt x="448" y="0"/>
                        </a:lnTo>
                        <a:lnTo>
                          <a:pt x="448" y="1000"/>
                        </a:lnTo>
                        <a:lnTo>
                          <a:pt x="0" y="904"/>
                        </a:lnTo>
                        <a:lnTo>
                          <a:pt x="0" y="112"/>
                        </a:lnTo>
                        <a:close/>
                      </a:path>
                    </a:pathLst>
                  </a:custGeom>
                  <a:solidFill>
                    <a:srgbClr val="FFCC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15394" name="Freeform 21"/>
                  <p:cNvSpPr>
                    <a:spLocks/>
                  </p:cNvSpPr>
                  <p:nvPr/>
                </p:nvSpPr>
                <p:spPr bwMode="auto">
                  <a:xfrm>
                    <a:off x="1784" y="1912"/>
                    <a:ext cx="624" cy="1280"/>
                  </a:xfrm>
                  <a:custGeom>
                    <a:avLst/>
                    <a:gdLst>
                      <a:gd name="T0" fmla="*/ 7 w 624"/>
                      <a:gd name="T1" fmla="*/ 157 h 1280"/>
                      <a:gd name="T2" fmla="*/ 624 w 624"/>
                      <a:gd name="T3" fmla="*/ 0 h 1280"/>
                      <a:gd name="T4" fmla="*/ 624 w 624"/>
                      <a:gd name="T5" fmla="*/ 1280 h 1280"/>
                      <a:gd name="T6" fmla="*/ 0 w 624"/>
                      <a:gd name="T7" fmla="*/ 1152 h 1280"/>
                      <a:gd name="T8" fmla="*/ 7 w 624"/>
                      <a:gd name="T9" fmla="*/ 157 h 128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24"/>
                      <a:gd name="T16" fmla="*/ 0 h 1280"/>
                      <a:gd name="T17" fmla="*/ 624 w 624"/>
                      <a:gd name="T18" fmla="*/ 1280 h 128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24" h="1280">
                        <a:moveTo>
                          <a:pt x="7" y="157"/>
                        </a:moveTo>
                        <a:lnTo>
                          <a:pt x="624" y="0"/>
                        </a:lnTo>
                        <a:lnTo>
                          <a:pt x="624" y="1280"/>
                        </a:lnTo>
                        <a:lnTo>
                          <a:pt x="0" y="1152"/>
                        </a:lnTo>
                        <a:lnTo>
                          <a:pt x="7" y="157"/>
                        </a:lnTo>
                        <a:close/>
                      </a:path>
                    </a:pathLst>
                  </a:custGeom>
                  <a:solidFill>
                    <a:srgbClr val="FFCC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15395" name="Freeform 22"/>
                  <p:cNvSpPr>
                    <a:spLocks/>
                  </p:cNvSpPr>
                  <p:nvPr/>
                </p:nvSpPr>
                <p:spPr bwMode="auto">
                  <a:xfrm>
                    <a:off x="2408" y="1368"/>
                    <a:ext cx="2168" cy="2288"/>
                  </a:xfrm>
                  <a:custGeom>
                    <a:avLst/>
                    <a:gdLst>
                      <a:gd name="T0" fmla="*/ 8 w 2168"/>
                      <a:gd name="T1" fmla="*/ 544 h 2288"/>
                      <a:gd name="T2" fmla="*/ 2168 w 2168"/>
                      <a:gd name="T3" fmla="*/ 0 h 2288"/>
                      <a:gd name="T4" fmla="*/ 2168 w 2168"/>
                      <a:gd name="T5" fmla="*/ 2288 h 2288"/>
                      <a:gd name="T6" fmla="*/ 0 w 2168"/>
                      <a:gd name="T7" fmla="*/ 1824 h 2288"/>
                      <a:gd name="T8" fmla="*/ 8 w 2168"/>
                      <a:gd name="T9" fmla="*/ 544 h 2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168"/>
                      <a:gd name="T16" fmla="*/ 0 h 2288"/>
                      <a:gd name="T17" fmla="*/ 2168 w 2168"/>
                      <a:gd name="T18" fmla="*/ 2288 h 2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168" h="2288">
                        <a:moveTo>
                          <a:pt x="8" y="544"/>
                        </a:moveTo>
                        <a:lnTo>
                          <a:pt x="2168" y="0"/>
                        </a:lnTo>
                        <a:lnTo>
                          <a:pt x="2168" y="2288"/>
                        </a:lnTo>
                        <a:lnTo>
                          <a:pt x="0" y="1824"/>
                        </a:lnTo>
                        <a:lnTo>
                          <a:pt x="8" y="544"/>
                        </a:lnTo>
                        <a:close/>
                      </a:path>
                    </a:pathLst>
                  </a:custGeom>
                  <a:solidFill>
                    <a:srgbClr val="FF66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15396" name="Freeform 23"/>
                  <p:cNvSpPr>
                    <a:spLocks/>
                  </p:cNvSpPr>
                  <p:nvPr/>
                </p:nvSpPr>
                <p:spPr bwMode="auto">
                  <a:xfrm>
                    <a:off x="4568" y="1264"/>
                    <a:ext cx="448" cy="2496"/>
                  </a:xfrm>
                  <a:custGeom>
                    <a:avLst/>
                    <a:gdLst>
                      <a:gd name="T0" fmla="*/ 0 w 448"/>
                      <a:gd name="T1" fmla="*/ 104 h 2496"/>
                      <a:gd name="T2" fmla="*/ 448 w 448"/>
                      <a:gd name="T3" fmla="*/ 0 h 2496"/>
                      <a:gd name="T4" fmla="*/ 448 w 448"/>
                      <a:gd name="T5" fmla="*/ 2496 h 2496"/>
                      <a:gd name="T6" fmla="*/ 8 w 448"/>
                      <a:gd name="T7" fmla="*/ 2400 h 2496"/>
                      <a:gd name="T8" fmla="*/ 0 w 448"/>
                      <a:gd name="T9" fmla="*/ 104 h 249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48"/>
                      <a:gd name="T16" fmla="*/ 0 h 2496"/>
                      <a:gd name="T17" fmla="*/ 448 w 448"/>
                      <a:gd name="T18" fmla="*/ 2496 h 249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48" h="2496">
                        <a:moveTo>
                          <a:pt x="0" y="104"/>
                        </a:moveTo>
                        <a:lnTo>
                          <a:pt x="448" y="0"/>
                        </a:lnTo>
                        <a:lnTo>
                          <a:pt x="448" y="2496"/>
                        </a:lnTo>
                        <a:lnTo>
                          <a:pt x="8" y="2400"/>
                        </a:lnTo>
                        <a:lnTo>
                          <a:pt x="0" y="104"/>
                        </a:lnTo>
                        <a:close/>
                      </a:path>
                    </a:pathLst>
                  </a:custGeom>
                  <a:solidFill>
                    <a:srgbClr val="FFCC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15397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733" y="2568"/>
                    <a:ext cx="4642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bg1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398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794" y="2320"/>
                    <a:ext cx="44" cy="544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15399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884" y="2288"/>
                    <a:ext cx="44" cy="592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15400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975" y="2273"/>
                    <a:ext cx="44" cy="629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15401" name="Line 2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12" y="981"/>
                    <a:ext cx="0" cy="1587"/>
                  </a:xfrm>
                  <a:prstGeom prst="line">
                    <a:avLst/>
                  </a:prstGeom>
                  <a:noFill/>
                  <a:ln w="38100">
                    <a:solidFill>
                      <a:srgbClr val="FFCC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402" name="Text Box 29"/>
                  <p:cNvSpPr txBox="1">
                    <a:spLocks noChangeArrowheads="1"/>
                  </p:cNvSpPr>
                  <p:nvPr/>
                </p:nvSpPr>
                <p:spPr bwMode="auto">
                  <a:xfrm rot="-5400000">
                    <a:off x="288" y="1433"/>
                    <a:ext cx="1351" cy="19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fr-FR" sz="1400">
                        <a:solidFill>
                          <a:srgbClr val="FFCC00"/>
                        </a:solidFill>
                      </a:rPr>
                      <a:t>Injection (</a:t>
                    </a:r>
                    <a:r>
                      <a:rPr lang="fr-FR" sz="1400">
                        <a:solidFill>
                          <a:srgbClr val="FFCC00"/>
                        </a:solidFill>
                        <a:sym typeface="Symbol" pitchFamily="18" charset="2"/>
                      </a:rPr>
                      <a:t>~1 in r=0</a:t>
                    </a:r>
                    <a:r>
                      <a:rPr lang="fr-FR" sz="1400">
                        <a:solidFill>
                          <a:srgbClr val="FFCC00"/>
                        </a:solidFill>
                      </a:rPr>
                      <a:t>)</a:t>
                    </a:r>
                  </a:p>
                </p:txBody>
              </p:sp>
              <p:sp>
                <p:nvSpPr>
                  <p:cNvPr id="15403" name="Text Box 30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65" y="1465"/>
                    <a:ext cx="1161" cy="19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fr-FR" sz="1400" dirty="0">
                        <a:solidFill>
                          <a:srgbClr val="FFCC00"/>
                        </a:solidFill>
                      </a:rPr>
                      <a:t>Layer </a:t>
                    </a:r>
                    <a:r>
                      <a:rPr lang="fr-FR" sz="1400" dirty="0" err="1" smtClean="0">
                        <a:solidFill>
                          <a:srgbClr val="FFCC00"/>
                        </a:solidFill>
                      </a:rPr>
                      <a:t>acceleration</a:t>
                    </a:r>
                    <a:endParaRPr lang="fr-FR" sz="1400" baseline="-25000" dirty="0">
                      <a:solidFill>
                        <a:srgbClr val="FFCC00"/>
                      </a:solidFill>
                      <a:sym typeface="Symbol" pitchFamily="18" charset="2"/>
                    </a:endParaRPr>
                  </a:p>
                </p:txBody>
              </p:sp>
              <p:sp>
                <p:nvSpPr>
                  <p:cNvPr id="15404" name="Text 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0" y="679"/>
                    <a:ext cx="454" cy="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fr-FR" b="1">
                        <a:solidFill>
                          <a:srgbClr val="FFCC00"/>
                        </a:solidFill>
                      </a:rPr>
                      <a:t>r=0</a:t>
                    </a:r>
                  </a:p>
                </p:txBody>
              </p:sp>
              <p:sp>
                <p:nvSpPr>
                  <p:cNvPr id="15405" name="Line 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413" y="981"/>
                    <a:ext cx="0" cy="1587"/>
                  </a:xfrm>
                  <a:prstGeom prst="line">
                    <a:avLst/>
                  </a:prstGeom>
                  <a:noFill/>
                  <a:ln w="38100">
                    <a:solidFill>
                      <a:srgbClr val="FFCC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406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69" y="663"/>
                    <a:ext cx="1526" cy="23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fr-FR" b="1" dirty="0" err="1" smtClean="0">
                        <a:solidFill>
                          <a:srgbClr val="FFCC00"/>
                        </a:solidFill>
                      </a:rPr>
                      <a:t>r</a:t>
                    </a:r>
                    <a:r>
                      <a:rPr lang="fr-FR" b="1" baseline="-25000" dirty="0" err="1" smtClean="0">
                        <a:solidFill>
                          <a:srgbClr val="FFCC00"/>
                        </a:solidFill>
                      </a:rPr>
                      <a:t>b</a:t>
                    </a:r>
                    <a:r>
                      <a:rPr lang="fr-FR" b="1" dirty="0" smtClean="0">
                        <a:solidFill>
                          <a:srgbClr val="FFCC00"/>
                        </a:solidFill>
                      </a:rPr>
                      <a:t>=10</a:t>
                    </a:r>
                    <a:r>
                      <a:rPr lang="fr-FR" b="1" baseline="30000" dirty="0" smtClean="0">
                        <a:solidFill>
                          <a:srgbClr val="FFCC00"/>
                        </a:solidFill>
                      </a:rPr>
                      <a:t>12</a:t>
                    </a:r>
                    <a:r>
                      <a:rPr lang="fr-FR" b="1" dirty="0" smtClean="0">
                        <a:solidFill>
                          <a:srgbClr val="FFCC00"/>
                        </a:solidFill>
                      </a:rPr>
                      <a:t>cm</a:t>
                    </a:r>
                    <a:endParaRPr lang="fr-FR" b="1" baseline="-25000" dirty="0">
                      <a:solidFill>
                        <a:srgbClr val="FFCC00"/>
                      </a:solidFill>
                      <a:sym typeface="Symbol" pitchFamily="18" charset="2"/>
                    </a:endParaRPr>
                  </a:p>
                </p:txBody>
              </p:sp>
              <p:sp>
                <p:nvSpPr>
                  <p:cNvPr id="15407" name="Line 3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72" y="981"/>
                    <a:ext cx="0" cy="1587"/>
                  </a:xfrm>
                  <a:prstGeom prst="line">
                    <a:avLst/>
                  </a:prstGeom>
                  <a:noFill/>
                  <a:ln w="38100">
                    <a:solidFill>
                      <a:srgbClr val="FF6600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408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44" y="663"/>
                    <a:ext cx="301" cy="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fr-FR" b="1" dirty="0">
                        <a:solidFill>
                          <a:srgbClr val="FF6600"/>
                        </a:solidFill>
                      </a:rPr>
                      <a:t>r</a:t>
                    </a:r>
                    <a:r>
                      <a:rPr lang="fr-FR" b="1" baseline="-25000" dirty="0">
                        <a:solidFill>
                          <a:srgbClr val="FF6600"/>
                        </a:solidFill>
                      </a:rPr>
                      <a:t>d</a:t>
                    </a:r>
                    <a:endParaRPr lang="fr-FR" b="1" baseline="-25000" dirty="0">
                      <a:solidFill>
                        <a:srgbClr val="FF6600"/>
                      </a:solidFill>
                      <a:sym typeface="Symbol" pitchFamily="18" charset="2"/>
                    </a:endParaRPr>
                  </a:p>
                </p:txBody>
              </p:sp>
              <p:sp>
                <p:nvSpPr>
                  <p:cNvPr id="15409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1" y="842"/>
                    <a:ext cx="1387" cy="39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fr-FR" sz="1400" b="1" dirty="0" err="1">
                        <a:solidFill>
                          <a:srgbClr val="FFCC00"/>
                        </a:solidFill>
                      </a:rPr>
                      <a:t>External</a:t>
                    </a:r>
                    <a:r>
                      <a:rPr lang="fr-FR" sz="1400" b="1" dirty="0">
                        <a:solidFill>
                          <a:srgbClr val="FFCC00"/>
                        </a:solidFill>
                      </a:rPr>
                      <a:t> </a:t>
                    </a:r>
                    <a:r>
                      <a:rPr lang="fr-FR" sz="1400" b="1" dirty="0" err="1">
                        <a:solidFill>
                          <a:srgbClr val="FFCC00"/>
                        </a:solidFill>
                      </a:rPr>
                      <a:t>relativistic</a:t>
                    </a:r>
                    <a:r>
                      <a:rPr lang="fr-FR" sz="1400" b="1" dirty="0">
                        <a:solidFill>
                          <a:srgbClr val="FFCC00"/>
                        </a:solidFill>
                      </a:rPr>
                      <a:t> </a:t>
                    </a:r>
                    <a:r>
                      <a:rPr lang="fr-FR" sz="1400" b="1" dirty="0" err="1" smtClean="0">
                        <a:solidFill>
                          <a:srgbClr val="FFCC00"/>
                        </a:solidFill>
                      </a:rPr>
                      <a:t>shock</a:t>
                    </a:r>
                    <a:endParaRPr lang="fr-FR" sz="1400" dirty="0">
                      <a:solidFill>
                        <a:srgbClr val="FFCC00"/>
                      </a:solidFill>
                    </a:endParaRPr>
                  </a:p>
                  <a:p>
                    <a:pPr algn="ctr">
                      <a:spcBef>
                        <a:spcPct val="50000"/>
                      </a:spcBef>
                    </a:pPr>
                    <a:r>
                      <a:rPr lang="fr-FR" sz="1400" dirty="0" err="1">
                        <a:solidFill>
                          <a:srgbClr val="FFCC00"/>
                        </a:solidFill>
                      </a:rPr>
                      <a:t>Forward</a:t>
                    </a:r>
                    <a:r>
                      <a:rPr lang="fr-FR" sz="1400" dirty="0">
                        <a:solidFill>
                          <a:srgbClr val="FFCC00"/>
                        </a:solidFill>
                      </a:rPr>
                      <a:t> and reverse </a:t>
                    </a:r>
                    <a:endParaRPr lang="fr-FR" sz="1400" baseline="-25000" dirty="0">
                      <a:solidFill>
                        <a:srgbClr val="FFCC00"/>
                      </a:solidFill>
                      <a:sym typeface="Symbol" pitchFamily="18" charset="2"/>
                    </a:endParaRPr>
                  </a:p>
                </p:txBody>
              </p:sp>
              <p:sp>
                <p:nvSpPr>
                  <p:cNvPr id="15410" name="Text Box 38"/>
                  <p:cNvSpPr txBox="1">
                    <a:spLocks noChangeArrowheads="1"/>
                  </p:cNvSpPr>
                  <p:nvPr/>
                </p:nvSpPr>
                <p:spPr bwMode="auto">
                  <a:xfrm rot="-5400000">
                    <a:off x="1507" y="1351"/>
                    <a:ext cx="1161" cy="3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fr-FR" sz="1400" dirty="0">
                        <a:solidFill>
                          <a:srgbClr val="FFCC00"/>
                        </a:solidFill>
                      </a:rPr>
                      <a:t>Layer propagation </a:t>
                    </a:r>
                    <a:r>
                      <a:rPr lang="fr-FR" sz="1400" dirty="0" err="1">
                        <a:solidFill>
                          <a:srgbClr val="FFCC00"/>
                        </a:solidFill>
                      </a:rPr>
                      <a:t>at</a:t>
                    </a:r>
                    <a:r>
                      <a:rPr lang="fr-FR" sz="1400" dirty="0">
                        <a:solidFill>
                          <a:srgbClr val="FFCC00"/>
                        </a:solidFill>
                      </a:rPr>
                      <a:t> constant </a:t>
                    </a:r>
                    <a:r>
                      <a:rPr lang="fr-FR" sz="1400" dirty="0" err="1">
                        <a:solidFill>
                          <a:srgbClr val="FFCC00"/>
                        </a:solidFill>
                      </a:rPr>
                      <a:t>width</a:t>
                    </a:r>
                    <a:endParaRPr lang="el-GR" sz="1400" baseline="-25000" dirty="0">
                      <a:solidFill>
                        <a:srgbClr val="FFCC00"/>
                      </a:solidFill>
                      <a:cs typeface="Arial" charset="0"/>
                      <a:sym typeface="Symbol" pitchFamily="18" charset="2"/>
                    </a:endParaRPr>
                  </a:p>
                </p:txBody>
              </p:sp>
              <p:sp>
                <p:nvSpPr>
                  <p:cNvPr id="15411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43" y="810"/>
                    <a:ext cx="2017" cy="66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fr-FR" b="1" dirty="0" err="1" smtClean="0">
                        <a:solidFill>
                          <a:srgbClr val="FF6600"/>
                        </a:solidFill>
                      </a:rPr>
                      <a:t>Internal</a:t>
                    </a:r>
                    <a:r>
                      <a:rPr lang="fr-FR" b="1" dirty="0" smtClean="0">
                        <a:solidFill>
                          <a:srgbClr val="FF6600"/>
                        </a:solidFill>
                      </a:rPr>
                      <a:t> </a:t>
                    </a:r>
                    <a:r>
                      <a:rPr lang="fr-FR" b="1" dirty="0" err="1">
                        <a:solidFill>
                          <a:srgbClr val="FF6600"/>
                        </a:solidFill>
                      </a:rPr>
                      <a:t>shocks</a:t>
                    </a:r>
                    <a:endParaRPr lang="fr-FR" b="1" dirty="0">
                      <a:solidFill>
                        <a:srgbClr val="FF6600"/>
                      </a:solidFill>
                    </a:endParaRPr>
                  </a:p>
                  <a:p>
                    <a:pPr algn="ctr">
                      <a:spcBef>
                        <a:spcPct val="50000"/>
                      </a:spcBef>
                    </a:pPr>
                    <a:r>
                      <a:rPr lang="fr-FR" dirty="0" err="1">
                        <a:solidFill>
                          <a:srgbClr val="FF6600"/>
                        </a:solidFill>
                      </a:rPr>
                      <a:t>Increase</a:t>
                    </a:r>
                    <a:r>
                      <a:rPr lang="fr-FR" dirty="0">
                        <a:solidFill>
                          <a:srgbClr val="FF6600"/>
                        </a:solidFill>
                      </a:rPr>
                      <a:t> of the layer </a:t>
                    </a:r>
                    <a:r>
                      <a:rPr lang="fr-FR" dirty="0" err="1">
                        <a:solidFill>
                          <a:srgbClr val="FF6600"/>
                        </a:solidFill>
                      </a:rPr>
                      <a:t>width</a:t>
                    </a:r>
                    <a:r>
                      <a:rPr lang="fr-FR" dirty="0">
                        <a:solidFill>
                          <a:srgbClr val="FF6600"/>
                        </a:solidFill>
                      </a:rPr>
                      <a:t> in </a:t>
                    </a:r>
                    <a:r>
                      <a:rPr lang="fr-FR" dirty="0" err="1">
                        <a:solidFill>
                          <a:srgbClr val="FF6600"/>
                        </a:solidFill>
                      </a:rPr>
                      <a:t>Rs</a:t>
                    </a:r>
                    <a:r>
                      <a:rPr lang="fr-FR" dirty="0">
                        <a:solidFill>
                          <a:srgbClr val="FF6600"/>
                        </a:solidFill>
                      </a:rPr>
                      <a:t> and </a:t>
                    </a:r>
                    <a:r>
                      <a:rPr lang="fr-FR" dirty="0" err="1">
                        <a:solidFill>
                          <a:srgbClr val="FF6600"/>
                        </a:solidFill>
                      </a:rPr>
                      <a:t>mildly</a:t>
                    </a:r>
                    <a:r>
                      <a:rPr lang="fr-FR" dirty="0">
                        <a:solidFill>
                          <a:srgbClr val="FF6600"/>
                        </a:solidFill>
                      </a:rPr>
                      <a:t> </a:t>
                    </a:r>
                    <a:r>
                      <a:rPr lang="fr-FR" dirty="0" err="1">
                        <a:solidFill>
                          <a:srgbClr val="FF6600"/>
                        </a:solidFill>
                      </a:rPr>
                      <a:t>relativistic</a:t>
                    </a:r>
                    <a:r>
                      <a:rPr lang="fr-FR" dirty="0">
                        <a:solidFill>
                          <a:srgbClr val="FF6600"/>
                        </a:solidFill>
                      </a:rPr>
                      <a:t> </a:t>
                    </a:r>
                    <a:r>
                      <a:rPr lang="fr-FR" dirty="0" err="1">
                        <a:solidFill>
                          <a:srgbClr val="FF6600"/>
                        </a:solidFill>
                      </a:rPr>
                      <a:t>shocks</a:t>
                    </a:r>
                    <a:endParaRPr lang="fr-FR" dirty="0">
                      <a:solidFill>
                        <a:srgbClr val="FF6600"/>
                      </a:solidFill>
                    </a:endParaRPr>
                  </a:p>
                </p:txBody>
              </p:sp>
            </p:grpSp>
            <p:sp>
              <p:nvSpPr>
                <p:cNvPr id="15385" name="Rectangle 41"/>
                <p:cNvSpPr>
                  <a:spLocks noChangeArrowheads="1"/>
                </p:cNvSpPr>
                <p:nvPr/>
              </p:nvSpPr>
              <p:spPr bwMode="auto">
                <a:xfrm>
                  <a:off x="50" y="2581"/>
                  <a:ext cx="5904" cy="206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sp>
            <p:nvSpPr>
              <p:cNvPr id="15381" name="Line 11"/>
              <p:cNvSpPr>
                <a:spLocks noChangeShapeType="1"/>
              </p:cNvSpPr>
              <p:nvPr/>
            </p:nvSpPr>
            <p:spPr bwMode="auto">
              <a:xfrm flipH="1" flipV="1">
                <a:off x="1310" y="990"/>
                <a:ext cx="4" cy="1570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380" name="Line 43"/>
            <p:cNvSpPr>
              <a:spLocks noChangeShapeType="1"/>
            </p:cNvSpPr>
            <p:nvPr/>
          </p:nvSpPr>
          <p:spPr bwMode="auto">
            <a:xfrm flipV="1">
              <a:off x="1791" y="1019"/>
              <a:ext cx="0" cy="158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363" name="Text Box 63"/>
          <p:cNvSpPr txBox="1">
            <a:spLocks noChangeArrowheads="1"/>
          </p:cNvSpPr>
          <p:nvPr/>
        </p:nvSpPr>
        <p:spPr bwMode="auto">
          <a:xfrm>
            <a:off x="941388" y="4517470"/>
            <a:ext cx="89646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sym typeface="Symbol" pitchFamily="18" charset="2"/>
              </a:rPr>
              <a:t> Injection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15364" name="Text Box 78"/>
          <p:cNvSpPr txBox="1">
            <a:spLocks noChangeArrowheads="1"/>
          </p:cNvSpPr>
          <p:nvPr/>
        </p:nvSpPr>
        <p:spPr bwMode="auto">
          <a:xfrm>
            <a:off x="-114300" y="-122238"/>
            <a:ext cx="9372600" cy="641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« </a:t>
            </a:r>
            <a:r>
              <a:rPr lang="fr-FR" sz="36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ireball</a:t>
            </a:r>
            <a:r>
              <a:rPr lang="fr-FR" sz="36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» 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365" name="Text Box 80"/>
          <p:cNvSpPr txBox="1">
            <a:spLocks noChangeArrowheads="1"/>
          </p:cNvSpPr>
          <p:nvPr/>
        </p:nvSpPr>
        <p:spPr bwMode="auto">
          <a:xfrm>
            <a:off x="19050" y="4214818"/>
            <a:ext cx="6400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</a:t>
            </a:r>
            <a:r>
              <a:rPr lang="fr-F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:</a:t>
            </a:r>
          </a:p>
        </p:txBody>
      </p:sp>
      <p:sp>
        <p:nvSpPr>
          <p:cNvPr id="15366" name="Text Box 81"/>
          <p:cNvSpPr txBox="1">
            <a:spLocks noChangeArrowheads="1"/>
          </p:cNvSpPr>
          <p:nvPr/>
        </p:nvSpPr>
        <p:spPr bwMode="auto">
          <a:xfrm>
            <a:off x="914400" y="4898470"/>
            <a:ext cx="89646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fr-FR" dirty="0" err="1">
                <a:solidFill>
                  <a:schemeClr val="bg1">
                    <a:lumMod val="95000"/>
                    <a:lumOff val="5000"/>
                  </a:schemeClr>
                </a:solidFill>
                <a:sym typeface="Symbol" pitchFamily="18" charset="2"/>
              </a:rPr>
              <a:t>Acceleration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15367" name="Text Box 82"/>
          <p:cNvSpPr txBox="1">
            <a:spLocks noChangeArrowheads="1"/>
          </p:cNvSpPr>
          <p:nvPr/>
        </p:nvSpPr>
        <p:spPr bwMode="auto">
          <a:xfrm>
            <a:off x="914400" y="5279470"/>
            <a:ext cx="89646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sym typeface="Symbol" pitchFamily="18" charset="2"/>
              </a:rPr>
              <a:t>Propagation </a:t>
            </a:r>
            <a:r>
              <a:rPr lang="fr-FR" dirty="0" err="1">
                <a:solidFill>
                  <a:schemeClr val="bg1">
                    <a:lumMod val="95000"/>
                    <a:lumOff val="5000"/>
                  </a:schemeClr>
                </a:solidFill>
                <a:sym typeface="Symbol" pitchFamily="18" charset="2"/>
              </a:rPr>
              <a:t>at</a:t>
            </a: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sym typeface="Symbol" pitchFamily="18" charset="2"/>
              </a:rPr>
              <a:t> constant </a:t>
            </a:r>
            <a:r>
              <a:rPr lang="fr-FR" dirty="0" err="1">
                <a:solidFill>
                  <a:schemeClr val="bg1">
                    <a:lumMod val="95000"/>
                    <a:lumOff val="5000"/>
                  </a:schemeClr>
                </a:solidFill>
                <a:sym typeface="Symbol" pitchFamily="18" charset="2"/>
              </a:rPr>
              <a:t>width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15368" name="Text Box 83"/>
          <p:cNvSpPr txBox="1">
            <a:spLocks noChangeArrowheads="1"/>
          </p:cNvSpPr>
          <p:nvPr/>
        </p:nvSpPr>
        <p:spPr bwMode="auto">
          <a:xfrm>
            <a:off x="19050" y="5650072"/>
            <a:ext cx="612458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</a:t>
            </a:r>
            <a:r>
              <a:rPr lang="fr-FR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Internal</a:t>
            </a:r>
            <a:r>
              <a:rPr lang="fr-F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shocks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light </a:t>
            </a:r>
            <a:r>
              <a:rPr lang="fr-F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curve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variabilities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during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prompt </a:t>
            </a:r>
            <a:r>
              <a:rPr lang="fr-F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emission</a:t>
            </a:r>
            <a:endParaRPr lang="fr-F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8" name="Connecteur droit avec flèche 57"/>
          <p:cNvCxnSpPr/>
          <p:nvPr/>
        </p:nvCxnSpPr>
        <p:spPr>
          <a:xfrm>
            <a:off x="3810000" y="4038600"/>
            <a:ext cx="3352800" cy="158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7162800" y="4038600"/>
            <a:ext cx="773113" cy="1588"/>
          </a:xfrm>
          <a:prstGeom prst="straightConnector1">
            <a:avLst/>
          </a:prstGeom>
          <a:ln w="38100">
            <a:solidFill>
              <a:srgbClr val="FFCC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1" name="Text Box 39"/>
          <p:cNvSpPr txBox="1">
            <a:spLocks noChangeArrowheads="1"/>
          </p:cNvSpPr>
          <p:nvPr/>
        </p:nvSpPr>
        <p:spPr bwMode="auto">
          <a:xfrm>
            <a:off x="3929058" y="4098836"/>
            <a:ext cx="31607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b="1" dirty="0">
                <a:solidFill>
                  <a:srgbClr val="FF6600"/>
                </a:solidFill>
              </a:rPr>
              <a:t>Prompt </a:t>
            </a:r>
            <a:r>
              <a:rPr lang="fr-FR" b="1" dirty="0" smtClean="0">
                <a:solidFill>
                  <a:srgbClr val="FF6600"/>
                </a:solidFill>
              </a:rPr>
              <a:t>               (synchrotron/IC radiation)</a:t>
            </a:r>
            <a:endParaRPr lang="fr-FR" b="1" dirty="0">
              <a:solidFill>
                <a:srgbClr val="FF6600"/>
              </a:solidFill>
            </a:endParaRPr>
          </a:p>
        </p:txBody>
      </p:sp>
      <p:sp>
        <p:nvSpPr>
          <p:cNvPr id="15372" name="Text Box 39"/>
          <p:cNvSpPr txBox="1">
            <a:spLocks noChangeArrowheads="1"/>
          </p:cNvSpPr>
          <p:nvPr/>
        </p:nvSpPr>
        <p:spPr bwMode="auto">
          <a:xfrm>
            <a:off x="6572264" y="4099019"/>
            <a:ext cx="23225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b="1" dirty="0" err="1">
                <a:solidFill>
                  <a:srgbClr val="FFCC00"/>
                </a:solidFill>
              </a:rPr>
              <a:t>Afterglow</a:t>
            </a:r>
            <a:r>
              <a:rPr lang="fr-FR" b="1" dirty="0">
                <a:solidFill>
                  <a:srgbClr val="FFCC00"/>
                </a:solidFill>
              </a:rPr>
              <a:t> </a:t>
            </a:r>
            <a:r>
              <a:rPr lang="fr-FR" b="1" dirty="0" smtClean="0">
                <a:solidFill>
                  <a:srgbClr val="FFCC00"/>
                </a:solidFill>
              </a:rPr>
              <a:t> (synchrotron)</a:t>
            </a:r>
          </a:p>
        </p:txBody>
      </p:sp>
      <p:sp>
        <p:nvSpPr>
          <p:cNvPr id="15373" name="Text Box 18"/>
          <p:cNvSpPr txBox="1">
            <a:spLocks noChangeArrowheads="1"/>
          </p:cNvSpPr>
          <p:nvPr/>
        </p:nvSpPr>
        <p:spPr bwMode="auto">
          <a:xfrm>
            <a:off x="2857488" y="401638"/>
            <a:ext cx="4357718" cy="312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(Goodman, 1986) (Rees &amp; </a:t>
            </a:r>
            <a:r>
              <a:rPr lang="fr-FR" sz="1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Mészaros</a:t>
            </a:r>
            <a:r>
              <a:rPr lang="fr-F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1992)</a:t>
            </a:r>
            <a:endParaRPr lang="fr-F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374" name="Text Box 83"/>
          <p:cNvSpPr txBox="1">
            <a:spLocks noChangeArrowheads="1"/>
          </p:cNvSpPr>
          <p:nvPr/>
        </p:nvSpPr>
        <p:spPr bwMode="auto">
          <a:xfrm>
            <a:off x="28575" y="6386536"/>
            <a:ext cx="91249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</a:t>
            </a:r>
            <a:r>
              <a:rPr lang="fr-FR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shock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Afterglow</a:t>
            </a:r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emission</a:t>
            </a:r>
            <a:endParaRPr lang="fr-F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375" name="ZoneTexte 61"/>
          <p:cNvSpPr txBox="1">
            <a:spLocks noChangeArrowheads="1"/>
          </p:cNvSpPr>
          <p:nvPr/>
        </p:nvSpPr>
        <p:spPr bwMode="auto">
          <a:xfrm>
            <a:off x="5715008" y="4786322"/>
            <a:ext cx="3343276" cy="1938992"/>
          </a:xfrm>
          <a:prstGeom prst="rect">
            <a:avLst/>
          </a:prstGeom>
          <a:solidFill>
            <a:schemeClr val="tx1">
              <a:alpha val="12157"/>
            </a:schemeClr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Symbol" pitchFamily="18" charset="2"/>
              <a:buChar char="G"/>
            </a:pPr>
            <a:r>
              <a:rPr lang="fr-FR" sz="2000" dirty="0" smtClean="0">
                <a:solidFill>
                  <a:schemeClr val="bg1"/>
                </a:solidFill>
                <a:sym typeface="Symbol" pitchFamily="18" charset="2"/>
              </a:rPr>
              <a:t> : Lorentz factor</a:t>
            </a:r>
          </a:p>
          <a:p>
            <a:r>
              <a:rPr lang="fr-FR" sz="2000" dirty="0" smtClean="0">
                <a:solidFill>
                  <a:schemeClr val="bg1"/>
                </a:solidFill>
                <a:sym typeface="Symbol" pitchFamily="18" charset="2"/>
              </a:rPr>
              <a:t> : </a:t>
            </a:r>
            <a:r>
              <a:rPr lang="fr-FR" sz="2000" dirty="0" err="1" smtClean="0">
                <a:solidFill>
                  <a:schemeClr val="bg1"/>
                </a:solidFill>
                <a:sym typeface="Symbol" pitchFamily="18" charset="2"/>
              </a:rPr>
              <a:t>baryonic</a:t>
            </a:r>
            <a:r>
              <a:rPr lang="fr-FR" sz="2000" dirty="0" smtClean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fr-FR" sz="2000" dirty="0" err="1" smtClean="0">
                <a:solidFill>
                  <a:schemeClr val="bg1"/>
                </a:solidFill>
                <a:sym typeface="Symbol" pitchFamily="18" charset="2"/>
              </a:rPr>
              <a:t>loading</a:t>
            </a:r>
            <a:endParaRPr lang="fr-FR" sz="2000" dirty="0" smtClean="0">
              <a:solidFill>
                <a:schemeClr val="bg1"/>
              </a:solidFill>
            </a:endParaRPr>
          </a:p>
          <a:p>
            <a:r>
              <a:rPr lang="fr-FR" sz="2000" dirty="0" smtClean="0">
                <a:solidFill>
                  <a:schemeClr val="bg1"/>
                </a:solidFill>
              </a:rPr>
              <a:t>r</a:t>
            </a:r>
            <a:r>
              <a:rPr lang="fr-FR" sz="2000" baseline="-25000" dirty="0" smtClean="0">
                <a:solidFill>
                  <a:schemeClr val="bg1"/>
                </a:solidFill>
              </a:rPr>
              <a:t>0</a:t>
            </a:r>
            <a:r>
              <a:rPr lang="fr-FR" sz="2000" dirty="0" smtClean="0">
                <a:solidFill>
                  <a:schemeClr val="bg1"/>
                </a:solidFill>
              </a:rPr>
              <a:t> : black </a:t>
            </a:r>
            <a:r>
              <a:rPr lang="fr-FR" sz="2000" dirty="0" err="1" smtClean="0">
                <a:solidFill>
                  <a:schemeClr val="bg1"/>
                </a:solidFill>
              </a:rPr>
              <a:t>hole</a:t>
            </a:r>
            <a:r>
              <a:rPr lang="fr-FR" sz="2000" dirty="0" smtClean="0">
                <a:solidFill>
                  <a:schemeClr val="bg1"/>
                </a:solidFill>
              </a:rPr>
              <a:t> size (~10</a:t>
            </a:r>
            <a:r>
              <a:rPr lang="fr-FR" sz="2000" baseline="30000" dirty="0" smtClean="0">
                <a:solidFill>
                  <a:schemeClr val="bg1"/>
                </a:solidFill>
              </a:rPr>
              <a:t>7</a:t>
            </a:r>
            <a:r>
              <a:rPr lang="fr-FR" sz="2000" dirty="0" smtClean="0">
                <a:solidFill>
                  <a:schemeClr val="bg1"/>
                </a:solidFill>
              </a:rPr>
              <a:t>  cm)</a:t>
            </a:r>
          </a:p>
          <a:p>
            <a:r>
              <a:rPr lang="fr-FR" sz="2000" dirty="0" err="1" smtClean="0">
                <a:solidFill>
                  <a:schemeClr val="bg1"/>
                </a:solidFill>
              </a:rPr>
              <a:t>r</a:t>
            </a:r>
            <a:r>
              <a:rPr lang="fr-FR" sz="2000" baseline="-25000" dirty="0" err="1" smtClean="0">
                <a:solidFill>
                  <a:schemeClr val="bg1"/>
                </a:solidFill>
              </a:rPr>
              <a:t>s</a:t>
            </a:r>
            <a:r>
              <a:rPr lang="fr-FR" sz="2000" dirty="0" smtClean="0">
                <a:solidFill>
                  <a:schemeClr val="bg1"/>
                </a:solidFill>
              </a:rPr>
              <a:t> : saturation radius</a:t>
            </a:r>
          </a:p>
          <a:p>
            <a:r>
              <a:rPr lang="fr-FR" sz="2000" dirty="0" err="1" smtClean="0">
                <a:solidFill>
                  <a:schemeClr val="bg1"/>
                </a:solidFill>
              </a:rPr>
              <a:t>r</a:t>
            </a:r>
            <a:r>
              <a:rPr lang="fr-FR" sz="2000" baseline="-25000" dirty="0" err="1" smtClean="0">
                <a:solidFill>
                  <a:schemeClr val="bg1"/>
                </a:solidFill>
              </a:rPr>
              <a:t>b</a:t>
            </a:r>
            <a:r>
              <a:rPr lang="fr-FR" sz="2000" dirty="0" smtClean="0">
                <a:solidFill>
                  <a:schemeClr val="bg1"/>
                </a:solidFill>
              </a:rPr>
              <a:t> : </a:t>
            </a:r>
            <a:r>
              <a:rPr lang="fr-FR" sz="2000" dirty="0" err="1" smtClean="0">
                <a:solidFill>
                  <a:schemeClr val="bg1"/>
                </a:solidFill>
              </a:rPr>
              <a:t>broadening</a:t>
            </a:r>
            <a:r>
              <a:rPr lang="fr-FR" sz="2000" dirty="0" smtClean="0">
                <a:solidFill>
                  <a:schemeClr val="bg1"/>
                </a:solidFill>
              </a:rPr>
              <a:t> radius</a:t>
            </a:r>
          </a:p>
          <a:p>
            <a:r>
              <a:rPr lang="fr-FR" sz="2000" dirty="0" smtClean="0">
                <a:solidFill>
                  <a:schemeClr val="bg1"/>
                </a:solidFill>
              </a:rPr>
              <a:t>r</a:t>
            </a:r>
            <a:r>
              <a:rPr lang="fr-FR" sz="2000" baseline="-25000" dirty="0" smtClean="0">
                <a:solidFill>
                  <a:schemeClr val="bg1"/>
                </a:solidFill>
              </a:rPr>
              <a:t>d</a:t>
            </a:r>
            <a:r>
              <a:rPr lang="fr-FR" sz="2000" dirty="0" smtClean="0">
                <a:solidFill>
                  <a:schemeClr val="bg1"/>
                </a:solidFill>
              </a:rPr>
              <a:t> : </a:t>
            </a:r>
            <a:r>
              <a:rPr lang="fr-FR" sz="2000" dirty="0" err="1" smtClean="0">
                <a:solidFill>
                  <a:schemeClr val="bg1"/>
                </a:solidFill>
              </a:rPr>
              <a:t>decelerating</a:t>
            </a:r>
            <a:r>
              <a:rPr lang="fr-FR" sz="2000" dirty="0" smtClean="0">
                <a:solidFill>
                  <a:schemeClr val="bg1"/>
                </a:solidFill>
              </a:rPr>
              <a:t> radius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5376" name="Text Box 34"/>
          <p:cNvSpPr txBox="1">
            <a:spLocks noChangeArrowheads="1"/>
          </p:cNvSpPr>
          <p:nvPr/>
        </p:nvSpPr>
        <p:spPr bwMode="auto">
          <a:xfrm>
            <a:off x="2285984" y="838200"/>
            <a:ext cx="14811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dirty="0" err="1" smtClean="0">
                <a:solidFill>
                  <a:srgbClr val="FFCC00"/>
                </a:solidFill>
              </a:rPr>
              <a:t>r</a:t>
            </a:r>
            <a:r>
              <a:rPr lang="fr-FR" b="1" baseline="-25000" dirty="0" err="1" smtClean="0">
                <a:solidFill>
                  <a:srgbClr val="FFCC00"/>
                </a:solidFill>
              </a:rPr>
              <a:t>s</a:t>
            </a:r>
            <a:r>
              <a:rPr lang="fr-FR" b="1" dirty="0" smtClean="0">
                <a:solidFill>
                  <a:srgbClr val="FFCC00"/>
                </a:solidFill>
              </a:rPr>
              <a:t>=10</a:t>
            </a:r>
            <a:r>
              <a:rPr lang="fr-FR" b="1" baseline="30000" dirty="0" smtClean="0">
                <a:solidFill>
                  <a:srgbClr val="FFCC00"/>
                </a:solidFill>
              </a:rPr>
              <a:t>9</a:t>
            </a:r>
            <a:r>
              <a:rPr lang="fr-FR" b="1" dirty="0" smtClean="0">
                <a:solidFill>
                  <a:srgbClr val="FFCC00"/>
                </a:solidFill>
              </a:rPr>
              <a:t>cm</a:t>
            </a:r>
            <a:endParaRPr lang="fr-FR" b="1" dirty="0">
              <a:solidFill>
                <a:srgbClr val="FFCC00"/>
              </a:solidFill>
              <a:sym typeface="Symbol" pitchFamily="18" charset="2"/>
            </a:endParaRPr>
          </a:p>
        </p:txBody>
      </p:sp>
      <p:sp>
        <p:nvSpPr>
          <p:cNvPr id="52" name="Espace réservé du numéro de diapositive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ChangeArrowheads="1"/>
          </p:cNvSpPr>
          <p:nvPr/>
        </p:nvSpPr>
        <p:spPr bwMode="auto">
          <a:xfrm>
            <a:off x="95637" y="1714488"/>
            <a:ext cx="9529746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3500" dirty="0" smtClean="0">
                <a:solidFill>
                  <a:schemeClr val="bg1"/>
                </a:solidFill>
              </a:rPr>
              <a:t>1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sz="2100" dirty="0" err="1" smtClean="0">
                <a:solidFill>
                  <a:schemeClr val="bg1"/>
                </a:solidFill>
              </a:rPr>
              <a:t>Syn</a:t>
            </a:r>
            <a:r>
              <a:rPr lang="fr-FR" sz="2100" dirty="0" smtClean="0">
                <a:solidFill>
                  <a:schemeClr val="bg1"/>
                </a:solidFill>
              </a:rPr>
              <a:t> </a:t>
            </a:r>
            <a:r>
              <a:rPr lang="fr-FR" sz="2100" dirty="0" err="1" smtClean="0">
                <a:solidFill>
                  <a:schemeClr val="bg1"/>
                </a:solidFill>
              </a:rPr>
              <a:t>from</a:t>
            </a:r>
            <a:r>
              <a:rPr lang="fr-FR" sz="2100" dirty="0" smtClean="0">
                <a:solidFill>
                  <a:schemeClr val="bg1"/>
                </a:solidFill>
              </a:rPr>
              <a:t> </a:t>
            </a:r>
            <a:r>
              <a:rPr lang="fr-FR" sz="2100" dirty="0" err="1" smtClean="0">
                <a:solidFill>
                  <a:schemeClr val="bg1"/>
                </a:solidFill>
              </a:rPr>
              <a:t>accelerated</a:t>
            </a:r>
            <a:r>
              <a:rPr lang="fr-FR" sz="2100" dirty="0" smtClean="0">
                <a:solidFill>
                  <a:schemeClr val="bg1"/>
                </a:solidFill>
              </a:rPr>
              <a:t> e</a:t>
            </a:r>
            <a:r>
              <a:rPr lang="fr-FR" sz="2100" baseline="30000" dirty="0" smtClean="0">
                <a:solidFill>
                  <a:schemeClr val="bg1"/>
                </a:solidFill>
              </a:rPr>
              <a:t>-</a:t>
            </a:r>
            <a:r>
              <a:rPr lang="fr-FR" sz="2100" dirty="0" smtClean="0">
                <a:solidFill>
                  <a:schemeClr val="bg1"/>
                </a:solidFill>
              </a:rPr>
              <a:t> (</a:t>
            </a:r>
            <a:r>
              <a:rPr lang="fr-FR" sz="2100" dirty="0" err="1" smtClean="0">
                <a:solidFill>
                  <a:schemeClr val="bg1"/>
                </a:solidFill>
              </a:rPr>
              <a:t>internal</a:t>
            </a:r>
            <a:r>
              <a:rPr lang="fr-FR" sz="2100" dirty="0" smtClean="0">
                <a:solidFill>
                  <a:schemeClr val="bg1"/>
                </a:solidFill>
              </a:rPr>
              <a:t> </a:t>
            </a:r>
            <a:r>
              <a:rPr lang="fr-FR" sz="2100" dirty="0" err="1" smtClean="0">
                <a:solidFill>
                  <a:schemeClr val="bg1"/>
                </a:solidFill>
              </a:rPr>
              <a:t>shocks</a:t>
            </a:r>
            <a:r>
              <a:rPr lang="fr-FR" sz="2100" dirty="0" smtClean="0">
                <a:solidFill>
                  <a:schemeClr val="bg1"/>
                </a:solidFill>
              </a:rPr>
              <a:t>) -&gt; Prompt </a:t>
            </a:r>
            <a:r>
              <a:rPr lang="fr-FR" sz="2100" dirty="0" err="1" smtClean="0">
                <a:solidFill>
                  <a:schemeClr val="bg1"/>
                </a:solidFill>
              </a:rPr>
              <a:t>emission</a:t>
            </a:r>
            <a:r>
              <a:rPr lang="fr-FR" sz="2100" dirty="0" smtClean="0">
                <a:solidFill>
                  <a:schemeClr val="bg1"/>
                </a:solidFill>
              </a:rPr>
              <a:t> (</a:t>
            </a:r>
            <a:r>
              <a:rPr lang="fr-FR" sz="2100" dirty="0" err="1" smtClean="0">
                <a:solidFill>
                  <a:schemeClr val="bg1"/>
                </a:solidFill>
              </a:rPr>
              <a:t>keV</a:t>
            </a:r>
            <a:r>
              <a:rPr lang="fr-FR" sz="2100" dirty="0" smtClean="0">
                <a:solidFill>
                  <a:schemeClr val="bg1"/>
                </a:solidFill>
              </a:rPr>
              <a:t>-&gt;MeV)</a:t>
            </a:r>
            <a:endParaRPr lang="fr-FR" sz="2100" baseline="30000" dirty="0">
              <a:solidFill>
                <a:schemeClr val="bg1"/>
              </a:solidFill>
            </a:endParaRPr>
          </a:p>
        </p:txBody>
      </p:sp>
      <p:sp>
        <p:nvSpPr>
          <p:cNvPr id="3" name="Rectangle 13"/>
          <p:cNvSpPr>
            <a:spLocks noChangeArrowheads="1"/>
          </p:cNvSpPr>
          <p:nvPr/>
        </p:nvSpPr>
        <p:spPr bwMode="auto">
          <a:xfrm>
            <a:off x="623888" y="8388858"/>
            <a:ext cx="8520112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35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fr-FR" dirty="0" smtClean="0"/>
              <a:t>  </a:t>
            </a:r>
            <a:r>
              <a:rPr lang="fr-FR" sz="2200" b="1" dirty="0" smtClean="0">
                <a:solidFill>
                  <a:srgbClr val="FFC000"/>
                </a:solidFill>
              </a:rPr>
              <a:t>Proton </a:t>
            </a:r>
            <a:r>
              <a:rPr lang="fr-FR" sz="2200" b="1" dirty="0" err="1">
                <a:solidFill>
                  <a:srgbClr val="FFC000"/>
                </a:solidFill>
              </a:rPr>
              <a:t>acceleration</a:t>
            </a:r>
            <a:r>
              <a:rPr lang="fr-FR" sz="2200" dirty="0">
                <a:solidFill>
                  <a:srgbClr val="FFC000"/>
                </a:solidFill>
              </a:rPr>
              <a:t> </a:t>
            </a:r>
            <a:r>
              <a:rPr lang="fr-FR" sz="2200" dirty="0" err="1"/>
              <a:t>during</a:t>
            </a:r>
            <a:r>
              <a:rPr lang="fr-FR" sz="2200" dirty="0"/>
              <a:t> the </a:t>
            </a:r>
            <a:r>
              <a:rPr lang="fr-FR" sz="2200" b="1" dirty="0" err="1">
                <a:solidFill>
                  <a:srgbClr val="FFC000"/>
                </a:solidFill>
              </a:rPr>
              <a:t>internal</a:t>
            </a:r>
            <a:r>
              <a:rPr lang="fr-FR" sz="2200" b="1" dirty="0">
                <a:solidFill>
                  <a:srgbClr val="FFC000"/>
                </a:solidFill>
              </a:rPr>
              <a:t> </a:t>
            </a:r>
            <a:r>
              <a:rPr lang="fr-FR" sz="2200" b="1" dirty="0" err="1">
                <a:solidFill>
                  <a:srgbClr val="FFC000"/>
                </a:solidFill>
              </a:rPr>
              <a:t>shocks</a:t>
            </a:r>
            <a:r>
              <a:rPr lang="fr-FR" sz="2200" dirty="0">
                <a:solidFill>
                  <a:srgbClr val="FFC000"/>
                </a:solidFill>
              </a:rPr>
              <a:t> </a:t>
            </a:r>
            <a:r>
              <a:rPr lang="fr-FR" sz="2200" dirty="0"/>
              <a:t>and </a:t>
            </a:r>
            <a:r>
              <a:rPr lang="fr-FR" sz="2200" b="1" dirty="0">
                <a:solidFill>
                  <a:srgbClr val="FFC000"/>
                </a:solidFill>
              </a:rPr>
              <a:t>Ultra-High </a:t>
            </a:r>
            <a:r>
              <a:rPr lang="fr-FR" sz="2200" b="1" dirty="0" err="1">
                <a:solidFill>
                  <a:srgbClr val="FFC000"/>
                </a:solidFill>
              </a:rPr>
              <a:t>Energy</a:t>
            </a:r>
            <a:r>
              <a:rPr lang="fr-FR" sz="2200" b="1" dirty="0">
                <a:solidFill>
                  <a:srgbClr val="FFC000"/>
                </a:solidFill>
              </a:rPr>
              <a:t> </a:t>
            </a:r>
            <a:r>
              <a:rPr lang="fr-FR" sz="2200" b="1" dirty="0" err="1">
                <a:solidFill>
                  <a:srgbClr val="FFC000"/>
                </a:solidFill>
              </a:rPr>
              <a:t>Cosmic</a:t>
            </a:r>
            <a:r>
              <a:rPr lang="fr-FR" sz="2200" b="1" dirty="0">
                <a:solidFill>
                  <a:srgbClr val="FFC000"/>
                </a:solidFill>
              </a:rPr>
              <a:t> Rays</a:t>
            </a:r>
            <a:r>
              <a:rPr lang="fr-FR" sz="2200" dirty="0"/>
              <a:t> (</a:t>
            </a:r>
            <a:r>
              <a:rPr lang="fr-FR" sz="2200" dirty="0" err="1"/>
              <a:t>UHECRs</a:t>
            </a:r>
            <a:r>
              <a:rPr lang="fr-FR" sz="2200" dirty="0"/>
              <a:t>) production.</a:t>
            </a: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623888" y="9531866"/>
            <a:ext cx="8215312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35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fr-FR" dirty="0" smtClean="0"/>
              <a:t>  </a:t>
            </a:r>
            <a:r>
              <a:rPr lang="fr-FR" sz="2200" dirty="0" smtClean="0"/>
              <a:t>Possible </a:t>
            </a:r>
            <a:r>
              <a:rPr lang="fr-FR" sz="2200" b="1" dirty="0">
                <a:solidFill>
                  <a:srgbClr val="FFC000"/>
                </a:solidFill>
              </a:rPr>
              <a:t>signature</a:t>
            </a:r>
            <a:r>
              <a:rPr lang="fr-FR" sz="2200" dirty="0"/>
              <a:t> of the </a:t>
            </a:r>
            <a:r>
              <a:rPr lang="fr-FR" sz="2200" b="1" dirty="0">
                <a:solidFill>
                  <a:srgbClr val="FFC000"/>
                </a:solidFill>
              </a:rPr>
              <a:t>UHECR synchrotron</a:t>
            </a:r>
            <a:r>
              <a:rPr lang="fr-FR" sz="2200" dirty="0">
                <a:solidFill>
                  <a:srgbClr val="FFC000"/>
                </a:solidFill>
              </a:rPr>
              <a:t> </a:t>
            </a:r>
            <a:r>
              <a:rPr lang="fr-FR" sz="2200" dirty="0" err="1"/>
              <a:t>emission</a:t>
            </a:r>
            <a:r>
              <a:rPr lang="fr-FR" sz="2200" dirty="0"/>
              <a:t> </a:t>
            </a:r>
            <a:r>
              <a:rPr lang="fr-FR" sz="2200" dirty="0" err="1"/>
              <a:t>with</a:t>
            </a:r>
            <a:r>
              <a:rPr lang="fr-FR" sz="2200" dirty="0"/>
              <a:t> the </a:t>
            </a:r>
            <a:r>
              <a:rPr lang="fr-FR" sz="2200" b="1" dirty="0">
                <a:solidFill>
                  <a:srgbClr val="FFC000"/>
                </a:solidFill>
              </a:rPr>
              <a:t>LAT</a:t>
            </a:r>
            <a:r>
              <a:rPr lang="fr-FR" sz="2200" dirty="0"/>
              <a:t>.</a:t>
            </a:r>
          </a:p>
        </p:txBody>
      </p:sp>
      <p:sp>
        <p:nvSpPr>
          <p:cNvPr id="5" name="Rectangle 16"/>
          <p:cNvSpPr>
            <a:spLocks noChangeArrowheads="1"/>
          </p:cNvSpPr>
          <p:nvPr/>
        </p:nvSpPr>
        <p:spPr bwMode="auto">
          <a:xfrm>
            <a:off x="623888" y="7174412"/>
            <a:ext cx="8520112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35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fr-FR" dirty="0" smtClean="0"/>
              <a:t>  </a:t>
            </a:r>
            <a:r>
              <a:rPr lang="fr-FR" sz="2200" b="1" dirty="0" smtClean="0">
                <a:solidFill>
                  <a:srgbClr val="FFC000"/>
                </a:solidFill>
              </a:rPr>
              <a:t>Prompt </a:t>
            </a:r>
            <a:r>
              <a:rPr lang="fr-FR" sz="2200" b="1" dirty="0" err="1">
                <a:solidFill>
                  <a:srgbClr val="FFC000"/>
                </a:solidFill>
              </a:rPr>
              <a:t>emission</a:t>
            </a:r>
            <a:r>
              <a:rPr lang="fr-FR" sz="2200" dirty="0">
                <a:solidFill>
                  <a:srgbClr val="FFC000"/>
                </a:solidFill>
              </a:rPr>
              <a:t>, </a:t>
            </a:r>
            <a:r>
              <a:rPr lang="fr-FR" sz="2200" b="1" dirty="0" err="1">
                <a:solidFill>
                  <a:srgbClr val="FFC000"/>
                </a:solidFill>
              </a:rPr>
              <a:t>electron</a:t>
            </a:r>
            <a:r>
              <a:rPr lang="fr-FR" sz="2200" b="1" dirty="0">
                <a:solidFill>
                  <a:srgbClr val="FFC000"/>
                </a:solidFill>
              </a:rPr>
              <a:t> synchrotron</a:t>
            </a:r>
            <a:r>
              <a:rPr lang="fr-FR" sz="2200" dirty="0">
                <a:solidFill>
                  <a:srgbClr val="FFC000"/>
                </a:solidFill>
              </a:rPr>
              <a:t> </a:t>
            </a:r>
            <a:r>
              <a:rPr lang="fr-FR" sz="2200" dirty="0" err="1"/>
              <a:t>emission</a:t>
            </a:r>
            <a:r>
              <a:rPr lang="fr-FR" sz="2200" dirty="0"/>
              <a:t> and </a:t>
            </a:r>
            <a:r>
              <a:rPr lang="fr-FR" sz="2200" b="1" dirty="0" err="1">
                <a:solidFill>
                  <a:srgbClr val="FFC000"/>
                </a:solidFill>
              </a:rPr>
              <a:t>constraints</a:t>
            </a:r>
            <a:r>
              <a:rPr lang="fr-FR" sz="2200" dirty="0"/>
              <a:t> on the </a:t>
            </a:r>
            <a:r>
              <a:rPr lang="fr-FR" sz="2200" b="1" dirty="0" err="1">
                <a:solidFill>
                  <a:srgbClr val="FFC000"/>
                </a:solidFill>
              </a:rPr>
              <a:t>magnetic</a:t>
            </a:r>
            <a:r>
              <a:rPr lang="fr-FR" sz="2200" b="1" dirty="0">
                <a:solidFill>
                  <a:srgbClr val="FFC000"/>
                </a:solidFill>
              </a:rPr>
              <a:t> </a:t>
            </a:r>
            <a:r>
              <a:rPr lang="fr-FR" sz="2200" b="1" dirty="0" err="1">
                <a:solidFill>
                  <a:srgbClr val="FFC000"/>
                </a:solidFill>
              </a:rPr>
              <a:t>parameters</a:t>
            </a:r>
            <a:r>
              <a:rPr lang="fr-FR" sz="2200" dirty="0">
                <a:solidFill>
                  <a:srgbClr val="FFC000"/>
                </a:solidFill>
              </a:rPr>
              <a:t> </a:t>
            </a:r>
            <a:r>
              <a:rPr lang="fr-FR" sz="2200" dirty="0"/>
              <a:t>of the GRB jet.</a:t>
            </a:r>
          </a:p>
        </p:txBody>
      </p:sp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0" y="0"/>
            <a:ext cx="914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UHECRs</a:t>
            </a:r>
            <a:r>
              <a:rPr lang="fr-FR" sz="36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6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eneration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6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</a:t>
            </a:r>
            <a:r>
              <a:rPr lang="fr-FR" sz="36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GRBs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2857488" y="1000108"/>
            <a:ext cx="37052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dirty="0" err="1">
                <a:solidFill>
                  <a:schemeClr val="bg1"/>
                </a:solidFill>
              </a:rPr>
              <a:t>Steps</a:t>
            </a:r>
            <a:r>
              <a:rPr lang="fr-FR" sz="2400" dirty="0">
                <a:solidFill>
                  <a:schemeClr val="bg1"/>
                </a:solidFill>
              </a:rPr>
              <a:t> of the scenario :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>
                <a:solidFill>
                  <a:schemeClr val="bg1"/>
                </a:solidFill>
              </a:rPr>
              <a:pPr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95637" y="3000372"/>
            <a:ext cx="9315432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3500" dirty="0" smtClean="0">
                <a:solidFill>
                  <a:schemeClr val="bg1"/>
                </a:solidFill>
              </a:rPr>
              <a:t>2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sz="2100" dirty="0" smtClean="0">
                <a:solidFill>
                  <a:schemeClr val="bg1"/>
                </a:solidFill>
              </a:rPr>
              <a:t>BATSE (or GBM )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sz="2100" dirty="0" smtClean="0">
                <a:solidFill>
                  <a:schemeClr val="bg1"/>
                </a:solidFill>
              </a:rPr>
              <a:t>prompt </a:t>
            </a:r>
            <a:r>
              <a:rPr lang="fr-FR" sz="2100" dirty="0" err="1" smtClean="0">
                <a:solidFill>
                  <a:schemeClr val="bg1"/>
                </a:solidFill>
              </a:rPr>
              <a:t>emission</a:t>
            </a:r>
            <a:r>
              <a:rPr lang="fr-FR" sz="2100" dirty="0" smtClean="0">
                <a:solidFill>
                  <a:schemeClr val="bg1"/>
                </a:solidFill>
              </a:rPr>
              <a:t> (</a:t>
            </a:r>
            <a:r>
              <a:rPr lang="fr-FR" sz="2100" dirty="0" err="1" smtClean="0">
                <a:solidFill>
                  <a:schemeClr val="bg1"/>
                </a:solidFill>
              </a:rPr>
              <a:t>keV</a:t>
            </a:r>
            <a:r>
              <a:rPr lang="fr-FR" sz="2100" dirty="0" smtClean="0">
                <a:solidFill>
                  <a:schemeClr val="bg1"/>
                </a:solidFill>
              </a:rPr>
              <a:t>-MeV) -&gt; </a:t>
            </a:r>
            <a:r>
              <a:rPr lang="fr-FR" sz="2100" dirty="0" err="1" smtClean="0">
                <a:solidFill>
                  <a:schemeClr val="bg1"/>
                </a:solidFill>
              </a:rPr>
              <a:t>constrain</a:t>
            </a:r>
            <a:r>
              <a:rPr lang="fr-FR" sz="2100" dirty="0" smtClean="0">
                <a:solidFill>
                  <a:schemeClr val="bg1"/>
                </a:solidFill>
              </a:rPr>
              <a:t> </a:t>
            </a:r>
            <a:r>
              <a:rPr lang="fr-FR" sz="2100" dirty="0" err="1" smtClean="0">
                <a:solidFill>
                  <a:schemeClr val="bg1"/>
                </a:solidFill>
              </a:rPr>
              <a:t>magnetic</a:t>
            </a:r>
            <a:r>
              <a:rPr lang="fr-FR" sz="2100" dirty="0" smtClean="0">
                <a:solidFill>
                  <a:schemeClr val="bg1"/>
                </a:solidFill>
              </a:rPr>
              <a:t> </a:t>
            </a:r>
            <a:r>
              <a:rPr lang="fr-FR" sz="2100" dirty="0" err="1" smtClean="0">
                <a:solidFill>
                  <a:schemeClr val="bg1"/>
                </a:solidFill>
              </a:rPr>
              <a:t>parameters</a:t>
            </a:r>
            <a:endParaRPr lang="fr-FR" sz="2100" baseline="30000" dirty="0">
              <a:solidFill>
                <a:schemeClr val="bg1"/>
              </a:solidFill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95637" y="4786322"/>
            <a:ext cx="8243894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3500" dirty="0" smtClean="0">
                <a:solidFill>
                  <a:schemeClr val="bg1"/>
                </a:solidFill>
              </a:rPr>
              <a:t>3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sz="2100" dirty="0" err="1" smtClean="0">
                <a:solidFill>
                  <a:schemeClr val="bg1"/>
                </a:solidFill>
              </a:rPr>
              <a:t>Magnetic</a:t>
            </a:r>
            <a:r>
              <a:rPr lang="fr-FR" sz="2100" dirty="0" smtClean="0">
                <a:solidFill>
                  <a:schemeClr val="bg1"/>
                </a:solidFill>
              </a:rPr>
              <a:t> </a:t>
            </a:r>
            <a:r>
              <a:rPr lang="fr-FR" sz="2100" dirty="0" err="1" smtClean="0">
                <a:solidFill>
                  <a:schemeClr val="bg1"/>
                </a:solidFill>
              </a:rPr>
              <a:t>parameters</a:t>
            </a:r>
            <a:r>
              <a:rPr lang="fr-FR" sz="2100" dirty="0" smtClean="0">
                <a:solidFill>
                  <a:schemeClr val="bg1"/>
                </a:solidFill>
              </a:rPr>
              <a:t> -&gt; </a:t>
            </a:r>
            <a:r>
              <a:rPr lang="fr-FR" sz="2100" dirty="0" err="1" smtClean="0">
                <a:solidFill>
                  <a:schemeClr val="bg1"/>
                </a:solidFill>
              </a:rPr>
              <a:t>UHECRs</a:t>
            </a:r>
            <a:r>
              <a:rPr lang="fr-FR" sz="2100" dirty="0" smtClean="0">
                <a:solidFill>
                  <a:schemeClr val="bg1"/>
                </a:solidFill>
              </a:rPr>
              <a:t> production (</a:t>
            </a:r>
            <a:r>
              <a:rPr lang="fr-FR" sz="2100" dirty="0" err="1" smtClean="0">
                <a:solidFill>
                  <a:schemeClr val="bg1"/>
                </a:solidFill>
              </a:rPr>
              <a:t>internal</a:t>
            </a:r>
            <a:r>
              <a:rPr lang="fr-FR" sz="2100" dirty="0" smtClean="0">
                <a:solidFill>
                  <a:schemeClr val="bg1"/>
                </a:solidFill>
              </a:rPr>
              <a:t> </a:t>
            </a:r>
            <a:r>
              <a:rPr lang="fr-FR" sz="2100" dirty="0" err="1" smtClean="0">
                <a:solidFill>
                  <a:schemeClr val="bg1"/>
                </a:solidFill>
              </a:rPr>
              <a:t>shocks</a:t>
            </a:r>
            <a:r>
              <a:rPr lang="fr-FR" sz="2100" dirty="0" smtClean="0">
                <a:solidFill>
                  <a:schemeClr val="bg1"/>
                </a:solidFill>
              </a:rPr>
              <a:t>) ?</a:t>
            </a:r>
            <a:endParaRPr lang="fr-FR" sz="2100" baseline="30000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195699" y="2416726"/>
            <a:ext cx="250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dirty="0" smtClean="0">
                <a:solidFill>
                  <a:schemeClr val="bg1"/>
                </a:solidFill>
              </a:rPr>
              <a:t> e</a:t>
            </a:r>
            <a:r>
              <a:rPr lang="fr-FR" baseline="30000" dirty="0" smtClean="0">
                <a:solidFill>
                  <a:schemeClr val="bg1"/>
                </a:solidFill>
              </a:rPr>
              <a:t>-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acceleration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195699" y="3714752"/>
            <a:ext cx="7500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dirty="0" smtClean="0">
                <a:solidFill>
                  <a:schemeClr val="bg1"/>
                </a:solidFill>
              </a:rPr>
              <a:t> Synchrotron </a:t>
            </a:r>
            <a:r>
              <a:rPr lang="fr-FR" dirty="0" err="1" smtClean="0">
                <a:solidFill>
                  <a:schemeClr val="bg1"/>
                </a:solidFill>
              </a:rPr>
              <a:t>emission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from</a:t>
            </a:r>
            <a:r>
              <a:rPr lang="fr-FR" dirty="0" smtClean="0">
                <a:solidFill>
                  <a:schemeClr val="bg1"/>
                </a:solidFill>
              </a:rPr>
              <a:t> e</a:t>
            </a:r>
            <a:r>
              <a:rPr lang="fr-FR" baseline="30000" dirty="0" smtClean="0">
                <a:solidFill>
                  <a:schemeClr val="bg1"/>
                </a:solidFill>
              </a:rPr>
              <a:t>-</a:t>
            </a:r>
            <a:r>
              <a:rPr lang="fr-FR" dirty="0" smtClean="0">
                <a:solidFill>
                  <a:schemeClr val="bg1"/>
                </a:solidFill>
              </a:rPr>
              <a:t> &amp; </a:t>
            </a:r>
            <a:r>
              <a:rPr lang="fr-FR" dirty="0" err="1" smtClean="0">
                <a:solidFill>
                  <a:schemeClr val="bg1"/>
                </a:solidFill>
              </a:rPr>
              <a:t>simplified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hypothesis</a:t>
            </a:r>
            <a:endParaRPr lang="fr-FR" dirty="0" smtClean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Ø"/>
            </a:pPr>
            <a:endParaRPr lang="fr-FR" baseline="30000" dirty="0" smtClean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Two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ways</a:t>
            </a:r>
            <a:r>
              <a:rPr lang="fr-FR" dirty="0" smtClean="0">
                <a:solidFill>
                  <a:schemeClr val="bg1"/>
                </a:solidFill>
              </a:rPr>
              <a:t> for </a:t>
            </a:r>
            <a:r>
              <a:rPr lang="fr-FR" dirty="0" err="1" smtClean="0">
                <a:solidFill>
                  <a:schemeClr val="bg1"/>
                </a:solidFill>
              </a:rPr>
              <a:t>constraining</a:t>
            </a:r>
            <a:r>
              <a:rPr lang="fr-FR" dirty="0" smtClean="0">
                <a:solidFill>
                  <a:schemeClr val="bg1"/>
                </a:solidFill>
              </a:rPr>
              <a:t> the </a:t>
            </a:r>
            <a:r>
              <a:rPr lang="fr-FR" dirty="0" err="1" smtClean="0">
                <a:solidFill>
                  <a:schemeClr val="bg1"/>
                </a:solidFill>
              </a:rPr>
              <a:t>magnetic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parameters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195699" y="5455523"/>
            <a:ext cx="7500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dirty="0" smtClean="0">
                <a:solidFill>
                  <a:schemeClr val="bg1"/>
                </a:solidFill>
              </a:rPr>
              <a:t> Proton </a:t>
            </a:r>
            <a:r>
              <a:rPr lang="fr-FR" dirty="0" err="1" smtClean="0">
                <a:solidFill>
                  <a:schemeClr val="bg1"/>
                </a:solidFill>
              </a:rPr>
              <a:t>acceleration</a:t>
            </a:r>
            <a:endParaRPr lang="fr-FR" dirty="0" smtClean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Ø"/>
            </a:pPr>
            <a:endParaRPr lang="fr-FR" dirty="0" smtClean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fr-FR" dirty="0" smtClean="0">
                <a:solidFill>
                  <a:schemeClr val="bg1"/>
                </a:solidFill>
              </a:rPr>
              <a:t> Possible LAT signature ?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7"/>
          <p:cNvSpPr txBox="1">
            <a:spLocks noChangeArrowheads="1"/>
          </p:cNvSpPr>
          <p:nvPr/>
        </p:nvSpPr>
        <p:spPr bwMode="auto">
          <a:xfrm>
            <a:off x="-342900" y="-76200"/>
            <a:ext cx="97155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fr-FR" sz="3200" b="1" baseline="30000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fr-FR" sz="32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2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Acceleration</a:t>
            </a:r>
            <a:r>
              <a:rPr lang="fr-FR" sz="32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2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</a:t>
            </a:r>
            <a:r>
              <a:rPr lang="fr-FR" sz="32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fr-FR" sz="32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nternal</a:t>
            </a:r>
            <a:r>
              <a:rPr lang="fr-FR" sz="32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2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fr-FR" sz="32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hocks</a:t>
            </a:r>
            <a:endParaRPr lang="fr-FR" sz="3200" b="1" baseline="300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Box 57"/>
          <p:cNvSpPr txBox="1">
            <a:spLocks noChangeArrowheads="1"/>
          </p:cNvSpPr>
          <p:nvPr/>
        </p:nvSpPr>
        <p:spPr bwMode="auto">
          <a:xfrm>
            <a:off x="76200" y="990600"/>
            <a:ext cx="585312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Mild </a:t>
            </a:r>
            <a:r>
              <a:rPr lang="en-US" dirty="0">
                <a:solidFill>
                  <a:schemeClr val="bg1"/>
                </a:solidFill>
              </a:rPr>
              <a:t>relativistic internal </a:t>
            </a:r>
            <a:r>
              <a:rPr lang="en-US" dirty="0" smtClean="0">
                <a:solidFill>
                  <a:schemeClr val="bg1"/>
                </a:solidFill>
              </a:rPr>
              <a:t>shocks </a:t>
            </a:r>
            <a:r>
              <a:rPr lang="fr-FR" dirty="0" smtClean="0">
                <a:solidFill>
                  <a:schemeClr val="bg1"/>
                </a:solidFill>
              </a:rPr>
              <a:t>-&gt;</a:t>
            </a:r>
            <a:r>
              <a:rPr lang="en-US" dirty="0" smtClean="0">
                <a:solidFill>
                  <a:schemeClr val="bg1"/>
                </a:solidFill>
              </a:rPr>
              <a:t> acceleration of charged particles (Fermi processes)</a:t>
            </a:r>
            <a:endParaRPr lang="fr-FR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endParaRPr lang="fr-FR" baseline="30000" dirty="0">
              <a:solidFill>
                <a:srgbClr val="CC3300"/>
              </a:solidFill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024565" y="6425270"/>
            <a:ext cx="2476525" cy="27699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/>
                </a:solidFill>
              </a:rPr>
              <a:t>D. </a:t>
            </a:r>
            <a:r>
              <a:rPr lang="en-US" sz="1200" dirty="0" err="1">
                <a:solidFill>
                  <a:schemeClr val="bg1"/>
                </a:solidFill>
              </a:rPr>
              <a:t>Gialis</a:t>
            </a:r>
            <a:r>
              <a:rPr lang="en-US" sz="1200" dirty="0">
                <a:solidFill>
                  <a:schemeClr val="bg1"/>
                </a:solidFill>
              </a:rPr>
              <a:t> and G. Pelletier,  </a:t>
            </a:r>
            <a:r>
              <a:rPr lang="en-US" sz="1200" dirty="0" err="1">
                <a:solidFill>
                  <a:schemeClr val="bg1"/>
                </a:solidFill>
              </a:rPr>
              <a:t>ApJ</a:t>
            </a:r>
            <a:r>
              <a:rPr lang="en-US" sz="1200" dirty="0">
                <a:solidFill>
                  <a:schemeClr val="bg1"/>
                </a:solidFill>
              </a:rPr>
              <a:t>, 2005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6" name="Text Box 57"/>
          <p:cNvSpPr txBox="1">
            <a:spLocks noChangeArrowheads="1"/>
          </p:cNvSpPr>
          <p:nvPr/>
        </p:nvSpPr>
        <p:spPr bwMode="auto">
          <a:xfrm>
            <a:off x="76200" y="2273850"/>
            <a:ext cx="59959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 4 </a:t>
            </a:r>
            <a:r>
              <a:rPr lang="fr-FR" dirty="0" err="1">
                <a:solidFill>
                  <a:schemeClr val="bg1"/>
                </a:solidFill>
              </a:rPr>
              <a:t>magnetic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parameters</a:t>
            </a:r>
            <a:r>
              <a:rPr lang="fr-FR" dirty="0">
                <a:solidFill>
                  <a:schemeClr val="bg1"/>
                </a:solidFill>
              </a:rPr>
              <a:t> to control </a:t>
            </a:r>
            <a:r>
              <a:rPr lang="fr-FR" dirty="0" err="1" smtClean="0">
                <a:solidFill>
                  <a:schemeClr val="bg1"/>
                </a:solidFill>
              </a:rPr>
              <a:t>electron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acceleration</a:t>
            </a:r>
            <a:r>
              <a:rPr lang="fr-FR" dirty="0">
                <a:solidFill>
                  <a:schemeClr val="bg1"/>
                </a:solidFill>
              </a:rPr>
              <a:t> :</a:t>
            </a:r>
            <a:endParaRPr lang="fr-FR" baseline="30000" dirty="0">
              <a:solidFill>
                <a:schemeClr val="bg1"/>
              </a:solidFill>
            </a:endParaRPr>
          </a:p>
        </p:txBody>
      </p:sp>
      <p:sp>
        <p:nvSpPr>
          <p:cNvPr id="7" name="Text Box 60"/>
          <p:cNvSpPr txBox="1">
            <a:spLocks noChangeArrowheads="1"/>
          </p:cNvSpPr>
          <p:nvPr/>
        </p:nvSpPr>
        <p:spPr bwMode="auto">
          <a:xfrm>
            <a:off x="304800" y="2786063"/>
            <a:ext cx="845978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 Magnetic field intensity : </a:t>
            </a:r>
            <a:r>
              <a:rPr lang="en-US" sz="2000" b="1" dirty="0">
                <a:solidFill>
                  <a:srgbClr val="FFC000"/>
                </a:solidFill>
              </a:rPr>
              <a:t>B(</a:t>
            </a:r>
            <a:r>
              <a:rPr lang="en-US" sz="2000" b="1" dirty="0" err="1">
                <a:solidFill>
                  <a:srgbClr val="FFC000"/>
                </a:solidFill>
              </a:rPr>
              <a:t>r</a:t>
            </a:r>
            <a:r>
              <a:rPr lang="en-US" sz="2000" b="1" baseline="-25000" dirty="0" err="1">
                <a:solidFill>
                  <a:srgbClr val="FFC000"/>
                </a:solidFill>
              </a:rPr>
              <a:t>b</a:t>
            </a:r>
            <a:r>
              <a:rPr lang="en-US" sz="2000" b="1" dirty="0">
                <a:solidFill>
                  <a:srgbClr val="FFC000"/>
                </a:solidFill>
              </a:rPr>
              <a:t>)</a:t>
            </a:r>
            <a:endParaRPr lang="fr-FR" sz="2000" b="1" dirty="0">
              <a:solidFill>
                <a:srgbClr val="FFC000"/>
              </a:solidFill>
            </a:endParaRPr>
          </a:p>
          <a:p>
            <a:pPr>
              <a:spcBef>
                <a:spcPct val="50000"/>
              </a:spcBef>
              <a:buFont typeface="Wingdings" pitchFamily="2" charset="2"/>
              <a:buChar char="ü"/>
            </a:pP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Decreasing</a:t>
            </a:r>
            <a:r>
              <a:rPr lang="fr-FR" sz="2000" dirty="0">
                <a:solidFill>
                  <a:schemeClr val="bg1"/>
                </a:solidFill>
              </a:rPr>
              <a:t> index of the </a:t>
            </a:r>
            <a:r>
              <a:rPr lang="fr-FR" sz="2000" dirty="0" err="1">
                <a:solidFill>
                  <a:schemeClr val="bg1"/>
                </a:solidFill>
              </a:rPr>
              <a:t>magnetic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field</a:t>
            </a:r>
            <a:r>
              <a:rPr lang="fr-FR" sz="2000" dirty="0">
                <a:solidFill>
                  <a:schemeClr val="bg1"/>
                </a:solidFill>
              </a:rPr>
              <a:t> : </a:t>
            </a:r>
            <a:r>
              <a:rPr lang="fr-FR" sz="2000" dirty="0">
                <a:solidFill>
                  <a:schemeClr val="bg1"/>
                </a:solidFill>
                <a:sym typeface="Symbol" pitchFamily="18" charset="2"/>
              </a:rPr>
              <a:t>B</a:t>
            </a:r>
            <a:r>
              <a:rPr lang="en-US" sz="2000" dirty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el-GR" sz="2000" dirty="0">
                <a:solidFill>
                  <a:schemeClr val="bg1"/>
                </a:solidFill>
                <a:cs typeface="Arial" charset="0"/>
                <a:sym typeface="Symbol" pitchFamily="18" charset="2"/>
              </a:rPr>
              <a:t>α</a:t>
            </a:r>
            <a:r>
              <a:rPr lang="en-US" sz="2000" dirty="0">
                <a:solidFill>
                  <a:schemeClr val="bg1"/>
                </a:solidFill>
                <a:cs typeface="Arial" charset="0"/>
                <a:sym typeface="Symbol" pitchFamily="18" charset="2"/>
              </a:rPr>
              <a:t> r </a:t>
            </a:r>
            <a:r>
              <a:rPr lang="en-US" sz="2000" baseline="30000" dirty="0">
                <a:solidFill>
                  <a:schemeClr val="bg1"/>
                </a:solidFill>
                <a:cs typeface="Arial" charset="0"/>
                <a:sym typeface="Symbol" pitchFamily="18" charset="2"/>
              </a:rPr>
              <a:t>- </a:t>
            </a:r>
            <a:r>
              <a:rPr lang="en-US" sz="2000" b="1" baseline="30000" dirty="0">
                <a:solidFill>
                  <a:srgbClr val="FFC000"/>
                </a:solidFill>
                <a:cs typeface="Arial" charset="0"/>
                <a:sym typeface="Symbol" pitchFamily="18" charset="2"/>
              </a:rPr>
              <a:t></a:t>
            </a:r>
          </a:p>
          <a:p>
            <a:pPr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sym typeface="Symbol" pitchFamily="18" charset="2"/>
              </a:rPr>
              <a:t> Spectral index of the MHD perturbations : </a:t>
            </a:r>
            <a:r>
              <a:rPr lang="en-US" sz="2000" dirty="0" smtClean="0">
                <a:solidFill>
                  <a:schemeClr val="bg1"/>
                </a:solidFill>
                <a:sym typeface="Symbol" pitchFamily="18" charset="2"/>
              </a:rPr>
              <a:t>S</a:t>
            </a:r>
            <a:r>
              <a:rPr lang="en-US" sz="2000" baseline="-25000" dirty="0" smtClean="0">
                <a:solidFill>
                  <a:schemeClr val="bg1"/>
                </a:solidFill>
                <a:sym typeface="Symbol" pitchFamily="18" charset="2"/>
              </a:rPr>
              <a:t>0</a:t>
            </a:r>
            <a:r>
              <a:rPr lang="en-US" sz="2000" dirty="0" smtClean="0">
                <a:solidFill>
                  <a:schemeClr val="bg1"/>
                </a:solidFill>
                <a:sym typeface="Symbol" pitchFamily="18" charset="2"/>
              </a:rPr>
              <a:t>.k</a:t>
            </a:r>
            <a:r>
              <a:rPr lang="en-US" sz="2000" baseline="30000" dirty="0" smtClean="0">
                <a:solidFill>
                  <a:schemeClr val="bg1"/>
                </a:solidFill>
                <a:sym typeface="Symbol" pitchFamily="18" charset="2"/>
              </a:rPr>
              <a:t>-</a:t>
            </a:r>
            <a:r>
              <a:rPr lang="fr-FR" sz="2000" b="1" baseline="30000" dirty="0" smtClean="0">
                <a:solidFill>
                  <a:srgbClr val="FFC000"/>
                </a:solidFill>
                <a:sym typeface="Symbol" pitchFamily="18" charset="2"/>
              </a:rPr>
              <a:t></a:t>
            </a:r>
            <a:r>
              <a:rPr lang="fr-FR" sz="2000" b="1" dirty="0" smtClean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fr-FR" sz="1200" b="1" dirty="0" err="1" smtClean="0">
                <a:solidFill>
                  <a:schemeClr val="bg1"/>
                </a:solidFill>
                <a:sym typeface="Symbol" pitchFamily="18" charset="2"/>
              </a:rPr>
              <a:t>with</a:t>
            </a:r>
            <a:r>
              <a:rPr lang="fr-FR" sz="1200" b="1" dirty="0" smtClean="0">
                <a:solidFill>
                  <a:schemeClr val="bg1"/>
                </a:solidFill>
                <a:sym typeface="Symbol" pitchFamily="18" charset="2"/>
              </a:rPr>
              <a:t> k the </a:t>
            </a:r>
            <a:r>
              <a:rPr lang="fr-FR" sz="1200" b="1" dirty="0" err="1" smtClean="0">
                <a:solidFill>
                  <a:schemeClr val="bg1"/>
                </a:solidFill>
                <a:sym typeface="Symbol" pitchFamily="18" charset="2"/>
              </a:rPr>
              <a:t>wave</a:t>
            </a:r>
            <a:r>
              <a:rPr lang="fr-FR" sz="1200" b="1" dirty="0" smtClean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fr-FR" sz="1200" b="1" dirty="0" err="1" smtClean="0">
                <a:solidFill>
                  <a:schemeClr val="bg1"/>
                </a:solidFill>
                <a:sym typeface="Symbol" pitchFamily="18" charset="2"/>
              </a:rPr>
              <a:t>vector</a:t>
            </a:r>
            <a:endParaRPr lang="el-GR" sz="1200" b="1" baseline="30000" dirty="0">
              <a:solidFill>
                <a:schemeClr val="bg1"/>
              </a:solidFill>
              <a:cs typeface="Arial" charset="0"/>
              <a:sym typeface="Symbol" pitchFamily="18" charset="2"/>
            </a:endParaRPr>
          </a:p>
          <a:p>
            <a:pPr>
              <a:spcBef>
                <a:spcPct val="50000"/>
              </a:spcBef>
              <a:buFont typeface="Wingdings" pitchFamily="2" charset="2"/>
              <a:buChar char="ü"/>
            </a:pP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Intensity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level</a:t>
            </a:r>
            <a:r>
              <a:rPr lang="fr-FR" sz="2000" dirty="0">
                <a:solidFill>
                  <a:schemeClr val="bg1"/>
                </a:solidFill>
              </a:rPr>
              <a:t> of the perturbations : </a:t>
            </a:r>
            <a:r>
              <a:rPr lang="fr-FR" sz="2000" b="1" dirty="0">
                <a:solidFill>
                  <a:srgbClr val="FFC000"/>
                </a:solidFill>
                <a:sym typeface="Symbol" pitchFamily="18" charset="2"/>
              </a:rPr>
              <a:t></a:t>
            </a:r>
            <a:r>
              <a:rPr lang="fr-FR" sz="2000" b="1" baseline="-25000" dirty="0">
                <a:solidFill>
                  <a:srgbClr val="FFC000"/>
                </a:solidFill>
                <a:sym typeface="Symbol" pitchFamily="18" charset="2"/>
              </a:rPr>
              <a:t>t</a:t>
            </a:r>
            <a:r>
              <a:rPr lang="fr-FR" sz="2000" dirty="0">
                <a:solidFill>
                  <a:schemeClr val="bg1"/>
                </a:solidFill>
                <a:sym typeface="Symbol" pitchFamily="18" charset="2"/>
              </a:rPr>
              <a:t>=&lt;B</a:t>
            </a:r>
            <a:r>
              <a:rPr lang="fr-FR" sz="2000" baseline="30000" dirty="0">
                <a:solidFill>
                  <a:schemeClr val="bg1"/>
                </a:solidFill>
                <a:sym typeface="Symbol" pitchFamily="18" charset="2"/>
              </a:rPr>
              <a:t>2</a:t>
            </a:r>
            <a:r>
              <a:rPr lang="fr-FR" sz="2000" dirty="0">
                <a:solidFill>
                  <a:schemeClr val="bg1"/>
                </a:solidFill>
                <a:sym typeface="Symbol" pitchFamily="18" charset="2"/>
              </a:rPr>
              <a:t>&gt;/&lt;B</a:t>
            </a:r>
            <a:r>
              <a:rPr lang="fr-FR" sz="2000" baseline="30000" dirty="0">
                <a:solidFill>
                  <a:schemeClr val="bg1"/>
                </a:solidFill>
                <a:sym typeface="Symbol" pitchFamily="18" charset="2"/>
              </a:rPr>
              <a:t>2</a:t>
            </a:r>
            <a:r>
              <a:rPr lang="fr-FR" sz="2000" dirty="0">
                <a:solidFill>
                  <a:schemeClr val="bg1"/>
                </a:solidFill>
                <a:sym typeface="Symbol" pitchFamily="18" charset="2"/>
              </a:rPr>
              <a:t>&gt;</a:t>
            </a:r>
          </a:p>
        </p:txBody>
      </p:sp>
      <p:pic>
        <p:nvPicPr>
          <p:cNvPr id="8" name="Picture 56" descr="fermi1erOrd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45005" y="609601"/>
            <a:ext cx="3286148" cy="2380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e 17"/>
          <p:cNvGrpSpPr>
            <a:grpSpLocks/>
          </p:cNvGrpSpPr>
          <p:nvPr/>
        </p:nvGrpSpPr>
        <p:grpSpPr bwMode="auto">
          <a:xfrm>
            <a:off x="533400" y="5057796"/>
            <a:ext cx="8153400" cy="1703612"/>
            <a:chOff x="304800" y="5105400"/>
            <a:chExt cx="8153400" cy="1371600"/>
          </a:xfrm>
        </p:grpSpPr>
        <p:sp>
          <p:nvSpPr>
            <p:cNvPr id="11" name="Rectangle à coins arrondis 10"/>
            <p:cNvSpPr/>
            <p:nvPr/>
          </p:nvSpPr>
          <p:spPr>
            <a:xfrm>
              <a:off x="304800" y="5105400"/>
              <a:ext cx="8153400" cy="1371600"/>
            </a:xfrm>
            <a:prstGeom prst="round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2" name="ZoneTexte 16"/>
            <p:cNvSpPr txBox="1">
              <a:spLocks noChangeArrowheads="1"/>
            </p:cNvSpPr>
            <p:nvPr/>
          </p:nvSpPr>
          <p:spPr bwMode="auto">
            <a:xfrm>
              <a:off x="3057516" y="5181600"/>
              <a:ext cx="2790828" cy="309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fr-FR" sz="1900" dirty="0" err="1">
                  <a:solidFill>
                    <a:schemeClr val="bg1"/>
                  </a:solidFill>
                </a:rPr>
                <a:t>Peculiarity</a:t>
              </a:r>
              <a:r>
                <a:rPr lang="fr-FR" sz="1900" dirty="0">
                  <a:solidFill>
                    <a:schemeClr val="bg1"/>
                  </a:solidFill>
                </a:rPr>
                <a:t> of </a:t>
              </a:r>
              <a:r>
                <a:rPr lang="fr-FR" sz="1900" dirty="0" err="1" smtClean="0">
                  <a:solidFill>
                    <a:schemeClr val="bg1"/>
                  </a:solidFill>
                </a:rPr>
                <a:t>this</a:t>
              </a:r>
              <a:r>
                <a:rPr lang="fr-FR" sz="1900" dirty="0" smtClean="0">
                  <a:solidFill>
                    <a:schemeClr val="bg1"/>
                  </a:solidFill>
                </a:rPr>
                <a:t> model:</a:t>
              </a:r>
              <a:endParaRPr lang="fr-FR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Line 33"/>
          <p:cNvSpPr>
            <a:spLocks noChangeShapeType="1"/>
          </p:cNvSpPr>
          <p:nvPr/>
        </p:nvSpPr>
        <p:spPr bwMode="auto">
          <a:xfrm>
            <a:off x="762000" y="5738838"/>
            <a:ext cx="762000" cy="0"/>
          </a:xfrm>
          <a:prstGeom prst="line">
            <a:avLst/>
          </a:prstGeom>
          <a:noFill/>
          <a:ln w="50800">
            <a:solidFill>
              <a:srgbClr val="FFC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Box 34"/>
          <p:cNvSpPr txBox="1">
            <a:spLocks noChangeArrowheads="1"/>
          </p:cNvSpPr>
          <p:nvPr/>
        </p:nvSpPr>
        <p:spPr bwMode="auto">
          <a:xfrm>
            <a:off x="1524000" y="5515000"/>
            <a:ext cx="7162800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900" dirty="0">
                <a:solidFill>
                  <a:schemeClr val="bg1"/>
                </a:solidFill>
              </a:rPr>
              <a:t>Diffusive </a:t>
            </a:r>
            <a:r>
              <a:rPr lang="fr-FR" sz="1900" dirty="0" err="1">
                <a:solidFill>
                  <a:schemeClr val="bg1"/>
                </a:solidFill>
              </a:rPr>
              <a:t>regime</a:t>
            </a:r>
            <a:r>
              <a:rPr lang="fr-FR" sz="1900" dirty="0">
                <a:solidFill>
                  <a:schemeClr val="bg1"/>
                </a:solidFill>
              </a:rPr>
              <a:t> </a:t>
            </a:r>
            <a:r>
              <a:rPr lang="fr-FR" sz="1900" dirty="0" err="1">
                <a:solidFill>
                  <a:schemeClr val="bg1"/>
                </a:solidFill>
              </a:rPr>
              <a:t>associated</a:t>
            </a:r>
            <a:r>
              <a:rPr lang="fr-FR" sz="1900" dirty="0">
                <a:solidFill>
                  <a:schemeClr val="bg1"/>
                </a:solidFill>
              </a:rPr>
              <a:t> </a:t>
            </a:r>
            <a:r>
              <a:rPr lang="fr-FR" sz="1900" dirty="0" err="1">
                <a:solidFill>
                  <a:schemeClr val="bg1"/>
                </a:solidFill>
              </a:rPr>
              <a:t>with</a:t>
            </a:r>
            <a:r>
              <a:rPr lang="fr-FR" sz="1900" dirty="0">
                <a:solidFill>
                  <a:schemeClr val="bg1"/>
                </a:solidFill>
              </a:rPr>
              <a:t> Kolmogorov turbulence (</a:t>
            </a:r>
            <a:r>
              <a:rPr lang="fr-FR" sz="1900" dirty="0">
                <a:solidFill>
                  <a:schemeClr val="bg1"/>
                </a:solidFill>
                <a:sym typeface="Symbol" pitchFamily="18" charset="2"/>
              </a:rPr>
              <a:t>=5/3</a:t>
            </a:r>
            <a:r>
              <a:rPr lang="fr-FR" sz="1900" dirty="0">
                <a:solidFill>
                  <a:schemeClr val="bg1"/>
                </a:solidFill>
              </a:rPr>
              <a:t>) </a:t>
            </a:r>
            <a:r>
              <a:rPr lang="fr-FR" sz="1900" dirty="0" err="1">
                <a:solidFill>
                  <a:schemeClr val="bg1"/>
                </a:solidFill>
              </a:rPr>
              <a:t>which</a:t>
            </a:r>
            <a:r>
              <a:rPr lang="fr-FR" sz="1900" dirty="0">
                <a:solidFill>
                  <a:schemeClr val="bg1"/>
                </a:solidFill>
              </a:rPr>
              <a:t> </a:t>
            </a:r>
            <a:r>
              <a:rPr lang="fr-FR" sz="1900" dirty="0" err="1">
                <a:solidFill>
                  <a:schemeClr val="bg1"/>
                </a:solidFill>
              </a:rPr>
              <a:t>is</a:t>
            </a:r>
            <a:r>
              <a:rPr lang="fr-FR" sz="1900" dirty="0">
                <a:solidFill>
                  <a:schemeClr val="bg1"/>
                </a:solidFill>
              </a:rPr>
              <a:t> </a:t>
            </a:r>
            <a:r>
              <a:rPr lang="fr-FR" sz="1900" dirty="0" err="1">
                <a:solidFill>
                  <a:schemeClr val="bg1"/>
                </a:solidFill>
              </a:rPr>
              <a:t>less</a:t>
            </a:r>
            <a:r>
              <a:rPr lang="fr-FR" sz="1900" dirty="0">
                <a:solidFill>
                  <a:schemeClr val="bg1"/>
                </a:solidFill>
              </a:rPr>
              <a:t> efficient but more </a:t>
            </a:r>
            <a:r>
              <a:rPr lang="fr-FR" sz="1900" dirty="0" err="1">
                <a:solidFill>
                  <a:schemeClr val="bg1"/>
                </a:solidFill>
              </a:rPr>
              <a:t>realistic</a:t>
            </a:r>
            <a:r>
              <a:rPr lang="fr-FR" sz="1900" dirty="0">
                <a:solidFill>
                  <a:schemeClr val="bg1"/>
                </a:solidFill>
              </a:rPr>
              <a:t> </a:t>
            </a:r>
            <a:r>
              <a:rPr lang="fr-FR" sz="1900" dirty="0" err="1">
                <a:solidFill>
                  <a:schemeClr val="bg1"/>
                </a:solidFill>
              </a:rPr>
              <a:t>than</a:t>
            </a:r>
            <a:r>
              <a:rPr lang="fr-FR" sz="1900" dirty="0">
                <a:solidFill>
                  <a:schemeClr val="bg1"/>
                </a:solidFill>
              </a:rPr>
              <a:t> the </a:t>
            </a:r>
            <a:r>
              <a:rPr lang="fr-FR" sz="1900" dirty="0" err="1">
                <a:solidFill>
                  <a:schemeClr val="bg1"/>
                </a:solidFill>
              </a:rPr>
              <a:t>empirical</a:t>
            </a:r>
            <a:r>
              <a:rPr lang="fr-FR" sz="1900" dirty="0">
                <a:solidFill>
                  <a:schemeClr val="bg1"/>
                </a:solidFill>
              </a:rPr>
              <a:t> </a:t>
            </a:r>
            <a:r>
              <a:rPr lang="fr-FR" sz="1900" dirty="0" err="1">
                <a:solidFill>
                  <a:schemeClr val="bg1"/>
                </a:solidFill>
              </a:rPr>
              <a:t>Bohm</a:t>
            </a:r>
            <a:r>
              <a:rPr lang="fr-FR" sz="1900" dirty="0">
                <a:solidFill>
                  <a:schemeClr val="bg1"/>
                </a:solidFill>
              </a:rPr>
              <a:t> approximation (</a:t>
            </a:r>
            <a:r>
              <a:rPr lang="fr-FR" sz="1900" dirty="0" err="1">
                <a:solidFill>
                  <a:schemeClr val="bg1"/>
                </a:solidFill>
              </a:rPr>
              <a:t>Waxman</a:t>
            </a:r>
            <a:r>
              <a:rPr lang="fr-FR" sz="1900" dirty="0">
                <a:solidFill>
                  <a:schemeClr val="bg1"/>
                </a:solidFill>
              </a:rPr>
              <a:t>, 1997) </a:t>
            </a:r>
            <a:r>
              <a:rPr lang="fr-FR" sz="1900" dirty="0" err="1">
                <a:solidFill>
                  <a:schemeClr val="bg1"/>
                </a:solidFill>
              </a:rPr>
              <a:t>usually</a:t>
            </a:r>
            <a:r>
              <a:rPr lang="fr-FR" sz="1900" dirty="0">
                <a:solidFill>
                  <a:schemeClr val="bg1"/>
                </a:solidFill>
              </a:rPr>
              <a:t> </a:t>
            </a:r>
            <a:r>
              <a:rPr lang="fr-FR" sz="1900" dirty="0" err="1">
                <a:solidFill>
                  <a:schemeClr val="bg1"/>
                </a:solidFill>
              </a:rPr>
              <a:t>used</a:t>
            </a:r>
            <a:r>
              <a:rPr lang="fr-FR" sz="19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>
                <a:solidFill>
                  <a:schemeClr val="accent5">
                    <a:lumMod val="75000"/>
                  </a:schemeClr>
                </a:solidFill>
              </a:rPr>
              <a:pPr/>
              <a:t>26</a:t>
            </a:fld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4286248" y="1500174"/>
            <a:ext cx="1500198" cy="1588"/>
          </a:xfrm>
          <a:prstGeom prst="straightConnector1">
            <a:avLst/>
          </a:prstGeom>
          <a:ln w="635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7" descr="equation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1198563"/>
            <a:ext cx="8763000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14"/>
          <p:cNvSpPr txBox="1">
            <a:spLocks noChangeArrowheads="1"/>
          </p:cNvSpPr>
          <p:nvPr/>
        </p:nvSpPr>
        <p:spPr bwMode="auto">
          <a:xfrm>
            <a:off x="914400" y="2590800"/>
            <a:ext cx="3048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fr-FR" sz="14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 </a:t>
            </a:r>
            <a:r>
              <a:rPr lang="fr-F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</a:t>
            </a: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distribution</a:t>
            </a:r>
            <a:endParaRPr lang="fr-FR" sz="14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ZoneTexte 16"/>
          <p:cNvSpPr txBox="1">
            <a:spLocks noChangeArrowheads="1"/>
          </p:cNvSpPr>
          <p:nvPr/>
        </p:nvSpPr>
        <p:spPr bwMode="auto">
          <a:xfrm>
            <a:off x="3352800" y="2590800"/>
            <a:ext cx="3276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Fraction of </a:t>
            </a:r>
            <a:r>
              <a:rPr lang="fr-F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accelerated</a:t>
            </a: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</a:t>
            </a:r>
            <a:r>
              <a:rPr lang="fr-FR" sz="14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9" name="ZoneTexte 18"/>
          <p:cNvSpPr txBox="1">
            <a:spLocks noChangeArrowheads="1"/>
          </p:cNvSpPr>
          <p:nvPr/>
        </p:nvSpPr>
        <p:spPr bwMode="auto">
          <a:xfrm>
            <a:off x="5867400" y="2593975"/>
            <a:ext cx="3505200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Synchrotron power </a:t>
            </a:r>
            <a:r>
              <a:rPr lang="fr-F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</a:t>
            </a: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one e</a:t>
            </a:r>
            <a:r>
              <a:rPr lang="fr-FR" sz="14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03463" y="1193784"/>
            <a:ext cx="6078537" cy="1227138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1" name="Line 33"/>
          <p:cNvSpPr>
            <a:spLocks noChangeShapeType="1"/>
          </p:cNvSpPr>
          <p:nvPr/>
        </p:nvSpPr>
        <p:spPr bwMode="auto">
          <a:xfrm flipH="1" flipV="1">
            <a:off x="4648200" y="838200"/>
            <a:ext cx="838200" cy="493713"/>
          </a:xfrm>
          <a:prstGeom prst="line">
            <a:avLst/>
          </a:prstGeom>
          <a:noFill/>
          <a:ln w="9525">
            <a:solidFill>
              <a:srgbClr val="66CC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ZoneTexte 21"/>
          <p:cNvSpPr txBox="1">
            <a:spLocks noChangeArrowheads="1"/>
          </p:cNvSpPr>
          <p:nvPr/>
        </p:nvSpPr>
        <p:spPr bwMode="auto">
          <a:xfrm>
            <a:off x="76200" y="595313"/>
            <a:ext cx="6553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 dirty="0" smtClean="0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Electron synchrotron </a:t>
            </a:r>
            <a:r>
              <a:rPr lang="fr-FR" sz="1400" dirty="0" err="1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emission</a:t>
            </a:r>
            <a:r>
              <a:rPr lang="fr-FR" sz="1400" dirty="0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1400" dirty="0" err="1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during</a:t>
            </a:r>
            <a:r>
              <a:rPr lang="fr-FR" sz="1400" dirty="0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prompt phase as a </a:t>
            </a:r>
            <a:r>
              <a:rPr lang="fr-FR" sz="1400" dirty="0" err="1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r>
              <a:rPr lang="fr-FR" sz="1400" dirty="0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1400" dirty="0" smtClean="0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</a:t>
            </a:r>
            <a:r>
              <a:rPr lang="fr-FR" sz="1400" dirty="0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</a:t>
            </a:r>
          </a:p>
        </p:txBody>
      </p:sp>
      <p:sp>
        <p:nvSpPr>
          <p:cNvPr id="13" name="ZoneTexte 18"/>
          <p:cNvSpPr txBox="1">
            <a:spLocks noChangeArrowheads="1"/>
          </p:cNvSpPr>
          <p:nvPr/>
        </p:nvSpPr>
        <p:spPr bwMode="auto">
          <a:xfrm>
            <a:off x="7162800" y="592138"/>
            <a:ext cx="2057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fr-FR" sz="14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Lorentz Factor</a:t>
            </a:r>
            <a:endParaRPr lang="fr-FR" sz="14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Line 33"/>
          <p:cNvSpPr>
            <a:spLocks noChangeShapeType="1"/>
          </p:cNvSpPr>
          <p:nvPr/>
        </p:nvSpPr>
        <p:spPr bwMode="auto">
          <a:xfrm>
            <a:off x="8001000" y="838200"/>
            <a:ext cx="15240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" name="Line 33"/>
          <p:cNvSpPr>
            <a:spLocks noChangeShapeType="1"/>
          </p:cNvSpPr>
          <p:nvPr/>
        </p:nvSpPr>
        <p:spPr bwMode="auto">
          <a:xfrm flipV="1">
            <a:off x="2133600" y="1981200"/>
            <a:ext cx="1371600" cy="63023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" name="Line 33"/>
          <p:cNvSpPr>
            <a:spLocks noChangeShapeType="1"/>
          </p:cNvSpPr>
          <p:nvPr/>
        </p:nvSpPr>
        <p:spPr bwMode="auto">
          <a:xfrm flipV="1">
            <a:off x="4572000" y="2057400"/>
            <a:ext cx="533400" cy="5334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33"/>
          <p:cNvSpPr>
            <a:spLocks noChangeShapeType="1"/>
          </p:cNvSpPr>
          <p:nvPr/>
        </p:nvSpPr>
        <p:spPr bwMode="auto">
          <a:xfrm flipH="1" flipV="1">
            <a:off x="6477000" y="2286000"/>
            <a:ext cx="76200" cy="304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" name="Espace réservé du numéro de diapositive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6" name="Text Box 25"/>
          <p:cNvSpPr txBox="1">
            <a:spLocks noChangeArrowheads="1"/>
          </p:cNvSpPr>
          <p:nvPr/>
        </p:nvSpPr>
        <p:spPr bwMode="auto">
          <a:xfrm>
            <a:off x="-342900" y="-76200"/>
            <a:ext cx="97155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fr-FR" sz="3200" b="1" baseline="30000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fr-FR" sz="32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2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</a:t>
            </a:r>
            <a:r>
              <a:rPr lang="fr-FR" sz="32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a </a:t>
            </a:r>
            <a:r>
              <a:rPr lang="fr-FR" sz="32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  <a:r>
              <a:rPr lang="fr-FR" sz="32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fr-FR" sz="32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</a:t>
            </a:r>
            <a:r>
              <a:rPr lang="fr-FR" sz="32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2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</a:t>
            </a:r>
            <a:r>
              <a:rPr lang="fr-FR" sz="32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fr-FR" sz="32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endParaRPr lang="fr-FR" sz="3200" b="1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7" descr="equation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1198563"/>
            <a:ext cx="8763000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14"/>
          <p:cNvSpPr txBox="1">
            <a:spLocks noChangeArrowheads="1"/>
          </p:cNvSpPr>
          <p:nvPr/>
        </p:nvSpPr>
        <p:spPr bwMode="auto">
          <a:xfrm>
            <a:off x="914400" y="2590800"/>
            <a:ext cx="3048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fr-FR" sz="14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 </a:t>
            </a:r>
            <a:r>
              <a:rPr lang="fr-F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</a:t>
            </a: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distribution</a:t>
            </a:r>
            <a:endParaRPr lang="fr-FR" sz="14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ZoneTexte 16"/>
          <p:cNvSpPr txBox="1">
            <a:spLocks noChangeArrowheads="1"/>
          </p:cNvSpPr>
          <p:nvPr/>
        </p:nvSpPr>
        <p:spPr bwMode="auto">
          <a:xfrm>
            <a:off x="3352800" y="2590800"/>
            <a:ext cx="3276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Fraction of </a:t>
            </a:r>
            <a:r>
              <a:rPr lang="fr-F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accelerated</a:t>
            </a: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</a:t>
            </a:r>
            <a:r>
              <a:rPr lang="fr-FR" sz="14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9" name="ZoneTexte 18"/>
          <p:cNvSpPr txBox="1">
            <a:spLocks noChangeArrowheads="1"/>
          </p:cNvSpPr>
          <p:nvPr/>
        </p:nvSpPr>
        <p:spPr bwMode="auto">
          <a:xfrm>
            <a:off x="5867400" y="2593975"/>
            <a:ext cx="3505200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Synchrotron power </a:t>
            </a:r>
            <a:r>
              <a:rPr lang="fr-F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</a:t>
            </a: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one e</a:t>
            </a:r>
            <a:r>
              <a:rPr lang="fr-FR" sz="14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03463" y="1200150"/>
            <a:ext cx="6078537" cy="1227138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1" name="Line 33"/>
          <p:cNvSpPr>
            <a:spLocks noChangeShapeType="1"/>
          </p:cNvSpPr>
          <p:nvPr/>
        </p:nvSpPr>
        <p:spPr bwMode="auto">
          <a:xfrm flipH="1" flipV="1">
            <a:off x="4648200" y="838200"/>
            <a:ext cx="838200" cy="493713"/>
          </a:xfrm>
          <a:prstGeom prst="line">
            <a:avLst/>
          </a:prstGeom>
          <a:noFill/>
          <a:ln w="9525">
            <a:solidFill>
              <a:srgbClr val="66CC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ZoneTexte 21"/>
          <p:cNvSpPr txBox="1">
            <a:spLocks noChangeArrowheads="1"/>
          </p:cNvSpPr>
          <p:nvPr/>
        </p:nvSpPr>
        <p:spPr bwMode="auto">
          <a:xfrm>
            <a:off x="76200" y="595313"/>
            <a:ext cx="6553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 dirty="0" smtClean="0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Electron synchrotron </a:t>
            </a:r>
            <a:r>
              <a:rPr lang="fr-FR" sz="1400" dirty="0" err="1" smtClean="0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emission</a:t>
            </a:r>
            <a:r>
              <a:rPr lang="fr-FR" sz="1400" dirty="0" smtClean="0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1400" dirty="0" err="1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during</a:t>
            </a:r>
            <a:r>
              <a:rPr lang="fr-FR" sz="1400" dirty="0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prompt phase as a </a:t>
            </a:r>
            <a:r>
              <a:rPr lang="fr-FR" sz="1400" dirty="0" err="1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r>
              <a:rPr lang="fr-FR" sz="1400" dirty="0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fr-FR" sz="1400" dirty="0" smtClean="0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</a:t>
            </a:r>
            <a:endParaRPr lang="fr-FR" sz="1400" dirty="0">
              <a:solidFill>
                <a:srgbClr val="66C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ZoneTexte 18"/>
          <p:cNvSpPr txBox="1">
            <a:spLocks noChangeArrowheads="1"/>
          </p:cNvSpPr>
          <p:nvPr/>
        </p:nvSpPr>
        <p:spPr bwMode="auto">
          <a:xfrm>
            <a:off x="7162800" y="592138"/>
            <a:ext cx="2057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fr-FR" sz="14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Lorentz Factor</a:t>
            </a:r>
            <a:endParaRPr lang="fr-FR" sz="14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Line 33"/>
          <p:cNvSpPr>
            <a:spLocks noChangeShapeType="1"/>
          </p:cNvSpPr>
          <p:nvPr/>
        </p:nvSpPr>
        <p:spPr bwMode="auto">
          <a:xfrm>
            <a:off x="8001000" y="838200"/>
            <a:ext cx="15240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e 24"/>
          <p:cNvGrpSpPr>
            <a:grpSpLocks/>
          </p:cNvGrpSpPr>
          <p:nvPr/>
        </p:nvGrpSpPr>
        <p:grpSpPr bwMode="auto">
          <a:xfrm>
            <a:off x="533400" y="3000372"/>
            <a:ext cx="8153400" cy="533400"/>
            <a:chOff x="533400" y="3352800"/>
            <a:chExt cx="8153400" cy="533400"/>
          </a:xfrm>
        </p:grpSpPr>
        <p:sp>
          <p:nvSpPr>
            <p:cNvPr id="16" name="Rectangle à coins arrondis 15"/>
            <p:cNvSpPr/>
            <p:nvPr/>
          </p:nvSpPr>
          <p:spPr>
            <a:xfrm>
              <a:off x="533400" y="3352800"/>
              <a:ext cx="8153400" cy="533400"/>
            </a:xfrm>
            <a:prstGeom prst="round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" name="ZoneTexte 21"/>
            <p:cNvSpPr txBox="1">
              <a:spLocks noChangeArrowheads="1"/>
            </p:cNvSpPr>
            <p:nvPr/>
          </p:nvSpPr>
          <p:spPr bwMode="auto">
            <a:xfrm>
              <a:off x="785786" y="3379903"/>
              <a:ext cx="7643866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2200" dirty="0">
                  <a:solidFill>
                    <a:schemeClr val="bg1"/>
                  </a:solidFill>
                </a:rPr>
                <a:t>2 </a:t>
              </a:r>
              <a:r>
                <a:rPr lang="fr-FR" sz="2200" dirty="0" err="1">
                  <a:solidFill>
                    <a:schemeClr val="bg1"/>
                  </a:solidFill>
                </a:rPr>
                <a:t>simplifying</a:t>
              </a:r>
              <a:r>
                <a:rPr lang="fr-FR" sz="2200" dirty="0">
                  <a:solidFill>
                    <a:schemeClr val="bg1"/>
                  </a:solidFill>
                </a:rPr>
                <a:t> </a:t>
              </a:r>
              <a:r>
                <a:rPr lang="fr-FR" sz="2200" dirty="0" err="1">
                  <a:solidFill>
                    <a:schemeClr val="bg1"/>
                  </a:solidFill>
                </a:rPr>
                <a:t>hypothesis</a:t>
              </a:r>
              <a:r>
                <a:rPr lang="fr-FR" sz="2200" dirty="0">
                  <a:solidFill>
                    <a:schemeClr val="bg1"/>
                  </a:solidFill>
                </a:rPr>
                <a:t> in the </a:t>
              </a:r>
              <a:r>
                <a:rPr lang="fr-FR" sz="2200" dirty="0" err="1">
                  <a:solidFill>
                    <a:schemeClr val="bg1"/>
                  </a:solidFill>
                </a:rPr>
                <a:t>following</a:t>
              </a:r>
              <a:r>
                <a:rPr lang="fr-FR" sz="2200" dirty="0">
                  <a:solidFill>
                    <a:schemeClr val="bg1"/>
                  </a:solidFill>
                </a:rPr>
                <a:t> simulations</a:t>
              </a:r>
            </a:p>
          </p:txBody>
        </p:sp>
      </p:grpSp>
      <p:sp>
        <p:nvSpPr>
          <p:cNvPr id="19" name="Text Box 34"/>
          <p:cNvSpPr txBox="1">
            <a:spLocks noChangeArrowheads="1"/>
          </p:cNvSpPr>
          <p:nvPr/>
        </p:nvSpPr>
        <p:spPr bwMode="auto">
          <a:xfrm>
            <a:off x="-71470" y="3771052"/>
            <a:ext cx="7696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200" dirty="0">
                <a:solidFill>
                  <a:schemeClr val="bg1"/>
                </a:solidFill>
              </a:rPr>
              <a:t>1) Mono </a:t>
            </a:r>
            <a:r>
              <a:rPr lang="fr-FR" sz="2200" dirty="0" err="1">
                <a:solidFill>
                  <a:schemeClr val="bg1"/>
                </a:solidFill>
              </a:rPr>
              <a:t>energetic</a:t>
            </a:r>
            <a:r>
              <a:rPr lang="fr-FR" sz="2200" dirty="0">
                <a:solidFill>
                  <a:schemeClr val="bg1"/>
                </a:solidFill>
              </a:rPr>
              <a:t> </a:t>
            </a:r>
            <a:r>
              <a:rPr lang="fr-FR" sz="2200" dirty="0" err="1">
                <a:solidFill>
                  <a:schemeClr val="bg1"/>
                </a:solidFill>
              </a:rPr>
              <a:t>electrons</a:t>
            </a:r>
            <a:r>
              <a:rPr lang="fr-FR" sz="2200" dirty="0">
                <a:solidFill>
                  <a:schemeClr val="bg1"/>
                </a:solidFill>
              </a:rPr>
              <a:t> </a:t>
            </a:r>
            <a:r>
              <a:rPr lang="fr-FR" sz="2200" dirty="0" err="1">
                <a:solidFill>
                  <a:schemeClr val="bg1"/>
                </a:solidFill>
              </a:rPr>
              <a:t>at</a:t>
            </a:r>
            <a:r>
              <a:rPr lang="fr-FR" sz="2200" dirty="0">
                <a:solidFill>
                  <a:schemeClr val="bg1"/>
                </a:solidFill>
              </a:rPr>
              <a:t> </a:t>
            </a:r>
            <a:r>
              <a:rPr lang="fr-FR" sz="2200" dirty="0" smtClean="0">
                <a:solidFill>
                  <a:schemeClr val="bg1"/>
                </a:solidFill>
                <a:sym typeface="Symbol"/>
              </a:rPr>
              <a:t></a:t>
            </a:r>
            <a:r>
              <a:rPr lang="fr-FR" sz="2200" baseline="-25000" dirty="0" smtClean="0">
                <a:solidFill>
                  <a:schemeClr val="bg1"/>
                </a:solidFill>
                <a:sym typeface="Symbol"/>
              </a:rPr>
              <a:t>max</a:t>
            </a:r>
            <a:r>
              <a:rPr lang="fr-FR" sz="2200" dirty="0" smtClean="0">
                <a:solidFill>
                  <a:schemeClr val="bg1"/>
                </a:solidFill>
              </a:rPr>
              <a:t>:</a:t>
            </a:r>
            <a:endParaRPr lang="fr-FR" sz="2200" dirty="0">
              <a:solidFill>
                <a:schemeClr val="bg1"/>
              </a:solidFill>
            </a:endParaRPr>
          </a:p>
        </p:txBody>
      </p:sp>
      <p:pic>
        <p:nvPicPr>
          <p:cNvPr id="21" name="Picture 35" descr="equation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0430" y="5214950"/>
            <a:ext cx="172561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34"/>
          <p:cNvSpPr txBox="1">
            <a:spLocks noChangeArrowheads="1"/>
          </p:cNvSpPr>
          <p:nvPr/>
        </p:nvSpPr>
        <p:spPr bwMode="auto">
          <a:xfrm>
            <a:off x="4743456" y="4312892"/>
            <a:ext cx="685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800" dirty="0">
                <a:solidFill>
                  <a:schemeClr val="bg1"/>
                </a:solidFill>
              </a:rPr>
              <a:t>, </a:t>
            </a:r>
            <a:r>
              <a:rPr lang="fr-FR" sz="2800" b="1" dirty="0">
                <a:solidFill>
                  <a:schemeClr val="bg1"/>
                </a:solidFill>
                <a:sym typeface="Symbol" pitchFamily="18" charset="2"/>
              </a:rPr>
              <a:t></a:t>
            </a:r>
            <a:endParaRPr lang="fr-FR" sz="2800" b="1" dirty="0">
              <a:solidFill>
                <a:schemeClr val="bg1"/>
              </a:solidFill>
            </a:endParaRPr>
          </a:p>
        </p:txBody>
      </p:sp>
      <p:sp>
        <p:nvSpPr>
          <p:cNvPr id="4" name="Line 33"/>
          <p:cNvSpPr>
            <a:spLocks noChangeShapeType="1"/>
          </p:cNvSpPr>
          <p:nvPr/>
        </p:nvSpPr>
        <p:spPr bwMode="auto">
          <a:xfrm flipV="1">
            <a:off x="2133600" y="1981200"/>
            <a:ext cx="1371600" cy="63023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" name="Line 33"/>
          <p:cNvSpPr>
            <a:spLocks noChangeShapeType="1"/>
          </p:cNvSpPr>
          <p:nvPr/>
        </p:nvSpPr>
        <p:spPr bwMode="auto">
          <a:xfrm flipV="1">
            <a:off x="4572000" y="2057400"/>
            <a:ext cx="533400" cy="5334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33"/>
          <p:cNvSpPr>
            <a:spLocks noChangeShapeType="1"/>
          </p:cNvSpPr>
          <p:nvPr/>
        </p:nvSpPr>
        <p:spPr bwMode="auto">
          <a:xfrm flipH="1" flipV="1">
            <a:off x="6477000" y="2286000"/>
            <a:ext cx="76200" cy="304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" name="ZoneTexte 61"/>
          <p:cNvSpPr txBox="1">
            <a:spLocks noChangeArrowheads="1"/>
          </p:cNvSpPr>
          <p:nvPr/>
        </p:nvSpPr>
        <p:spPr bwMode="auto">
          <a:xfrm>
            <a:off x="3714744" y="6286520"/>
            <a:ext cx="2357422" cy="523220"/>
          </a:xfrm>
          <a:prstGeom prst="rect">
            <a:avLst/>
          </a:prstGeom>
          <a:solidFill>
            <a:schemeClr val="tx1">
              <a:alpha val="12157"/>
            </a:schemeClr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1400" dirty="0" err="1" smtClean="0">
                <a:solidFill>
                  <a:schemeClr val="bg1"/>
                </a:solidFill>
              </a:rPr>
              <a:t>r</a:t>
            </a:r>
            <a:r>
              <a:rPr lang="fr-FR" sz="1400" baseline="-25000" dirty="0" err="1" smtClean="0">
                <a:solidFill>
                  <a:schemeClr val="bg1"/>
                </a:solidFill>
              </a:rPr>
              <a:t>b</a:t>
            </a:r>
            <a:r>
              <a:rPr lang="fr-FR" sz="1400" dirty="0" smtClean="0">
                <a:solidFill>
                  <a:schemeClr val="bg1"/>
                </a:solidFill>
              </a:rPr>
              <a:t> </a:t>
            </a:r>
            <a:r>
              <a:rPr lang="fr-FR" sz="1400" dirty="0">
                <a:solidFill>
                  <a:schemeClr val="bg1"/>
                </a:solidFill>
              </a:rPr>
              <a:t>: </a:t>
            </a:r>
            <a:r>
              <a:rPr lang="fr-FR" sz="1400" dirty="0" err="1" smtClean="0">
                <a:solidFill>
                  <a:schemeClr val="bg1"/>
                </a:solidFill>
              </a:rPr>
              <a:t>int</a:t>
            </a:r>
            <a:r>
              <a:rPr lang="fr-FR" sz="1400" dirty="0" smtClean="0">
                <a:solidFill>
                  <a:schemeClr val="bg1"/>
                </a:solidFill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</a:rPr>
              <a:t>shocks</a:t>
            </a:r>
            <a:r>
              <a:rPr lang="fr-FR" sz="1400" dirty="0" smtClean="0">
                <a:solidFill>
                  <a:schemeClr val="bg1"/>
                </a:solidFill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</a:rPr>
              <a:t>start</a:t>
            </a:r>
            <a:r>
              <a:rPr lang="fr-FR" sz="1400" dirty="0" smtClean="0">
                <a:solidFill>
                  <a:schemeClr val="bg1"/>
                </a:solidFill>
              </a:rPr>
              <a:t> (~10</a:t>
            </a:r>
            <a:r>
              <a:rPr lang="fr-FR" sz="1400" baseline="30000" dirty="0" smtClean="0">
                <a:solidFill>
                  <a:schemeClr val="bg1"/>
                </a:solidFill>
              </a:rPr>
              <a:t>12</a:t>
            </a:r>
            <a:r>
              <a:rPr lang="fr-FR" sz="1400" dirty="0" smtClean="0">
                <a:solidFill>
                  <a:schemeClr val="bg1"/>
                </a:solidFill>
              </a:rPr>
              <a:t>cm)</a:t>
            </a:r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dirty="0">
                <a:solidFill>
                  <a:schemeClr val="bg1"/>
                </a:solidFill>
              </a:rPr>
              <a:t>r</a:t>
            </a:r>
            <a:r>
              <a:rPr lang="fr-FR" sz="1400" baseline="-25000" dirty="0">
                <a:solidFill>
                  <a:schemeClr val="bg1"/>
                </a:solidFill>
              </a:rPr>
              <a:t>d</a:t>
            </a:r>
            <a:r>
              <a:rPr lang="fr-FR" sz="1400" dirty="0">
                <a:solidFill>
                  <a:schemeClr val="bg1"/>
                </a:solidFill>
              </a:rPr>
              <a:t> : </a:t>
            </a:r>
            <a:r>
              <a:rPr lang="fr-FR" sz="1400" dirty="0" err="1" smtClean="0">
                <a:solidFill>
                  <a:schemeClr val="bg1"/>
                </a:solidFill>
              </a:rPr>
              <a:t>int</a:t>
            </a:r>
            <a:r>
              <a:rPr lang="fr-FR" sz="1400" dirty="0" smtClean="0">
                <a:solidFill>
                  <a:schemeClr val="bg1"/>
                </a:solidFill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</a:rPr>
              <a:t>shocks</a:t>
            </a:r>
            <a:r>
              <a:rPr lang="fr-FR" sz="1400" dirty="0" smtClean="0">
                <a:solidFill>
                  <a:schemeClr val="bg1"/>
                </a:solidFill>
              </a:rPr>
              <a:t> end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0" name="Espace réservé du numéro de diapositive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>
                <a:solidFill>
                  <a:schemeClr val="bg1"/>
                </a:solidFill>
              </a:rPr>
              <a:pPr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8" name="Object 36"/>
          <p:cNvGraphicFramePr>
            <a:graphicFrameLocks noChangeAspect="1"/>
          </p:cNvGraphicFramePr>
          <p:nvPr/>
        </p:nvGraphicFramePr>
        <p:xfrm>
          <a:off x="2533099" y="4433897"/>
          <a:ext cx="2209800" cy="423863"/>
        </p:xfrm>
        <a:graphic>
          <a:graphicData uri="http://schemas.openxmlformats.org/presentationml/2006/ole">
            <p:oleObj spid="_x0000_s135170" name="Équation" r:id="rId6" imgW="1193760" imgH="228600" progId="Equation.3">
              <p:embed/>
            </p:oleObj>
          </a:graphicData>
        </a:graphic>
      </p:graphicFrame>
      <p:grpSp>
        <p:nvGrpSpPr>
          <p:cNvPr id="15" name="Groupe 42"/>
          <p:cNvGrpSpPr/>
          <p:nvPr/>
        </p:nvGrpSpPr>
        <p:grpSpPr>
          <a:xfrm>
            <a:off x="4926751" y="3504147"/>
            <a:ext cx="4490154" cy="3353853"/>
            <a:chOff x="4939630" y="3526196"/>
            <a:chExt cx="4490154" cy="3353853"/>
          </a:xfrm>
        </p:grpSpPr>
        <p:grpSp>
          <p:nvGrpSpPr>
            <p:cNvPr id="23" name="Groupe 51"/>
            <p:cNvGrpSpPr>
              <a:grpSpLocks/>
            </p:cNvGrpSpPr>
            <p:nvPr/>
          </p:nvGrpSpPr>
          <p:grpSpPr bwMode="auto">
            <a:xfrm>
              <a:off x="4939630" y="3526196"/>
              <a:ext cx="4490154" cy="3214710"/>
              <a:chOff x="5771587" y="4084090"/>
              <a:chExt cx="3448613" cy="2469110"/>
            </a:xfrm>
          </p:grpSpPr>
          <p:grpSp>
            <p:nvGrpSpPr>
              <p:cNvPr id="24" name="Groupe 46"/>
              <p:cNvGrpSpPr>
                <a:grpSpLocks/>
              </p:cNvGrpSpPr>
              <p:nvPr/>
            </p:nvGrpSpPr>
            <p:grpSpPr bwMode="auto">
              <a:xfrm>
                <a:off x="6917734" y="4084090"/>
                <a:ext cx="2302466" cy="2469110"/>
                <a:chOff x="5774734" y="2819400"/>
                <a:chExt cx="2302466" cy="2469110"/>
              </a:xfrm>
            </p:grpSpPr>
            <p:grpSp>
              <p:nvGrpSpPr>
                <p:cNvPr id="26" name="Groupe 45"/>
                <p:cNvGrpSpPr>
                  <a:grpSpLocks/>
                </p:cNvGrpSpPr>
                <p:nvPr/>
              </p:nvGrpSpPr>
              <p:grpSpPr bwMode="auto">
                <a:xfrm>
                  <a:off x="5774734" y="2819400"/>
                  <a:ext cx="2192732" cy="2469110"/>
                  <a:chOff x="2413997" y="4309515"/>
                  <a:chExt cx="2192732" cy="2469110"/>
                </a:xfrm>
              </p:grpSpPr>
              <p:pic>
                <p:nvPicPr>
                  <p:cNvPr id="28" name="Picture 4" descr="limitAcceleration"/>
                  <p:cNvPicPr>
                    <a:picLocks noChangeAspect="1" noChangeArrowheads="1"/>
                  </p:cNvPicPr>
                  <p:nvPr/>
                </p:nvPicPr>
                <p:blipFill>
                  <a:blip r:embed="rId7"/>
                  <a:srcRect/>
                  <a:stretch>
                    <a:fillRect/>
                  </a:stretch>
                </p:blipFill>
                <p:spPr bwMode="auto">
                  <a:xfrm>
                    <a:off x="2506663" y="4368178"/>
                    <a:ext cx="1989137" cy="241044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29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667000" y="5133201"/>
                    <a:ext cx="379412" cy="2836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fr-FR" b="1" dirty="0" err="1">
                        <a:solidFill>
                          <a:srgbClr val="FF9900"/>
                        </a:solidFill>
                      </a:rPr>
                      <a:t>r</a:t>
                    </a:r>
                    <a:r>
                      <a:rPr lang="fr-FR" b="1" baseline="-25000" dirty="0" err="1">
                        <a:solidFill>
                          <a:srgbClr val="FF9900"/>
                        </a:solidFill>
                      </a:rPr>
                      <a:t>b</a:t>
                    </a:r>
                    <a:endParaRPr lang="fr-FR" b="1" baseline="-25000" dirty="0">
                      <a:solidFill>
                        <a:srgbClr val="FF9900"/>
                      </a:solidFill>
                    </a:endParaRPr>
                  </a:p>
                </p:txBody>
              </p:sp>
              <p:sp>
                <p:nvSpPr>
                  <p:cNvPr id="30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13997" y="5655649"/>
                    <a:ext cx="1589193" cy="49642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fr-FR" b="1" dirty="0" err="1" smtClean="0">
                        <a:solidFill>
                          <a:srgbClr val="CC66FF"/>
                        </a:solidFill>
                      </a:rPr>
                      <a:t>sync</a:t>
                    </a:r>
                    <a:r>
                      <a:rPr lang="fr-FR" b="1" dirty="0" smtClean="0">
                        <a:solidFill>
                          <a:srgbClr val="CC66FF"/>
                        </a:solidFill>
                      </a:rPr>
                      <a:t> </a:t>
                    </a:r>
                    <a:r>
                      <a:rPr lang="fr-FR" b="1" dirty="0" err="1" smtClean="0">
                        <a:solidFill>
                          <a:srgbClr val="CC66FF"/>
                        </a:solidFill>
                      </a:rPr>
                      <a:t>losses</a:t>
                    </a:r>
                    <a:r>
                      <a:rPr lang="fr-FR" b="1" dirty="0" smtClean="0">
                        <a:solidFill>
                          <a:srgbClr val="CC66FF"/>
                        </a:solidFill>
                      </a:rPr>
                      <a:t>    </a:t>
                    </a:r>
                    <a:r>
                      <a:rPr lang="fr-FR" b="1" dirty="0" err="1">
                        <a:solidFill>
                          <a:srgbClr val="CC66FF"/>
                        </a:solidFill>
                      </a:rPr>
                      <a:t>t</a:t>
                    </a:r>
                    <a:r>
                      <a:rPr lang="fr-FR" b="1" baseline="-25000" dirty="0" err="1">
                        <a:solidFill>
                          <a:srgbClr val="CC66FF"/>
                        </a:solidFill>
                      </a:rPr>
                      <a:t>acc</a:t>
                    </a:r>
                    <a:r>
                      <a:rPr lang="fr-FR" b="1" dirty="0">
                        <a:solidFill>
                          <a:srgbClr val="CC66FF"/>
                        </a:solidFill>
                      </a:rPr>
                      <a:t>=</a:t>
                    </a:r>
                    <a:r>
                      <a:rPr lang="fr-FR" b="1" dirty="0" err="1">
                        <a:solidFill>
                          <a:srgbClr val="CC66FF"/>
                        </a:solidFill>
                      </a:rPr>
                      <a:t>t</a:t>
                    </a:r>
                    <a:r>
                      <a:rPr lang="fr-FR" b="1" baseline="-25000" dirty="0" err="1">
                        <a:solidFill>
                          <a:srgbClr val="CC66FF"/>
                        </a:solidFill>
                      </a:rPr>
                      <a:t>syn</a:t>
                    </a:r>
                    <a:endParaRPr lang="fr-FR" b="1" baseline="-25000" dirty="0">
                      <a:solidFill>
                        <a:srgbClr val="CC66FF"/>
                      </a:solidFill>
                    </a:endParaRPr>
                  </a:p>
                </p:txBody>
              </p:sp>
              <p:sp>
                <p:nvSpPr>
                  <p:cNvPr id="31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60714" y="4515584"/>
                    <a:ext cx="1646015" cy="49642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fr-FR" b="1" dirty="0">
                        <a:solidFill>
                          <a:srgbClr val="CC66FF"/>
                        </a:solidFill>
                      </a:rPr>
                      <a:t>Expansion </a:t>
                    </a:r>
                    <a:r>
                      <a:rPr lang="fr-FR" b="1" dirty="0" err="1" smtClean="0">
                        <a:solidFill>
                          <a:srgbClr val="CC66FF"/>
                        </a:solidFill>
                      </a:rPr>
                      <a:t>losses</a:t>
                    </a:r>
                    <a:r>
                      <a:rPr lang="fr-FR" b="1" dirty="0" smtClean="0">
                        <a:solidFill>
                          <a:srgbClr val="CC66FF"/>
                        </a:solidFill>
                      </a:rPr>
                      <a:t> </a:t>
                    </a:r>
                    <a:r>
                      <a:rPr lang="fr-FR" b="1" dirty="0" err="1">
                        <a:solidFill>
                          <a:srgbClr val="CC66FF"/>
                        </a:solidFill>
                      </a:rPr>
                      <a:t>t</a:t>
                    </a:r>
                    <a:r>
                      <a:rPr lang="fr-FR" b="1" baseline="-25000" dirty="0" err="1">
                        <a:solidFill>
                          <a:srgbClr val="CC66FF"/>
                        </a:solidFill>
                      </a:rPr>
                      <a:t>acc</a:t>
                    </a:r>
                    <a:r>
                      <a:rPr lang="fr-FR" b="1" dirty="0">
                        <a:solidFill>
                          <a:srgbClr val="CC66FF"/>
                        </a:solidFill>
                      </a:rPr>
                      <a:t>=</a:t>
                    </a:r>
                    <a:r>
                      <a:rPr lang="fr-FR" b="1" dirty="0" err="1">
                        <a:solidFill>
                          <a:srgbClr val="CC66FF"/>
                        </a:solidFill>
                      </a:rPr>
                      <a:t>t</a:t>
                    </a:r>
                    <a:r>
                      <a:rPr lang="fr-FR" b="1" baseline="-25000" dirty="0" err="1">
                        <a:solidFill>
                          <a:srgbClr val="CC66FF"/>
                        </a:solidFill>
                      </a:rPr>
                      <a:t>exp</a:t>
                    </a:r>
                    <a:endParaRPr lang="fr-FR" b="1" baseline="-25000" dirty="0">
                      <a:solidFill>
                        <a:srgbClr val="CC66FF"/>
                      </a:solidFill>
                    </a:endParaRPr>
                  </a:p>
                </p:txBody>
              </p:sp>
              <p:sp>
                <p:nvSpPr>
                  <p:cNvPr id="32" name="Line 2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33799" y="5003030"/>
                    <a:ext cx="49923" cy="483370"/>
                  </a:xfrm>
                  <a:prstGeom prst="line">
                    <a:avLst/>
                  </a:prstGeom>
                  <a:noFill/>
                  <a:ln w="38100">
                    <a:solidFill>
                      <a:srgbClr val="CC66FF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" name="Line 3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95600" y="5105400"/>
                    <a:ext cx="304800" cy="609600"/>
                  </a:xfrm>
                  <a:prstGeom prst="line">
                    <a:avLst/>
                  </a:prstGeom>
                  <a:noFill/>
                  <a:ln w="38100">
                    <a:solidFill>
                      <a:srgbClr val="CC66FF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97188" y="4309515"/>
                    <a:ext cx="379412" cy="28367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fr-FR" b="1" dirty="0" err="1">
                        <a:solidFill>
                          <a:srgbClr val="FF9900"/>
                        </a:solidFill>
                      </a:rPr>
                      <a:t>r</a:t>
                    </a:r>
                    <a:r>
                      <a:rPr lang="fr-FR" b="1" baseline="-25000" dirty="0" err="1">
                        <a:solidFill>
                          <a:srgbClr val="FF9900"/>
                        </a:solidFill>
                      </a:rPr>
                      <a:t>c</a:t>
                    </a:r>
                    <a:endParaRPr lang="fr-FR" b="1" baseline="-25000" dirty="0">
                      <a:solidFill>
                        <a:srgbClr val="FF9900"/>
                      </a:solidFill>
                    </a:endParaRPr>
                  </a:p>
                </p:txBody>
              </p:sp>
            </p:grpSp>
            <p:sp>
              <p:nvSpPr>
                <p:cNvPr id="27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7578049" y="4786086"/>
                  <a:ext cx="499151" cy="2836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fr-FR" b="1" dirty="0">
                      <a:solidFill>
                        <a:srgbClr val="FF9900"/>
                      </a:solidFill>
                    </a:rPr>
                    <a:t>r</a:t>
                  </a:r>
                  <a:r>
                    <a:rPr lang="fr-FR" b="1" baseline="-25000" dirty="0">
                      <a:solidFill>
                        <a:srgbClr val="FF99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5" name="ZoneTexte 24"/>
              <p:cNvSpPr txBox="1"/>
              <p:nvPr/>
            </p:nvSpPr>
            <p:spPr>
              <a:xfrm>
                <a:off x="5771587" y="5250655"/>
                <a:ext cx="2386763" cy="236393"/>
              </a:xfrm>
              <a:prstGeom prst="rect">
                <a:avLst/>
              </a:prstGeom>
              <a:solidFill>
                <a:schemeClr val="bg1"/>
              </a:solidFill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fr-FR" sz="1400" dirty="0"/>
                  <a:t>e</a:t>
                </a:r>
                <a:r>
                  <a:rPr lang="fr-FR" sz="1400" baseline="30000" dirty="0"/>
                  <a:t>-</a:t>
                </a:r>
                <a:r>
                  <a:rPr lang="fr-FR" sz="1400" dirty="0"/>
                  <a:t> maximum </a:t>
                </a:r>
                <a:r>
                  <a:rPr lang="fr-FR" sz="1400" dirty="0" err="1" smtClean="0"/>
                  <a:t>energy</a:t>
                </a:r>
                <a:r>
                  <a:rPr lang="fr-FR" sz="1400" dirty="0" smtClean="0"/>
                  <a:t> Log</a:t>
                </a:r>
                <a:r>
                  <a:rPr lang="fr-FR" sz="1400" baseline="-25000" dirty="0" smtClean="0"/>
                  <a:t>10</a:t>
                </a:r>
                <a:r>
                  <a:rPr lang="fr-FR" sz="1400" dirty="0" smtClean="0"/>
                  <a:t>(E/MeV)</a:t>
                </a:r>
                <a:endParaRPr lang="fr-FR" sz="1400" dirty="0"/>
              </a:p>
            </p:txBody>
          </p:sp>
        </p:grpSp>
        <p:sp>
          <p:nvSpPr>
            <p:cNvPr id="42" name="ZoneTexte 41"/>
            <p:cNvSpPr txBox="1"/>
            <p:nvPr/>
          </p:nvSpPr>
          <p:spPr>
            <a:xfrm>
              <a:off x="6215074" y="6572272"/>
              <a:ext cx="29289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/>
                <a:t>Log10(distance to central </a:t>
              </a:r>
              <a:r>
                <a:rPr lang="fr-FR" sz="1400" dirty="0" err="1" smtClean="0"/>
                <a:t>engine</a:t>
              </a:r>
              <a:r>
                <a:rPr lang="fr-FR" sz="1400" dirty="0" smtClean="0"/>
                <a:t>/cm)</a:t>
              </a:r>
              <a:endParaRPr lang="en-US" sz="1400" dirty="0"/>
            </a:p>
          </p:txBody>
        </p:sp>
      </p:grpSp>
      <p:sp>
        <p:nvSpPr>
          <p:cNvPr id="45" name="Line 18"/>
          <p:cNvSpPr>
            <a:spLocks noChangeShapeType="1"/>
          </p:cNvSpPr>
          <p:nvPr/>
        </p:nvSpPr>
        <p:spPr bwMode="auto">
          <a:xfrm>
            <a:off x="1643042" y="4621936"/>
            <a:ext cx="858554" cy="1588"/>
          </a:xfrm>
          <a:prstGeom prst="line">
            <a:avLst/>
          </a:prstGeom>
          <a:noFill/>
          <a:ln w="63500">
            <a:solidFill>
              <a:srgbClr val="FFCC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Box 25"/>
          <p:cNvSpPr txBox="1">
            <a:spLocks noChangeArrowheads="1"/>
          </p:cNvSpPr>
          <p:nvPr/>
        </p:nvSpPr>
        <p:spPr bwMode="auto">
          <a:xfrm>
            <a:off x="-342900" y="-76200"/>
            <a:ext cx="97155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fr-FR" sz="3200" b="1" baseline="30000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fr-FR" sz="32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2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</a:t>
            </a:r>
            <a:r>
              <a:rPr lang="fr-FR" sz="32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a </a:t>
            </a:r>
            <a:r>
              <a:rPr lang="fr-FR" sz="32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  <a:r>
              <a:rPr lang="fr-FR" sz="32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fr-FR" sz="32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</a:t>
            </a:r>
            <a:r>
              <a:rPr lang="fr-FR" sz="32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2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</a:t>
            </a:r>
            <a:r>
              <a:rPr lang="fr-FR" sz="32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fr-FR" sz="32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endParaRPr lang="fr-FR" sz="3200" b="1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7" descr="equation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1198563"/>
            <a:ext cx="8763000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14"/>
          <p:cNvSpPr txBox="1">
            <a:spLocks noChangeArrowheads="1"/>
          </p:cNvSpPr>
          <p:nvPr/>
        </p:nvSpPr>
        <p:spPr bwMode="auto">
          <a:xfrm>
            <a:off x="914400" y="2590800"/>
            <a:ext cx="3048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fr-FR" sz="14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 </a:t>
            </a:r>
            <a:r>
              <a:rPr lang="fr-F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</a:t>
            </a: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distribution</a:t>
            </a:r>
            <a:endParaRPr lang="fr-FR" sz="14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ZoneTexte 16"/>
          <p:cNvSpPr txBox="1">
            <a:spLocks noChangeArrowheads="1"/>
          </p:cNvSpPr>
          <p:nvPr/>
        </p:nvSpPr>
        <p:spPr bwMode="auto">
          <a:xfrm>
            <a:off x="3352800" y="2590800"/>
            <a:ext cx="3276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Fraction of </a:t>
            </a:r>
            <a:r>
              <a:rPr lang="fr-F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accelerated</a:t>
            </a: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</a:t>
            </a:r>
            <a:r>
              <a:rPr lang="fr-FR" sz="14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9" name="ZoneTexte 18"/>
          <p:cNvSpPr txBox="1">
            <a:spLocks noChangeArrowheads="1"/>
          </p:cNvSpPr>
          <p:nvPr/>
        </p:nvSpPr>
        <p:spPr bwMode="auto">
          <a:xfrm>
            <a:off x="5867400" y="2593975"/>
            <a:ext cx="3505200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Synchrotron power </a:t>
            </a:r>
            <a:r>
              <a:rPr lang="fr-F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</a:t>
            </a: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one e</a:t>
            </a:r>
            <a:r>
              <a:rPr lang="fr-FR" sz="14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03463" y="1200150"/>
            <a:ext cx="6078537" cy="1227138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1" name="Line 33"/>
          <p:cNvSpPr>
            <a:spLocks noChangeShapeType="1"/>
          </p:cNvSpPr>
          <p:nvPr/>
        </p:nvSpPr>
        <p:spPr bwMode="auto">
          <a:xfrm flipH="1" flipV="1">
            <a:off x="4648200" y="838200"/>
            <a:ext cx="838200" cy="493713"/>
          </a:xfrm>
          <a:prstGeom prst="line">
            <a:avLst/>
          </a:prstGeom>
          <a:noFill/>
          <a:ln w="9525">
            <a:solidFill>
              <a:srgbClr val="66CC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ZoneTexte 21"/>
          <p:cNvSpPr txBox="1">
            <a:spLocks noChangeArrowheads="1"/>
          </p:cNvSpPr>
          <p:nvPr/>
        </p:nvSpPr>
        <p:spPr bwMode="auto">
          <a:xfrm>
            <a:off x="76200" y="595313"/>
            <a:ext cx="6553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 dirty="0" smtClean="0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Electron synchrotron </a:t>
            </a:r>
            <a:r>
              <a:rPr lang="fr-FR" sz="1400" dirty="0" err="1" smtClean="0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emission</a:t>
            </a:r>
            <a:r>
              <a:rPr lang="fr-FR" sz="1400" dirty="0" smtClean="0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1400" dirty="0" err="1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during</a:t>
            </a:r>
            <a:r>
              <a:rPr lang="fr-FR" sz="1400" dirty="0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prompt phase as a </a:t>
            </a:r>
            <a:r>
              <a:rPr lang="fr-FR" sz="1400" dirty="0" err="1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r>
              <a:rPr lang="fr-FR" sz="1400" dirty="0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fr-FR" sz="1400" dirty="0" smtClean="0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</a:t>
            </a:r>
            <a:endParaRPr lang="fr-FR" sz="1400" dirty="0">
              <a:solidFill>
                <a:srgbClr val="66C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ZoneTexte 18"/>
          <p:cNvSpPr txBox="1">
            <a:spLocks noChangeArrowheads="1"/>
          </p:cNvSpPr>
          <p:nvPr/>
        </p:nvSpPr>
        <p:spPr bwMode="auto">
          <a:xfrm>
            <a:off x="7162800" y="592138"/>
            <a:ext cx="2057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fr-FR" sz="140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fr-F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Lorentz Factor</a:t>
            </a:r>
            <a:endParaRPr lang="fr-FR" sz="14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Line 33"/>
          <p:cNvSpPr>
            <a:spLocks noChangeShapeType="1"/>
          </p:cNvSpPr>
          <p:nvPr/>
        </p:nvSpPr>
        <p:spPr bwMode="auto">
          <a:xfrm>
            <a:off x="8001000" y="838200"/>
            <a:ext cx="152400" cy="762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Box 34"/>
          <p:cNvSpPr txBox="1">
            <a:spLocks noChangeArrowheads="1"/>
          </p:cNvSpPr>
          <p:nvPr/>
        </p:nvSpPr>
        <p:spPr bwMode="auto">
          <a:xfrm>
            <a:off x="-52420" y="4643446"/>
            <a:ext cx="698187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200" dirty="0">
                <a:solidFill>
                  <a:schemeClr val="bg1"/>
                </a:solidFill>
              </a:rPr>
              <a:t>2) No </a:t>
            </a:r>
            <a:r>
              <a:rPr lang="fr-FR" sz="2200" dirty="0" err="1">
                <a:solidFill>
                  <a:schemeClr val="bg1"/>
                </a:solidFill>
              </a:rPr>
              <a:t>shock</a:t>
            </a:r>
            <a:r>
              <a:rPr lang="fr-FR" sz="2200" dirty="0">
                <a:solidFill>
                  <a:schemeClr val="bg1"/>
                </a:solidFill>
              </a:rPr>
              <a:t> </a:t>
            </a:r>
            <a:r>
              <a:rPr lang="fr-FR" sz="2200" dirty="0" err="1" smtClean="0">
                <a:solidFill>
                  <a:schemeClr val="bg1"/>
                </a:solidFill>
              </a:rPr>
              <a:t>dynamic</a:t>
            </a:r>
            <a:r>
              <a:rPr lang="fr-FR" sz="2200" dirty="0" smtClean="0">
                <a:solidFill>
                  <a:schemeClr val="bg1"/>
                </a:solidFill>
              </a:rPr>
              <a:t> but </a:t>
            </a:r>
            <a:r>
              <a:rPr lang="fr-FR" sz="2200" dirty="0">
                <a:solidFill>
                  <a:schemeClr val="bg1"/>
                </a:solidFill>
                <a:sym typeface="Symbol" pitchFamily="18" charset="2"/>
              </a:rPr>
              <a:t>(t</a:t>
            </a:r>
            <a:r>
              <a:rPr lang="fr-FR" sz="2200" dirty="0" smtClean="0">
                <a:solidFill>
                  <a:schemeClr val="bg1"/>
                </a:solidFill>
                <a:sym typeface="Symbol" pitchFamily="18" charset="2"/>
              </a:rPr>
              <a:t>):</a:t>
            </a:r>
            <a:endParaRPr lang="fr-FR" sz="2200" dirty="0">
              <a:solidFill>
                <a:schemeClr val="bg1"/>
              </a:solidFill>
            </a:endParaRPr>
          </a:p>
        </p:txBody>
      </p:sp>
      <p:sp>
        <p:nvSpPr>
          <p:cNvPr id="4" name="Line 33"/>
          <p:cNvSpPr>
            <a:spLocks noChangeShapeType="1"/>
          </p:cNvSpPr>
          <p:nvPr/>
        </p:nvSpPr>
        <p:spPr bwMode="auto">
          <a:xfrm flipV="1">
            <a:off x="2133600" y="1981200"/>
            <a:ext cx="1371600" cy="63023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" name="Line 33"/>
          <p:cNvSpPr>
            <a:spLocks noChangeShapeType="1"/>
          </p:cNvSpPr>
          <p:nvPr/>
        </p:nvSpPr>
        <p:spPr bwMode="auto">
          <a:xfrm flipV="1">
            <a:off x="4572000" y="2057400"/>
            <a:ext cx="533400" cy="5334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33"/>
          <p:cNvSpPr>
            <a:spLocks noChangeShapeType="1"/>
          </p:cNvSpPr>
          <p:nvPr/>
        </p:nvSpPr>
        <p:spPr bwMode="auto">
          <a:xfrm flipH="1" flipV="1">
            <a:off x="6477000" y="2286000"/>
            <a:ext cx="76200" cy="304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" name="ZoneTexte 61"/>
          <p:cNvSpPr txBox="1">
            <a:spLocks noChangeArrowheads="1"/>
          </p:cNvSpPr>
          <p:nvPr/>
        </p:nvSpPr>
        <p:spPr bwMode="auto">
          <a:xfrm>
            <a:off x="1785918" y="6263366"/>
            <a:ext cx="2357454" cy="523220"/>
          </a:xfrm>
          <a:prstGeom prst="rect">
            <a:avLst/>
          </a:prstGeom>
          <a:solidFill>
            <a:schemeClr val="tx1">
              <a:alpha val="12157"/>
            </a:schemeClr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1400" dirty="0" err="1" smtClean="0">
                <a:solidFill>
                  <a:schemeClr val="bg1"/>
                </a:solidFill>
              </a:rPr>
              <a:t>r</a:t>
            </a:r>
            <a:r>
              <a:rPr lang="fr-FR" sz="1400" baseline="-25000" dirty="0" err="1" smtClean="0">
                <a:solidFill>
                  <a:schemeClr val="bg1"/>
                </a:solidFill>
              </a:rPr>
              <a:t>b</a:t>
            </a:r>
            <a:r>
              <a:rPr lang="fr-FR" sz="1400" dirty="0" smtClean="0">
                <a:solidFill>
                  <a:schemeClr val="bg1"/>
                </a:solidFill>
              </a:rPr>
              <a:t> </a:t>
            </a:r>
            <a:r>
              <a:rPr lang="fr-FR" sz="1400" dirty="0">
                <a:solidFill>
                  <a:schemeClr val="bg1"/>
                </a:solidFill>
              </a:rPr>
              <a:t>: </a:t>
            </a:r>
            <a:r>
              <a:rPr lang="fr-FR" sz="1400" dirty="0" err="1" smtClean="0">
                <a:solidFill>
                  <a:schemeClr val="bg1"/>
                </a:solidFill>
              </a:rPr>
              <a:t>int</a:t>
            </a:r>
            <a:r>
              <a:rPr lang="fr-FR" sz="1400" dirty="0" smtClean="0">
                <a:solidFill>
                  <a:schemeClr val="bg1"/>
                </a:solidFill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</a:rPr>
              <a:t>shocks</a:t>
            </a:r>
            <a:r>
              <a:rPr lang="fr-FR" sz="1400" dirty="0" smtClean="0">
                <a:solidFill>
                  <a:schemeClr val="bg1"/>
                </a:solidFill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</a:rPr>
              <a:t>start</a:t>
            </a:r>
            <a:r>
              <a:rPr lang="fr-FR" sz="1400" dirty="0" smtClean="0">
                <a:solidFill>
                  <a:schemeClr val="bg1"/>
                </a:solidFill>
              </a:rPr>
              <a:t> (~10</a:t>
            </a:r>
            <a:r>
              <a:rPr lang="fr-FR" sz="1400" baseline="30000" dirty="0" smtClean="0">
                <a:solidFill>
                  <a:schemeClr val="bg1"/>
                </a:solidFill>
              </a:rPr>
              <a:t>12</a:t>
            </a:r>
            <a:r>
              <a:rPr lang="fr-FR" sz="1400" dirty="0" smtClean="0">
                <a:solidFill>
                  <a:schemeClr val="bg1"/>
                </a:solidFill>
              </a:rPr>
              <a:t>cm)</a:t>
            </a:r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dirty="0">
                <a:solidFill>
                  <a:schemeClr val="bg1"/>
                </a:solidFill>
              </a:rPr>
              <a:t>r</a:t>
            </a:r>
            <a:r>
              <a:rPr lang="fr-FR" sz="1400" baseline="-25000" dirty="0">
                <a:solidFill>
                  <a:schemeClr val="bg1"/>
                </a:solidFill>
              </a:rPr>
              <a:t>d</a:t>
            </a:r>
            <a:r>
              <a:rPr lang="fr-FR" sz="1400" dirty="0">
                <a:solidFill>
                  <a:schemeClr val="bg1"/>
                </a:solidFill>
              </a:rPr>
              <a:t> : </a:t>
            </a:r>
            <a:r>
              <a:rPr lang="fr-FR" sz="1400" dirty="0" err="1" smtClean="0">
                <a:solidFill>
                  <a:schemeClr val="bg1"/>
                </a:solidFill>
              </a:rPr>
              <a:t>int</a:t>
            </a:r>
            <a:r>
              <a:rPr lang="fr-FR" sz="1400" dirty="0" smtClean="0">
                <a:solidFill>
                  <a:schemeClr val="bg1"/>
                </a:solidFill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</a:rPr>
              <a:t>shocks</a:t>
            </a:r>
            <a:r>
              <a:rPr lang="fr-FR" sz="1400" dirty="0" smtClean="0">
                <a:solidFill>
                  <a:schemeClr val="bg1"/>
                </a:solidFill>
              </a:rPr>
              <a:t> end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0" name="Espace réservé du numéro de diapositive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1" name="Text Box 25"/>
          <p:cNvSpPr txBox="1">
            <a:spLocks noChangeArrowheads="1"/>
          </p:cNvSpPr>
          <p:nvPr/>
        </p:nvSpPr>
        <p:spPr bwMode="auto">
          <a:xfrm>
            <a:off x="-342900" y="-76200"/>
            <a:ext cx="97155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fr-FR" sz="3200" b="1" baseline="30000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fr-FR" sz="32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2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</a:t>
            </a:r>
            <a:r>
              <a:rPr lang="fr-FR" sz="32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a </a:t>
            </a:r>
            <a:r>
              <a:rPr lang="fr-FR" sz="32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  <a:r>
              <a:rPr lang="fr-FR" sz="32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fr-FR" sz="32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</a:t>
            </a:r>
            <a:r>
              <a:rPr lang="fr-FR" sz="32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2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</a:t>
            </a:r>
            <a:r>
              <a:rPr lang="fr-FR" sz="32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fr-FR" sz="32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endParaRPr lang="fr-FR" sz="3200" b="1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5" name="Groupe 44"/>
          <p:cNvGrpSpPr/>
          <p:nvPr/>
        </p:nvGrpSpPr>
        <p:grpSpPr>
          <a:xfrm>
            <a:off x="3071802" y="3786214"/>
            <a:ext cx="6038053" cy="3071810"/>
            <a:chOff x="-836746" y="4446584"/>
            <a:chExt cx="4473009" cy="2275607"/>
          </a:xfrm>
        </p:grpSpPr>
        <p:grpSp>
          <p:nvGrpSpPr>
            <p:cNvPr id="35" name="Groupe 50"/>
            <p:cNvGrpSpPr>
              <a:grpSpLocks/>
            </p:cNvGrpSpPr>
            <p:nvPr/>
          </p:nvGrpSpPr>
          <p:grpSpPr bwMode="auto">
            <a:xfrm>
              <a:off x="-836746" y="4446584"/>
              <a:ext cx="4473009" cy="2054250"/>
              <a:chOff x="3252335" y="5054604"/>
              <a:chExt cx="3649399" cy="1676399"/>
            </a:xfrm>
          </p:grpSpPr>
          <p:pic>
            <p:nvPicPr>
              <p:cNvPr id="36" name="Picture 31" descr="graphAccelerationElectrons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122020" y="5054604"/>
                <a:ext cx="2779714" cy="16763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7" name="ZoneTexte 36"/>
              <p:cNvSpPr txBox="1"/>
              <p:nvPr/>
            </p:nvSpPr>
            <p:spPr>
              <a:xfrm>
                <a:off x="3252335" y="5822342"/>
                <a:ext cx="1757543" cy="251166"/>
              </a:xfrm>
              <a:prstGeom prst="rect">
                <a:avLst/>
              </a:prstGeom>
              <a:solidFill>
                <a:schemeClr val="bg1"/>
              </a:solidFill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fr-FR" sz="1400" dirty="0" err="1" smtClean="0">
                    <a:sym typeface="Symbol"/>
                  </a:rPr>
                  <a:t>Accelerated</a:t>
                </a:r>
                <a:r>
                  <a:rPr lang="fr-FR" sz="1400" dirty="0" smtClean="0">
                    <a:sym typeface="Symbol"/>
                  </a:rPr>
                  <a:t>  e</a:t>
                </a:r>
                <a:r>
                  <a:rPr lang="fr-FR" sz="1400" baseline="30000" dirty="0" smtClean="0">
                    <a:sym typeface="Symbol"/>
                  </a:rPr>
                  <a:t>-</a:t>
                </a:r>
                <a:r>
                  <a:rPr lang="fr-FR" sz="1400" dirty="0" smtClean="0">
                    <a:sym typeface="Symbol"/>
                  </a:rPr>
                  <a:t> ratio -&gt; </a:t>
                </a:r>
                <a:r>
                  <a:rPr lang="fr-FR" sz="1400" dirty="0">
                    <a:sym typeface="Symbol"/>
                  </a:rPr>
                  <a:t>(t</a:t>
                </a:r>
                <a:r>
                  <a:rPr lang="fr-FR" sz="1400" dirty="0" smtClean="0">
                    <a:sym typeface="Symbol"/>
                  </a:rPr>
                  <a:t>)</a:t>
                </a:r>
                <a:endParaRPr lang="fr-FR" sz="1400" dirty="0"/>
              </a:p>
            </p:txBody>
          </p:sp>
        </p:grpSp>
        <p:sp>
          <p:nvSpPr>
            <p:cNvPr id="44" name="ZoneTexte 43"/>
            <p:cNvSpPr txBox="1"/>
            <p:nvPr/>
          </p:nvSpPr>
          <p:spPr>
            <a:xfrm>
              <a:off x="351321" y="6414414"/>
              <a:ext cx="325334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/>
                <a:t>Distance to central </a:t>
              </a:r>
              <a:r>
                <a:rPr lang="fr-FR" sz="1400" dirty="0" err="1" smtClean="0"/>
                <a:t>engine</a:t>
              </a:r>
              <a:r>
                <a:rPr lang="fr-FR" sz="1400" dirty="0" smtClean="0"/>
                <a:t> in </a:t>
              </a:r>
              <a:r>
                <a:rPr lang="fr-FR" sz="1400" dirty="0" err="1" smtClean="0"/>
                <a:t>rb</a:t>
              </a:r>
              <a:r>
                <a:rPr lang="fr-FR" sz="1400" dirty="0" smtClean="0"/>
                <a:t> </a:t>
              </a:r>
              <a:r>
                <a:rPr lang="fr-FR" sz="1400" dirty="0" err="1" smtClean="0"/>
                <a:t>units</a:t>
              </a:r>
              <a:r>
                <a:rPr lang="fr-FR" sz="1400" dirty="0" smtClean="0"/>
                <a:t> (log)</a:t>
              </a:r>
              <a:endParaRPr lang="en-US" sz="1400" dirty="0"/>
            </a:p>
          </p:txBody>
        </p:sp>
      </p:grpSp>
      <p:grpSp>
        <p:nvGrpSpPr>
          <p:cNvPr id="60" name="Groupe 24"/>
          <p:cNvGrpSpPr>
            <a:grpSpLocks/>
          </p:cNvGrpSpPr>
          <p:nvPr/>
        </p:nvGrpSpPr>
        <p:grpSpPr bwMode="auto">
          <a:xfrm>
            <a:off x="533400" y="3000372"/>
            <a:ext cx="8153400" cy="533400"/>
            <a:chOff x="533400" y="3352800"/>
            <a:chExt cx="8153400" cy="533400"/>
          </a:xfrm>
        </p:grpSpPr>
        <p:sp>
          <p:nvSpPr>
            <p:cNvPr id="61" name="Rectangle à coins arrondis 60"/>
            <p:cNvSpPr/>
            <p:nvPr/>
          </p:nvSpPr>
          <p:spPr>
            <a:xfrm>
              <a:off x="533400" y="3352800"/>
              <a:ext cx="8153400" cy="533400"/>
            </a:xfrm>
            <a:prstGeom prst="round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2" name="ZoneTexte 21"/>
            <p:cNvSpPr txBox="1">
              <a:spLocks noChangeArrowheads="1"/>
            </p:cNvSpPr>
            <p:nvPr/>
          </p:nvSpPr>
          <p:spPr bwMode="auto">
            <a:xfrm>
              <a:off x="785786" y="3379903"/>
              <a:ext cx="7643866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2200" dirty="0">
                  <a:solidFill>
                    <a:schemeClr val="bg1"/>
                  </a:solidFill>
                </a:rPr>
                <a:t>2 </a:t>
              </a:r>
              <a:r>
                <a:rPr lang="fr-FR" sz="2200" dirty="0" err="1">
                  <a:solidFill>
                    <a:schemeClr val="bg1"/>
                  </a:solidFill>
                </a:rPr>
                <a:t>simplifying</a:t>
              </a:r>
              <a:r>
                <a:rPr lang="fr-FR" sz="2200" dirty="0">
                  <a:solidFill>
                    <a:schemeClr val="bg1"/>
                  </a:solidFill>
                </a:rPr>
                <a:t> </a:t>
              </a:r>
              <a:r>
                <a:rPr lang="fr-FR" sz="2200" dirty="0" err="1" smtClean="0">
                  <a:solidFill>
                    <a:schemeClr val="bg1"/>
                  </a:solidFill>
                </a:rPr>
                <a:t>hypothesis</a:t>
              </a:r>
              <a:r>
                <a:rPr lang="fr-FR" sz="2200" dirty="0" smtClean="0">
                  <a:solidFill>
                    <a:schemeClr val="bg1"/>
                  </a:solidFill>
                </a:rPr>
                <a:t> </a:t>
              </a:r>
              <a:r>
                <a:rPr lang="fr-FR" sz="2200" dirty="0">
                  <a:solidFill>
                    <a:schemeClr val="bg1"/>
                  </a:solidFill>
                </a:rPr>
                <a:t>in the </a:t>
              </a:r>
              <a:r>
                <a:rPr lang="fr-FR" sz="2200" dirty="0" err="1">
                  <a:solidFill>
                    <a:schemeClr val="bg1"/>
                  </a:solidFill>
                </a:rPr>
                <a:t>following</a:t>
              </a:r>
              <a:r>
                <a:rPr lang="fr-FR" sz="2200" dirty="0">
                  <a:solidFill>
                    <a:schemeClr val="bg1"/>
                  </a:solidFill>
                </a:rPr>
                <a:t> simulations</a:t>
              </a:r>
            </a:p>
          </p:txBody>
        </p:sp>
      </p:grpSp>
      <p:sp>
        <p:nvSpPr>
          <p:cNvPr id="63" name="Text Box 34"/>
          <p:cNvSpPr txBox="1">
            <a:spLocks noChangeArrowheads="1"/>
          </p:cNvSpPr>
          <p:nvPr/>
        </p:nvSpPr>
        <p:spPr bwMode="auto">
          <a:xfrm>
            <a:off x="-71470" y="3771052"/>
            <a:ext cx="7696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200" dirty="0">
                <a:solidFill>
                  <a:schemeClr val="bg1"/>
                </a:solidFill>
              </a:rPr>
              <a:t>1) Mono </a:t>
            </a:r>
            <a:r>
              <a:rPr lang="fr-FR" sz="2200" dirty="0" err="1">
                <a:solidFill>
                  <a:schemeClr val="bg1"/>
                </a:solidFill>
              </a:rPr>
              <a:t>energetic</a:t>
            </a:r>
            <a:r>
              <a:rPr lang="fr-FR" sz="2200" dirty="0">
                <a:solidFill>
                  <a:schemeClr val="bg1"/>
                </a:solidFill>
              </a:rPr>
              <a:t> </a:t>
            </a:r>
            <a:r>
              <a:rPr lang="fr-FR" sz="2200" dirty="0" err="1">
                <a:solidFill>
                  <a:schemeClr val="bg1"/>
                </a:solidFill>
              </a:rPr>
              <a:t>electrons</a:t>
            </a:r>
            <a:r>
              <a:rPr lang="fr-FR" sz="2200" dirty="0">
                <a:solidFill>
                  <a:schemeClr val="bg1"/>
                </a:solidFill>
              </a:rPr>
              <a:t> </a:t>
            </a:r>
            <a:r>
              <a:rPr lang="fr-FR" sz="2200" dirty="0" err="1">
                <a:solidFill>
                  <a:schemeClr val="bg1"/>
                </a:solidFill>
              </a:rPr>
              <a:t>at</a:t>
            </a:r>
            <a:r>
              <a:rPr lang="fr-FR" sz="2200" dirty="0">
                <a:solidFill>
                  <a:schemeClr val="bg1"/>
                </a:solidFill>
              </a:rPr>
              <a:t> </a:t>
            </a:r>
            <a:r>
              <a:rPr lang="fr-FR" sz="2200" dirty="0" smtClean="0">
                <a:solidFill>
                  <a:schemeClr val="bg1"/>
                </a:solidFill>
                <a:sym typeface="Symbol"/>
              </a:rPr>
              <a:t></a:t>
            </a:r>
            <a:r>
              <a:rPr lang="fr-FR" sz="2200" baseline="-25000" dirty="0" smtClean="0">
                <a:solidFill>
                  <a:schemeClr val="bg1"/>
                </a:solidFill>
                <a:sym typeface="Symbol"/>
              </a:rPr>
              <a:t>max</a:t>
            </a:r>
            <a:endParaRPr lang="fr-FR" sz="2200" dirty="0">
              <a:solidFill>
                <a:schemeClr val="bg1"/>
              </a:solidFill>
            </a:endParaRPr>
          </a:p>
        </p:txBody>
      </p:sp>
      <p:pic>
        <p:nvPicPr>
          <p:cNvPr id="27" name="Picture 35" descr="equation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00232" y="5429264"/>
            <a:ext cx="172561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6"/>
          <p:cNvSpPr txBox="1">
            <a:spLocks noChangeArrowheads="1"/>
          </p:cNvSpPr>
          <p:nvPr/>
        </p:nvSpPr>
        <p:spPr bwMode="auto">
          <a:xfrm>
            <a:off x="3124200" y="0"/>
            <a:ext cx="2743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147122" y="1000108"/>
            <a:ext cx="938690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fr-FR" sz="25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  <a:r>
              <a:rPr lang="fr-FR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GLAST : </a:t>
            </a:r>
            <a:endParaRPr lang="fr-FR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142844" y="3006866"/>
            <a:ext cx="101055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4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fr-FR" sz="2500" b="1" dirty="0" smtClean="0">
                <a:solidFill>
                  <a:schemeClr val="accent5">
                    <a:lumMod val="75000"/>
                  </a:schemeClr>
                </a:solidFill>
              </a:rPr>
              <a:t>GLAST, an </a:t>
            </a:r>
            <a:r>
              <a:rPr lang="fr-FR" sz="2500" b="1" dirty="0" err="1" smtClean="0">
                <a:solidFill>
                  <a:schemeClr val="accent5">
                    <a:lumMod val="75000"/>
                  </a:schemeClr>
                </a:solidFill>
              </a:rPr>
              <a:t>Unprecedent</a:t>
            </a:r>
            <a:r>
              <a:rPr lang="fr-FR" sz="25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2500" b="1" dirty="0" err="1" smtClean="0">
                <a:solidFill>
                  <a:schemeClr val="accent5">
                    <a:lumMod val="75000"/>
                  </a:schemeClr>
                </a:solidFill>
              </a:rPr>
              <a:t>Telescope</a:t>
            </a:r>
            <a:r>
              <a:rPr lang="fr-FR" sz="2500" b="1" dirty="0" smtClean="0">
                <a:solidFill>
                  <a:schemeClr val="accent5">
                    <a:lumMod val="75000"/>
                  </a:schemeClr>
                </a:solidFill>
              </a:rPr>
              <a:t> for </a:t>
            </a:r>
            <a:r>
              <a:rPr lang="fr-FR" sz="2500" b="1" dirty="0" err="1" smtClean="0">
                <a:solidFill>
                  <a:schemeClr val="accent5">
                    <a:lumMod val="75000"/>
                  </a:schemeClr>
                </a:solidFill>
              </a:rPr>
              <a:t>Studying</a:t>
            </a:r>
            <a:r>
              <a:rPr lang="fr-FR" sz="25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2500" b="1" dirty="0" err="1" smtClean="0">
                <a:solidFill>
                  <a:schemeClr val="accent5">
                    <a:lumMod val="75000"/>
                  </a:schemeClr>
                </a:solidFill>
              </a:rPr>
              <a:t>GRBs</a:t>
            </a:r>
            <a:r>
              <a:rPr lang="fr-FR" sz="2500" b="1" dirty="0" smtClean="0">
                <a:solidFill>
                  <a:schemeClr val="accent5">
                    <a:lumMod val="75000"/>
                  </a:schemeClr>
                </a:solidFill>
              </a:rPr>
              <a:t> :</a:t>
            </a:r>
            <a:r>
              <a:rPr lang="fr-FR" sz="2500" dirty="0" smtClean="0">
                <a:solidFill>
                  <a:schemeClr val="bg1"/>
                </a:solidFill>
              </a:rPr>
              <a:t> </a:t>
            </a:r>
            <a:endParaRPr lang="fr-FR" sz="2500" dirty="0">
              <a:solidFill>
                <a:schemeClr val="bg1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747150" y="1841833"/>
            <a:ext cx="8968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GLAST mission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“GLAST Burst Monitor” (GBM) &amp; the “Large Area Telescope” (LAT)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LAT, a Pair Conversion Telescope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747150" y="3770659"/>
            <a:ext cx="8396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 Brief introduction to GRBs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 Overview of gamma ray instruments : GBM and LAT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 High energy emission with GLAST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147122" y="5072074"/>
            <a:ext cx="105299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4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</a:t>
            </a:r>
            <a:r>
              <a:rPr lang="fr-FR" sz="2500" b="1" dirty="0" smtClean="0">
                <a:solidFill>
                  <a:schemeClr val="accent5">
                    <a:lumMod val="75000"/>
                  </a:schemeClr>
                </a:solidFill>
              </a:rPr>
              <a:t>UHECR Production in </a:t>
            </a:r>
            <a:r>
              <a:rPr lang="fr-FR" sz="2500" b="1" dirty="0" err="1" smtClean="0">
                <a:solidFill>
                  <a:schemeClr val="accent5">
                    <a:lumMod val="75000"/>
                  </a:schemeClr>
                </a:solidFill>
              </a:rPr>
              <a:t>GRBs</a:t>
            </a:r>
            <a:r>
              <a:rPr lang="fr-FR" sz="2500" b="1" dirty="0" smtClean="0">
                <a:solidFill>
                  <a:schemeClr val="accent5">
                    <a:lumMod val="75000"/>
                  </a:schemeClr>
                </a:solidFill>
              </a:rPr>
              <a:t> and Signature </a:t>
            </a:r>
            <a:r>
              <a:rPr lang="fr-FR" sz="2500" b="1" dirty="0" err="1" smtClean="0">
                <a:solidFill>
                  <a:schemeClr val="accent5">
                    <a:lumMod val="75000"/>
                  </a:schemeClr>
                </a:solidFill>
              </a:rPr>
              <a:t>with</a:t>
            </a:r>
            <a:r>
              <a:rPr lang="fr-FR" sz="2500" b="1" dirty="0" smtClean="0">
                <a:solidFill>
                  <a:schemeClr val="accent5">
                    <a:lumMod val="75000"/>
                  </a:schemeClr>
                </a:solidFill>
              </a:rPr>
              <a:t> the LAT</a:t>
            </a:r>
            <a:endParaRPr lang="fr-FR" sz="2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5"/>
          <p:cNvSpPr txBox="1">
            <a:spLocks noChangeArrowheads="1"/>
          </p:cNvSpPr>
          <p:nvPr/>
        </p:nvSpPr>
        <p:spPr bwMode="auto">
          <a:xfrm>
            <a:off x="-269875" y="-76200"/>
            <a:ext cx="9715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8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keV</a:t>
            </a:r>
            <a:r>
              <a:rPr lang="fr-FR" sz="28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-MeV Prompt Emission Evolution -&gt; </a:t>
            </a:r>
            <a:r>
              <a:rPr lang="fr-FR" sz="28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Magnetic</a:t>
            </a:r>
            <a:r>
              <a:rPr lang="fr-FR" sz="28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8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endParaRPr lang="fr-FR" sz="2800" b="1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30" descr="icrc1079_fig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500188"/>
            <a:ext cx="3736975" cy="436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18"/>
          <p:cNvSpPr txBox="1">
            <a:spLocks noChangeArrowheads="1"/>
          </p:cNvSpPr>
          <p:nvPr/>
        </p:nvSpPr>
        <p:spPr bwMode="auto">
          <a:xfrm>
            <a:off x="762000" y="685800"/>
            <a:ext cx="3733800" cy="7694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Instantaneous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F</a:t>
            </a:r>
            <a:r>
              <a:rPr lang="fr-FR" sz="220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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spectra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at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several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instants</a:t>
            </a:r>
            <a:endParaRPr lang="fr-FR" sz="2200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Connecteur droit 4"/>
          <p:cNvCxnSpPr/>
          <p:nvPr/>
        </p:nvCxnSpPr>
        <p:spPr>
          <a:xfrm rot="5400000">
            <a:off x="114301" y="4051300"/>
            <a:ext cx="2514600" cy="317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21"/>
          <p:cNvSpPr txBox="1">
            <a:spLocks noChangeArrowheads="1"/>
          </p:cNvSpPr>
          <p:nvPr/>
        </p:nvSpPr>
        <p:spPr bwMode="auto">
          <a:xfrm>
            <a:off x="685800" y="5081588"/>
            <a:ext cx="144780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800" dirty="0">
                <a:solidFill>
                  <a:srgbClr val="C00000"/>
                </a:solidFill>
                <a:sym typeface="Symbol" pitchFamily="18" charset="2"/>
              </a:rPr>
              <a:t></a:t>
            </a:r>
            <a:r>
              <a:rPr lang="fr-FR" baseline="-25000" dirty="0" err="1">
                <a:solidFill>
                  <a:srgbClr val="C00000"/>
                </a:solidFill>
                <a:sym typeface="Symbol" pitchFamily="18" charset="2"/>
              </a:rPr>
              <a:t>peak</a:t>
            </a:r>
            <a:endParaRPr lang="fr-FR" baseline="-25000" dirty="0">
              <a:solidFill>
                <a:srgbClr val="C00000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0" descr="icrc1079_fig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500188"/>
            <a:ext cx="3736975" cy="436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Connecteur droit 3"/>
          <p:cNvCxnSpPr/>
          <p:nvPr/>
        </p:nvCxnSpPr>
        <p:spPr>
          <a:xfrm rot="5400000" flipH="1" flipV="1">
            <a:off x="838200" y="2057400"/>
            <a:ext cx="1143000" cy="2286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/>
          <p:cNvCxnSpPr/>
          <p:nvPr/>
        </p:nvCxnSpPr>
        <p:spPr>
          <a:xfrm rot="16200000" flipH="1">
            <a:off x="1371600" y="1752600"/>
            <a:ext cx="2362200" cy="2057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1" name="ZoneTexte 18"/>
          <p:cNvSpPr txBox="1">
            <a:spLocks noChangeArrowheads="1"/>
          </p:cNvSpPr>
          <p:nvPr/>
        </p:nvSpPr>
        <p:spPr bwMode="auto">
          <a:xfrm>
            <a:off x="762000" y="685800"/>
            <a:ext cx="3733800" cy="7694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Instantaneous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F</a:t>
            </a:r>
            <a:r>
              <a:rPr lang="fr-FR" sz="220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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spectra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at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several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instants</a:t>
            </a:r>
            <a:endParaRPr lang="fr-FR" sz="2200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ZoneTexte 11"/>
          <p:cNvSpPr txBox="1">
            <a:spLocks noChangeArrowheads="1"/>
          </p:cNvSpPr>
          <p:nvPr/>
        </p:nvSpPr>
        <p:spPr bwMode="auto">
          <a:xfrm>
            <a:off x="4500562" y="2143116"/>
            <a:ext cx="456243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From</a:t>
            </a:r>
            <a:r>
              <a:rPr lang="fr-FR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r</a:t>
            </a:r>
            <a:r>
              <a:rPr lang="fr-FR" baseline="-250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b</a:t>
            </a:r>
            <a:r>
              <a:rPr lang="fr-FR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to </a:t>
            </a:r>
            <a:r>
              <a:rPr lang="fr-FR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r</a:t>
            </a:r>
            <a:r>
              <a:rPr lang="fr-FR" baseline="-250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c</a:t>
            </a:r>
            <a:r>
              <a:rPr lang="fr-FR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, </a:t>
            </a:r>
            <a:r>
              <a:rPr lang="fr-F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</a:t>
            </a:r>
            <a:r>
              <a:rPr lang="fr-FR" b="1" baseline="-250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peak</a:t>
            </a:r>
            <a:r>
              <a:rPr lang="fr-F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increase</a:t>
            </a:r>
            <a:r>
              <a:rPr lang="fr-FR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depends</a:t>
            </a:r>
            <a:r>
              <a:rPr lang="fr-FR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on the </a:t>
            </a:r>
            <a:r>
              <a:rPr lang="fr-FR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magnetic</a:t>
            </a:r>
            <a:r>
              <a:rPr lang="fr-F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parameters</a:t>
            </a:r>
            <a:r>
              <a:rPr lang="fr-F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</a:t>
            </a:r>
            <a:r>
              <a:rPr lang="fr-FR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and </a:t>
            </a:r>
            <a:r>
              <a:rPr lang="fr-F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</a:t>
            </a:r>
            <a:endParaRPr lang="fr-FR" sz="2800" b="1" baseline="-25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-269875" y="-76200"/>
            <a:ext cx="9715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8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keV</a:t>
            </a:r>
            <a:r>
              <a:rPr lang="fr-FR" sz="28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-MeV Prompt Emission Evolution -&gt; </a:t>
            </a:r>
            <a:r>
              <a:rPr lang="fr-FR" sz="28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Magnetic</a:t>
            </a:r>
            <a:r>
              <a:rPr lang="fr-FR" sz="28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8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endParaRPr lang="fr-FR" sz="2800" b="1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24" descr="s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86446" y="4000504"/>
            <a:ext cx="1894391" cy="598489"/>
          </a:xfrm>
          <a:prstGeom prst="rect">
            <a:avLst/>
          </a:prstGeom>
          <a:noFill/>
        </p:spPr>
      </p:pic>
      <p:pic>
        <p:nvPicPr>
          <p:cNvPr id="15" name="Picture 58" descr="eesy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7752" y="3214686"/>
            <a:ext cx="3640501" cy="5715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0" descr="icrc1079_fig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500188"/>
            <a:ext cx="3736975" cy="436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Connecteur droit 3"/>
          <p:cNvCxnSpPr/>
          <p:nvPr/>
        </p:nvCxnSpPr>
        <p:spPr>
          <a:xfrm rot="5400000" flipH="1" flipV="1">
            <a:off x="838200" y="2057400"/>
            <a:ext cx="1143000" cy="2286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/>
          <p:cNvCxnSpPr/>
          <p:nvPr/>
        </p:nvCxnSpPr>
        <p:spPr>
          <a:xfrm rot="16200000" flipH="1">
            <a:off x="1371600" y="1752600"/>
            <a:ext cx="2362200" cy="20574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11"/>
          <p:cNvSpPr txBox="1">
            <a:spLocks noChangeArrowheads="1"/>
          </p:cNvSpPr>
          <p:nvPr/>
        </p:nvSpPr>
        <p:spPr bwMode="auto">
          <a:xfrm>
            <a:off x="4500562" y="2143116"/>
            <a:ext cx="456243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From</a:t>
            </a:r>
            <a:r>
              <a:rPr lang="fr-FR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r</a:t>
            </a:r>
            <a:r>
              <a:rPr lang="fr-FR" baseline="-250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b</a:t>
            </a:r>
            <a:r>
              <a:rPr lang="fr-FR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to </a:t>
            </a:r>
            <a:r>
              <a:rPr lang="fr-FR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r</a:t>
            </a:r>
            <a:r>
              <a:rPr lang="fr-FR" baseline="-250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c</a:t>
            </a:r>
            <a:r>
              <a:rPr lang="fr-FR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, </a:t>
            </a:r>
            <a:r>
              <a:rPr lang="fr-F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</a:t>
            </a:r>
            <a:r>
              <a:rPr lang="fr-FR" b="1" baseline="-250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peak</a:t>
            </a:r>
            <a:r>
              <a:rPr lang="fr-F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increase</a:t>
            </a:r>
            <a:r>
              <a:rPr lang="fr-FR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depends</a:t>
            </a:r>
            <a:r>
              <a:rPr lang="fr-FR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on the </a:t>
            </a:r>
            <a:r>
              <a:rPr lang="fr-FR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magnetic</a:t>
            </a:r>
            <a:r>
              <a:rPr lang="fr-F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parameters</a:t>
            </a:r>
            <a:r>
              <a:rPr lang="fr-F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</a:t>
            </a:r>
            <a:r>
              <a:rPr lang="fr-FR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and </a:t>
            </a:r>
            <a:r>
              <a:rPr lang="fr-F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</a:t>
            </a:r>
            <a:endParaRPr lang="fr-FR" sz="2800" b="1" baseline="-25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 rot="5400000">
            <a:off x="3314700" y="4076700"/>
            <a:ext cx="457200" cy="22860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13"/>
          <p:cNvSpPr txBox="1">
            <a:spLocks noChangeArrowheads="1"/>
          </p:cNvSpPr>
          <p:nvPr/>
        </p:nvSpPr>
        <p:spPr bwMode="auto">
          <a:xfrm>
            <a:off x="4500562" y="3886200"/>
            <a:ext cx="478634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From</a:t>
            </a:r>
            <a:r>
              <a:rPr lang="fr-FR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r</a:t>
            </a:r>
            <a:r>
              <a:rPr lang="fr-FR" baseline="-250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c</a:t>
            </a:r>
            <a:r>
              <a:rPr lang="fr-FR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to r</a:t>
            </a:r>
            <a:r>
              <a:rPr lang="fr-FR" baseline="-25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d</a:t>
            </a:r>
            <a:r>
              <a:rPr lang="fr-FR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, </a:t>
            </a:r>
            <a:r>
              <a:rPr lang="fr-FR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</a:t>
            </a:r>
            <a:r>
              <a:rPr lang="fr-FR" b="1" baseline="-250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peak</a:t>
            </a:r>
            <a:r>
              <a:rPr lang="fr-FR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decrease</a:t>
            </a:r>
            <a:r>
              <a:rPr lang="fr-FR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depends</a:t>
            </a:r>
            <a:r>
              <a:rPr lang="fr-FR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only</a:t>
            </a:r>
            <a:r>
              <a:rPr lang="fr-FR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on </a:t>
            </a:r>
            <a:r>
              <a:rPr lang="fr-FR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</a:t>
            </a:r>
            <a:endParaRPr lang="fr-FR" sz="2800" b="1" baseline="-250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Line 33"/>
          <p:cNvSpPr>
            <a:spLocks noChangeShapeType="1"/>
          </p:cNvSpPr>
          <p:nvPr/>
        </p:nvSpPr>
        <p:spPr bwMode="auto">
          <a:xfrm>
            <a:off x="76200" y="6072206"/>
            <a:ext cx="762000" cy="0"/>
          </a:xfrm>
          <a:prstGeom prst="line">
            <a:avLst/>
          </a:prstGeom>
          <a:noFill/>
          <a:ln w="50800">
            <a:solidFill>
              <a:srgbClr val="FFC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990600" y="5772172"/>
            <a:ext cx="7620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800" dirty="0">
                <a:solidFill>
                  <a:schemeClr val="bg1"/>
                </a:solidFill>
                <a:sym typeface="Symbol" pitchFamily="18" charset="2"/>
              </a:rPr>
              <a:t></a:t>
            </a: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,</a:t>
            </a:r>
            <a:r>
              <a:rPr lang="fr-FR" sz="2800" dirty="0">
                <a:solidFill>
                  <a:schemeClr val="bg1"/>
                </a:solidFill>
                <a:sym typeface="Symbol" pitchFamily="18" charset="2"/>
              </a:rPr>
              <a:t> </a:t>
            </a: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fr-FR" dirty="0" smtClean="0">
                <a:solidFill>
                  <a:schemeClr val="bg1"/>
                </a:solidFill>
                <a:sym typeface="Symbol" pitchFamily="18" charset="2"/>
              </a:rPr>
              <a:t>-&gt; </a:t>
            </a:r>
            <a:r>
              <a:rPr lang="fr-FR" sz="2800" dirty="0">
                <a:solidFill>
                  <a:schemeClr val="bg1"/>
                </a:solidFill>
                <a:sym typeface="Symbol" pitchFamily="18" charset="2"/>
              </a:rPr>
              <a:t></a:t>
            </a:r>
            <a:r>
              <a:rPr lang="fr-FR" baseline="-25000" dirty="0" err="1">
                <a:solidFill>
                  <a:schemeClr val="bg1"/>
                </a:solidFill>
                <a:sym typeface="Symbol" pitchFamily="18" charset="2"/>
              </a:rPr>
              <a:t>peak</a:t>
            </a: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sym typeface="Symbol" pitchFamily="18" charset="2"/>
              </a:rPr>
              <a:t>evolution</a:t>
            </a:r>
            <a:r>
              <a:rPr lang="fr-FR" dirty="0" smtClean="0">
                <a:solidFill>
                  <a:schemeClr val="bg1"/>
                </a:solidFill>
                <a:sym typeface="Symbol" pitchFamily="18" charset="2"/>
              </a:rPr>
              <a:t> (prompt </a:t>
            </a:r>
            <a:r>
              <a:rPr lang="fr-FR" dirty="0" err="1">
                <a:solidFill>
                  <a:schemeClr val="bg1"/>
                </a:solidFill>
                <a:sym typeface="Symbol" pitchFamily="18" charset="2"/>
              </a:rPr>
              <a:t>emission</a:t>
            </a: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fr-FR" dirty="0" smtClean="0">
                <a:solidFill>
                  <a:schemeClr val="bg1"/>
                </a:solidFill>
                <a:sym typeface="Symbol" pitchFamily="18" charset="2"/>
              </a:rPr>
              <a:t>- </a:t>
            </a:r>
            <a:r>
              <a:rPr lang="fr-FR" dirty="0" err="1" smtClean="0">
                <a:solidFill>
                  <a:schemeClr val="bg1"/>
                </a:solidFill>
                <a:sym typeface="Symbol" pitchFamily="18" charset="2"/>
              </a:rPr>
              <a:t>keV</a:t>
            </a:r>
            <a:r>
              <a:rPr lang="fr-FR" dirty="0" smtClean="0">
                <a:solidFill>
                  <a:schemeClr val="bg1"/>
                </a:solidFill>
                <a:sym typeface="Symbol" pitchFamily="18" charset="2"/>
              </a:rPr>
              <a:t>-&gt;MeV)</a:t>
            </a:r>
            <a:endParaRPr lang="fr-FR" dirty="0">
              <a:solidFill>
                <a:schemeClr val="bg1"/>
              </a:solidFill>
              <a:sym typeface="Symbol" pitchFamily="18" charset="2"/>
            </a:endParaRPr>
          </a:p>
        </p:txBody>
      </p:sp>
      <p:grpSp>
        <p:nvGrpSpPr>
          <p:cNvPr id="11" name="Groupe 25"/>
          <p:cNvGrpSpPr>
            <a:grpSpLocks/>
          </p:cNvGrpSpPr>
          <p:nvPr/>
        </p:nvGrpSpPr>
        <p:grpSpPr bwMode="auto">
          <a:xfrm>
            <a:off x="4648200" y="6248400"/>
            <a:ext cx="3424262" cy="533400"/>
            <a:chOff x="4557486" y="6248400"/>
            <a:chExt cx="3424503" cy="533400"/>
          </a:xfrm>
        </p:grpSpPr>
        <p:sp>
          <p:nvSpPr>
            <p:cNvPr id="12" name="ZoneTexte 23"/>
            <p:cNvSpPr txBox="1">
              <a:spLocks noChangeArrowheads="1"/>
            </p:cNvSpPr>
            <p:nvPr/>
          </p:nvSpPr>
          <p:spPr bwMode="auto">
            <a:xfrm>
              <a:off x="4857789" y="6324600"/>
              <a:ext cx="3124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b="1" dirty="0" err="1">
                  <a:solidFill>
                    <a:schemeClr val="bg1"/>
                  </a:solidFill>
                </a:rPr>
                <a:t>Very</a:t>
              </a:r>
              <a:r>
                <a:rPr lang="fr-FR" b="1" dirty="0">
                  <a:solidFill>
                    <a:schemeClr val="bg1"/>
                  </a:solidFill>
                </a:rPr>
                <a:t> </a:t>
              </a:r>
              <a:r>
                <a:rPr lang="fr-FR" b="1" dirty="0" err="1">
                  <a:solidFill>
                    <a:schemeClr val="bg1"/>
                  </a:solidFill>
                </a:rPr>
                <a:t>interesting</a:t>
              </a:r>
              <a:r>
                <a:rPr lang="fr-FR" b="1" dirty="0">
                  <a:solidFill>
                    <a:schemeClr val="bg1"/>
                  </a:solidFill>
                </a:rPr>
                <a:t> for GBM</a:t>
              </a:r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4557486" y="6248400"/>
              <a:ext cx="3048214" cy="53340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>
                <a:solidFill>
                  <a:schemeClr val="bg1"/>
                </a:solidFill>
              </a:rPr>
              <a:pPr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ZoneTexte 18"/>
          <p:cNvSpPr txBox="1">
            <a:spLocks noChangeArrowheads="1"/>
          </p:cNvSpPr>
          <p:nvPr/>
        </p:nvSpPr>
        <p:spPr bwMode="auto">
          <a:xfrm>
            <a:off x="762000" y="685800"/>
            <a:ext cx="3733800" cy="7694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Instantaneous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F</a:t>
            </a:r>
            <a:r>
              <a:rPr lang="fr-FR" sz="220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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spectra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at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several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instants</a:t>
            </a:r>
            <a:endParaRPr lang="fr-FR" sz="2200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Box 25"/>
          <p:cNvSpPr txBox="1">
            <a:spLocks noChangeArrowheads="1"/>
          </p:cNvSpPr>
          <p:nvPr/>
        </p:nvSpPr>
        <p:spPr bwMode="auto">
          <a:xfrm>
            <a:off x="-269875" y="-76200"/>
            <a:ext cx="9715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8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keV</a:t>
            </a:r>
            <a:r>
              <a:rPr lang="fr-FR" sz="28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-MeV Prompt Emission Evolution -&gt; </a:t>
            </a:r>
            <a:r>
              <a:rPr lang="fr-FR" sz="28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Magnetic</a:t>
            </a:r>
            <a:r>
              <a:rPr lang="fr-FR" sz="28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8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endParaRPr lang="fr-FR" sz="2800" b="1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Picture 30" descr="s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2198" y="5143512"/>
            <a:ext cx="1453394" cy="357190"/>
          </a:xfrm>
          <a:prstGeom prst="rect">
            <a:avLst/>
          </a:prstGeom>
          <a:noFill/>
        </p:spPr>
      </p:pic>
      <p:pic>
        <p:nvPicPr>
          <p:cNvPr id="20" name="Picture 60" descr="eeex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57818" y="4500570"/>
            <a:ext cx="2667827" cy="5000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0" descr="icrc1079_fig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500188"/>
            <a:ext cx="3736975" cy="436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16"/>
          <p:cNvSpPr txBox="1">
            <a:spLocks noChangeArrowheads="1"/>
          </p:cNvSpPr>
          <p:nvPr/>
        </p:nvSpPr>
        <p:spPr bwMode="auto">
          <a:xfrm>
            <a:off x="4938713" y="685800"/>
            <a:ext cx="3733800" cy="7694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F</a:t>
            </a:r>
            <a:r>
              <a:rPr lang="fr-FR" sz="220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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integrated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over all the prompt </a:t>
            </a:r>
            <a:r>
              <a:rPr lang="fr-FR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emission</a:t>
            </a:r>
            <a:endParaRPr lang="fr-FR" sz="2200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>
                <a:solidFill>
                  <a:schemeClr val="bg1"/>
                </a:solidFill>
              </a:rPr>
              <a:pPr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ZoneTexte 18"/>
          <p:cNvSpPr txBox="1">
            <a:spLocks noChangeArrowheads="1"/>
          </p:cNvSpPr>
          <p:nvPr/>
        </p:nvSpPr>
        <p:spPr bwMode="auto">
          <a:xfrm>
            <a:off x="762000" y="685800"/>
            <a:ext cx="3733800" cy="7694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Instantaneous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F</a:t>
            </a:r>
            <a:r>
              <a:rPr lang="fr-FR" sz="220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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spectra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at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several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instants</a:t>
            </a:r>
            <a:endParaRPr lang="fr-FR" sz="2200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Groupe 16"/>
          <p:cNvGrpSpPr/>
          <p:nvPr/>
        </p:nvGrpSpPr>
        <p:grpSpPr>
          <a:xfrm>
            <a:off x="4876800" y="1516063"/>
            <a:ext cx="3859213" cy="4322762"/>
            <a:chOff x="4876800" y="1516063"/>
            <a:chExt cx="3859213" cy="4322762"/>
          </a:xfrm>
        </p:grpSpPr>
        <p:pic>
          <p:nvPicPr>
            <p:cNvPr id="4" name="Picture 37" descr="simulationGRB99012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76800" y="1516063"/>
              <a:ext cx="3859213" cy="4322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ZoneTexte 11"/>
            <p:cNvSpPr txBox="1"/>
            <p:nvPr/>
          </p:nvSpPr>
          <p:spPr>
            <a:xfrm>
              <a:off x="6903696" y="4526328"/>
              <a:ext cx="164307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Total </a:t>
              </a:r>
              <a:r>
                <a:rPr lang="fr-FR" sz="1200" dirty="0" err="1" smtClean="0"/>
                <a:t>spectrum</a:t>
              </a:r>
              <a:endParaRPr lang="fr-FR" sz="1200" dirty="0" smtClean="0"/>
            </a:p>
            <a:p>
              <a:r>
                <a:rPr lang="fr-FR" sz="1200" dirty="0" err="1" smtClean="0"/>
                <a:t>syn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losses</a:t>
              </a:r>
              <a:r>
                <a:rPr lang="fr-FR" sz="1200" dirty="0" smtClean="0"/>
                <a:t> contribution</a:t>
              </a:r>
            </a:p>
            <a:p>
              <a:r>
                <a:rPr lang="fr-FR" sz="1200" dirty="0" err="1" smtClean="0"/>
                <a:t>Exp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losses</a:t>
              </a:r>
              <a:r>
                <a:rPr lang="fr-FR" sz="1200" dirty="0" smtClean="0"/>
                <a:t> contribution</a:t>
              </a:r>
              <a:endParaRPr lang="en-US" sz="1200" dirty="0"/>
            </a:p>
          </p:txBody>
        </p:sp>
        <p:cxnSp>
          <p:nvCxnSpPr>
            <p:cNvPr id="14" name="Connecteur droit 13"/>
            <p:cNvCxnSpPr/>
            <p:nvPr/>
          </p:nvCxnSpPr>
          <p:spPr>
            <a:xfrm>
              <a:off x="6500826" y="4643446"/>
              <a:ext cx="428628" cy="158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/>
          </p:nvCxnSpPr>
          <p:spPr>
            <a:xfrm>
              <a:off x="6500826" y="4843293"/>
              <a:ext cx="428628" cy="1588"/>
            </a:xfrm>
            <a:prstGeom prst="line">
              <a:avLst/>
            </a:prstGeom>
            <a:ln w="158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>
              <a:off x="6500826" y="5018970"/>
              <a:ext cx="428628" cy="1588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Line 38"/>
          <p:cNvSpPr>
            <a:spLocks noChangeShapeType="1"/>
          </p:cNvSpPr>
          <p:nvPr/>
        </p:nvSpPr>
        <p:spPr bwMode="auto">
          <a:xfrm>
            <a:off x="4220828" y="2514600"/>
            <a:ext cx="1103313" cy="0"/>
          </a:xfrm>
          <a:prstGeom prst="line">
            <a:avLst/>
          </a:prstGeom>
          <a:noFill/>
          <a:ln w="114300">
            <a:solidFill>
              <a:srgbClr val="FFCC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Box 25"/>
          <p:cNvSpPr txBox="1">
            <a:spLocks noChangeArrowheads="1"/>
          </p:cNvSpPr>
          <p:nvPr/>
        </p:nvSpPr>
        <p:spPr bwMode="auto">
          <a:xfrm>
            <a:off x="-269875" y="-76200"/>
            <a:ext cx="9715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8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keV</a:t>
            </a:r>
            <a:r>
              <a:rPr lang="fr-FR" sz="28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-MeV Prompt Emission Evolution -&gt; </a:t>
            </a:r>
            <a:r>
              <a:rPr lang="fr-FR" sz="28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Magnetic</a:t>
            </a:r>
            <a:r>
              <a:rPr lang="fr-FR" sz="28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8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endParaRPr lang="fr-FR" sz="2800" b="1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1931832"/>
            <a:ext cx="91440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200" dirty="0" smtClean="0">
                <a:solidFill>
                  <a:schemeClr val="bg1"/>
                </a:solidFill>
              </a:rPr>
              <a:t> GRB990123 </a:t>
            </a:r>
            <a:r>
              <a:rPr lang="fr-FR" sz="2200" dirty="0" err="1">
                <a:solidFill>
                  <a:schemeClr val="bg1"/>
                </a:solidFill>
              </a:rPr>
              <a:t>well</a:t>
            </a:r>
            <a:r>
              <a:rPr lang="fr-FR" sz="2200" dirty="0">
                <a:solidFill>
                  <a:schemeClr val="bg1"/>
                </a:solidFill>
              </a:rPr>
              <a:t> </a:t>
            </a:r>
            <a:r>
              <a:rPr lang="fr-FR" sz="2200" dirty="0" err="1">
                <a:solidFill>
                  <a:schemeClr val="bg1"/>
                </a:solidFill>
              </a:rPr>
              <a:t>reproduced</a:t>
            </a:r>
            <a:r>
              <a:rPr lang="fr-FR" sz="2200" dirty="0">
                <a:solidFill>
                  <a:schemeClr val="bg1"/>
                </a:solidFill>
              </a:rPr>
              <a:t> </a:t>
            </a:r>
            <a:r>
              <a:rPr lang="fr-FR" sz="2200" dirty="0" err="1">
                <a:solidFill>
                  <a:schemeClr val="bg1"/>
                </a:solidFill>
              </a:rPr>
              <a:t>with</a:t>
            </a:r>
            <a:r>
              <a:rPr lang="fr-FR" sz="2200" dirty="0">
                <a:solidFill>
                  <a:schemeClr val="bg1"/>
                </a:solidFill>
              </a:rPr>
              <a:t> :</a:t>
            </a: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4514850" y="5927725"/>
          <a:ext cx="114300" cy="215900"/>
        </p:xfrm>
        <a:graphic>
          <a:graphicData uri="http://schemas.openxmlformats.org/presentationml/2006/ole">
            <p:oleObj spid="_x0000_s2050" name="Equation" r:id="rId4" imgW="114120" imgH="215640" progId="Equation.3">
              <p:embed/>
            </p:oleObj>
          </a:graphicData>
        </a:graphic>
      </p:graphicFrame>
      <p:pic>
        <p:nvPicPr>
          <p:cNvPr id="4" name="Picture 4" descr="spectru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5175" y="2836863"/>
            <a:ext cx="2921000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304800" y="2294648"/>
            <a:ext cx="8534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b="1" dirty="0">
                <a:solidFill>
                  <a:srgbClr val="FFC000"/>
                </a:solidFill>
                <a:cs typeface="Arial" charset="0"/>
              </a:rPr>
              <a:t>B(</a:t>
            </a:r>
            <a:r>
              <a:rPr lang="fr-FR" sz="2000" b="1" dirty="0" err="1">
                <a:solidFill>
                  <a:srgbClr val="FFC000"/>
                </a:solidFill>
                <a:cs typeface="Arial" charset="0"/>
              </a:rPr>
              <a:t>r</a:t>
            </a:r>
            <a:r>
              <a:rPr lang="fr-FR" sz="2000" b="1" baseline="-25000" dirty="0" err="1">
                <a:solidFill>
                  <a:srgbClr val="FFC000"/>
                </a:solidFill>
                <a:cs typeface="Arial" charset="0"/>
              </a:rPr>
              <a:t>b</a:t>
            </a:r>
            <a:r>
              <a:rPr lang="fr-FR" sz="2000" b="1" dirty="0">
                <a:solidFill>
                  <a:srgbClr val="FFC000"/>
                </a:solidFill>
                <a:cs typeface="Arial" charset="0"/>
              </a:rPr>
              <a:t>) = 10</a:t>
            </a:r>
            <a:r>
              <a:rPr lang="fr-FR" sz="2000" b="1" baseline="30000" dirty="0">
                <a:solidFill>
                  <a:srgbClr val="FFC000"/>
                </a:solidFill>
                <a:cs typeface="Arial" charset="0"/>
              </a:rPr>
              <a:t>5</a:t>
            </a:r>
            <a:r>
              <a:rPr lang="fr-FR" sz="2000" b="1" dirty="0">
                <a:solidFill>
                  <a:srgbClr val="FFC000"/>
                </a:solidFill>
                <a:cs typeface="Arial" charset="0"/>
              </a:rPr>
              <a:t> G    ,     </a:t>
            </a:r>
            <a:r>
              <a:rPr lang="fr-FR" sz="2000" b="1" dirty="0">
                <a:solidFill>
                  <a:srgbClr val="FFC000"/>
                </a:solidFill>
                <a:cs typeface="Arial" charset="0"/>
                <a:sym typeface="Symbol" pitchFamily="18" charset="2"/>
              </a:rPr>
              <a:t> = 1     ,      = 5/3 (Kolmogorov)     ,     </a:t>
            </a:r>
            <a:r>
              <a:rPr lang="fr-FR" sz="2000" b="1" baseline="-25000" dirty="0">
                <a:solidFill>
                  <a:srgbClr val="FFC000"/>
                </a:solidFill>
                <a:cs typeface="Arial" charset="0"/>
                <a:sym typeface="Symbol" pitchFamily="18" charset="2"/>
              </a:rPr>
              <a:t>t</a:t>
            </a:r>
            <a:r>
              <a:rPr lang="fr-FR" sz="2000" b="1" dirty="0">
                <a:solidFill>
                  <a:srgbClr val="FFC000"/>
                </a:solidFill>
                <a:cs typeface="Arial" charset="0"/>
                <a:sym typeface="Symbol" pitchFamily="18" charset="2"/>
              </a:rPr>
              <a:t> = 1,4.10</a:t>
            </a:r>
            <a:r>
              <a:rPr lang="fr-FR" sz="2000" b="1" baseline="30000" dirty="0">
                <a:solidFill>
                  <a:srgbClr val="FFC000"/>
                </a:solidFill>
                <a:cs typeface="Arial" charset="0"/>
                <a:sym typeface="Symbol" pitchFamily="18" charset="2"/>
              </a:rPr>
              <a:t>-2</a:t>
            </a: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671513" y="6215063"/>
            <a:ext cx="21748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  <a:sym typeface="Symbol" pitchFamily="18" charset="2"/>
              </a:rPr>
              <a:t>E</a:t>
            </a:r>
            <a:r>
              <a:rPr lang="fr-FR" b="1" baseline="-25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  <a:sym typeface="Symbol" pitchFamily="18" charset="2"/>
              </a:rPr>
              <a:t>tot</a:t>
            </a:r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  <a:sym typeface="Symbol" pitchFamily="18" charset="2"/>
              </a:rPr>
              <a:t> = </a:t>
            </a:r>
            <a:r>
              <a:rPr lang="fr-F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  <a:sym typeface="Symbol" pitchFamily="18" charset="2"/>
              </a:rPr>
              <a:t>1,3.10</a:t>
            </a:r>
            <a:r>
              <a:rPr lang="fr-FR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  <a:sym typeface="Symbol" pitchFamily="18" charset="2"/>
              </a:rPr>
              <a:t>51 </a:t>
            </a:r>
            <a:r>
              <a:rPr lang="fr-F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  <a:sym typeface="Symbol" pitchFamily="18" charset="2"/>
              </a:rPr>
              <a:t>ergs</a:t>
            </a:r>
            <a:endParaRPr lang="fr-F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  <a:sym typeface="Symbol" pitchFamily="18" charset="2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0" y="609600"/>
            <a:ext cx="91440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200" dirty="0">
                <a:solidFill>
                  <a:schemeClr val="bg1"/>
                </a:solidFill>
              </a:rPr>
              <a:t> </a:t>
            </a:r>
            <a:r>
              <a:rPr lang="fr-FR" sz="2200" dirty="0" err="1" smtClean="0">
                <a:solidFill>
                  <a:schemeClr val="bg1"/>
                </a:solidFill>
              </a:rPr>
              <a:t>Comparing</a:t>
            </a:r>
            <a:r>
              <a:rPr lang="fr-FR" sz="2200" dirty="0" smtClean="0">
                <a:solidFill>
                  <a:schemeClr val="bg1"/>
                </a:solidFill>
              </a:rPr>
              <a:t> </a:t>
            </a:r>
            <a:r>
              <a:rPr lang="fr-FR" sz="2200" dirty="0">
                <a:solidFill>
                  <a:schemeClr val="bg1"/>
                </a:solidFill>
              </a:rPr>
              <a:t>simulations </a:t>
            </a:r>
            <a:r>
              <a:rPr lang="fr-FR" sz="2200" dirty="0" err="1">
                <a:solidFill>
                  <a:schemeClr val="bg1"/>
                </a:solidFill>
              </a:rPr>
              <a:t>with</a:t>
            </a:r>
            <a:r>
              <a:rPr lang="fr-FR" sz="2200" dirty="0">
                <a:solidFill>
                  <a:schemeClr val="bg1"/>
                </a:solidFill>
              </a:rPr>
              <a:t> BATSE data</a:t>
            </a:r>
          </a:p>
        </p:txBody>
      </p: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990600" y="1027151"/>
            <a:ext cx="2938463" cy="369887"/>
            <a:chOff x="240" y="3996"/>
            <a:chExt cx="1851" cy="233"/>
          </a:xfrm>
        </p:grpSpPr>
        <p:sp>
          <p:nvSpPr>
            <p:cNvPr id="9" name="Line 33"/>
            <p:cNvSpPr>
              <a:spLocks noChangeShapeType="1"/>
            </p:cNvSpPr>
            <p:nvPr/>
          </p:nvSpPr>
          <p:spPr bwMode="auto">
            <a:xfrm>
              <a:off x="240" y="4128"/>
              <a:ext cx="480" cy="0"/>
            </a:xfrm>
            <a:prstGeom prst="line">
              <a:avLst/>
            </a:prstGeom>
            <a:noFill/>
            <a:ln w="5080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 Box 34"/>
            <p:cNvSpPr txBox="1">
              <a:spLocks noChangeArrowheads="1"/>
            </p:cNvSpPr>
            <p:nvPr/>
          </p:nvSpPr>
          <p:spPr bwMode="auto">
            <a:xfrm>
              <a:off x="720" y="3996"/>
              <a:ext cx="137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Simulations support </a:t>
              </a:r>
              <a:r>
                <a:rPr lang="fr-FR" dirty="0" smtClean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:</a:t>
              </a:r>
              <a:endParaRPr lang="fr-FR" dirty="0">
                <a:solidFill>
                  <a:schemeClr val="bg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11" name="Picture 19" descr="spectre_sursaut_Band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00600" y="2743200"/>
            <a:ext cx="3663950" cy="359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ZoneTexte 20"/>
          <p:cNvSpPr txBox="1">
            <a:spLocks noChangeArrowheads="1"/>
          </p:cNvSpPr>
          <p:nvPr/>
        </p:nvSpPr>
        <p:spPr bwMode="auto">
          <a:xfrm>
            <a:off x="973138" y="3048000"/>
            <a:ext cx="1905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 b="1">
                <a:solidFill>
                  <a:srgbClr val="0000FF"/>
                </a:solidFill>
                <a:cs typeface="Arial" charset="0"/>
                <a:sym typeface="Symbol" pitchFamily="18" charset="2"/>
              </a:rPr>
              <a:t></a:t>
            </a:r>
            <a:r>
              <a:rPr lang="fr-FR" sz="1400" b="1" baseline="-25000">
                <a:solidFill>
                  <a:srgbClr val="0000FF"/>
                </a:solidFill>
                <a:cs typeface="Arial" charset="0"/>
                <a:sym typeface="Symbol" pitchFamily="18" charset="2"/>
              </a:rPr>
              <a:t>Band</a:t>
            </a:r>
            <a:r>
              <a:rPr lang="fr-FR" sz="1400" b="1">
                <a:solidFill>
                  <a:srgbClr val="0000FF"/>
                </a:solidFill>
                <a:cs typeface="Arial" charset="0"/>
                <a:sym typeface="Symbol" pitchFamily="18" charset="2"/>
              </a:rPr>
              <a:t> = - 0,88</a:t>
            </a:r>
            <a:endParaRPr lang="fr-FR" sz="1400" b="1" baseline="-25000">
              <a:solidFill>
                <a:srgbClr val="0000F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13" name="ZoneTexte 21"/>
          <p:cNvSpPr txBox="1">
            <a:spLocks noChangeArrowheads="1"/>
          </p:cNvSpPr>
          <p:nvPr/>
        </p:nvSpPr>
        <p:spPr bwMode="auto">
          <a:xfrm>
            <a:off x="2714612" y="3214688"/>
            <a:ext cx="1905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 b="1" dirty="0">
                <a:solidFill>
                  <a:srgbClr val="0000FF"/>
                </a:solidFill>
                <a:cs typeface="Arial" charset="0"/>
                <a:sym typeface="Symbol" pitchFamily="18" charset="2"/>
              </a:rPr>
              <a:t></a:t>
            </a:r>
            <a:r>
              <a:rPr lang="fr-FR" sz="1400" b="1" baseline="-25000" dirty="0">
                <a:solidFill>
                  <a:srgbClr val="0000FF"/>
                </a:solidFill>
                <a:cs typeface="Arial" charset="0"/>
                <a:sym typeface="Symbol" pitchFamily="18" charset="2"/>
              </a:rPr>
              <a:t>Band</a:t>
            </a:r>
            <a:r>
              <a:rPr lang="fr-FR" sz="1400" b="1" dirty="0">
                <a:solidFill>
                  <a:srgbClr val="0000FF"/>
                </a:solidFill>
                <a:cs typeface="Arial" charset="0"/>
                <a:sym typeface="Symbol" pitchFamily="18" charset="2"/>
              </a:rPr>
              <a:t> = - 3,1</a:t>
            </a:r>
          </a:p>
        </p:txBody>
      </p:sp>
      <p:cxnSp>
        <p:nvCxnSpPr>
          <p:cNvPr id="14" name="Connecteur droit 13"/>
          <p:cNvCxnSpPr/>
          <p:nvPr/>
        </p:nvCxnSpPr>
        <p:spPr>
          <a:xfrm rot="5400000" flipH="1" flipV="1">
            <a:off x="1247775" y="4321175"/>
            <a:ext cx="2998788" cy="1588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26"/>
          <p:cNvSpPr txBox="1">
            <a:spLocks noChangeArrowheads="1"/>
          </p:cNvSpPr>
          <p:nvPr/>
        </p:nvSpPr>
        <p:spPr bwMode="auto">
          <a:xfrm>
            <a:off x="1338263" y="5576888"/>
            <a:ext cx="1905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 b="1">
                <a:solidFill>
                  <a:srgbClr val="0000FF"/>
                </a:solidFill>
                <a:cs typeface="Arial" charset="0"/>
                <a:sym typeface="Symbol" pitchFamily="18" charset="2"/>
              </a:rPr>
              <a:t>E</a:t>
            </a:r>
            <a:r>
              <a:rPr lang="fr-FR" sz="1400" b="1" baseline="-25000">
                <a:solidFill>
                  <a:srgbClr val="0000FF"/>
                </a:solidFill>
                <a:cs typeface="Arial" charset="0"/>
                <a:sym typeface="Symbol" pitchFamily="18" charset="2"/>
              </a:rPr>
              <a:t>peak</a:t>
            </a:r>
            <a:r>
              <a:rPr lang="fr-FR" sz="1400" b="1">
                <a:solidFill>
                  <a:srgbClr val="0000FF"/>
                </a:solidFill>
                <a:cs typeface="Arial" charset="0"/>
                <a:sym typeface="Symbol" pitchFamily="18" charset="2"/>
              </a:rPr>
              <a:t> = 860 keV</a:t>
            </a:r>
          </a:p>
        </p:txBody>
      </p:sp>
      <p:sp>
        <p:nvSpPr>
          <p:cNvPr id="16" name="ZoneTexte 27"/>
          <p:cNvSpPr txBox="1">
            <a:spLocks noChangeArrowheads="1"/>
          </p:cNvSpPr>
          <p:nvPr/>
        </p:nvSpPr>
        <p:spPr bwMode="auto">
          <a:xfrm>
            <a:off x="5257800" y="3186113"/>
            <a:ext cx="1143000" cy="3079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 b="1" dirty="0">
                <a:solidFill>
                  <a:srgbClr val="0000FF"/>
                </a:solidFill>
                <a:cs typeface="Arial" charset="0"/>
                <a:sym typeface="Symbol" pitchFamily="18" charset="2"/>
              </a:rPr>
              <a:t></a:t>
            </a:r>
            <a:r>
              <a:rPr lang="fr-FR" sz="1400" b="1" baseline="-25000" dirty="0">
                <a:solidFill>
                  <a:srgbClr val="0000FF"/>
                </a:solidFill>
                <a:cs typeface="Arial" charset="0"/>
                <a:sym typeface="Symbol" pitchFamily="18" charset="2"/>
              </a:rPr>
              <a:t>Band</a:t>
            </a:r>
            <a:r>
              <a:rPr lang="fr-FR" sz="1400" b="1" dirty="0">
                <a:solidFill>
                  <a:srgbClr val="0000FF"/>
                </a:solidFill>
                <a:cs typeface="Arial" charset="0"/>
                <a:sym typeface="Symbol" pitchFamily="18" charset="2"/>
              </a:rPr>
              <a:t> = -0,6</a:t>
            </a:r>
            <a:endParaRPr lang="fr-FR" sz="1400" b="1" baseline="-25000" dirty="0">
              <a:solidFill>
                <a:srgbClr val="0000F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17" name="ZoneTexte 28"/>
          <p:cNvSpPr txBox="1">
            <a:spLocks noChangeArrowheads="1"/>
          </p:cNvSpPr>
          <p:nvPr/>
        </p:nvSpPr>
        <p:spPr bwMode="auto">
          <a:xfrm>
            <a:off x="7429520" y="3835603"/>
            <a:ext cx="1033490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0000FF"/>
                </a:solidFill>
                <a:cs typeface="Arial" charset="0"/>
                <a:sym typeface="Symbol" pitchFamily="18" charset="2"/>
              </a:rPr>
              <a:t></a:t>
            </a:r>
            <a:r>
              <a:rPr lang="fr-FR" sz="1400" b="1" baseline="-25000" dirty="0">
                <a:solidFill>
                  <a:srgbClr val="0000FF"/>
                </a:solidFill>
                <a:cs typeface="Arial" charset="0"/>
                <a:sym typeface="Symbol" pitchFamily="18" charset="2"/>
              </a:rPr>
              <a:t>Band</a:t>
            </a:r>
            <a:r>
              <a:rPr lang="fr-FR" sz="1400" b="1" dirty="0">
                <a:solidFill>
                  <a:srgbClr val="0000FF"/>
                </a:solidFill>
                <a:cs typeface="Arial" charset="0"/>
                <a:sym typeface="Symbol" pitchFamily="18" charset="2"/>
              </a:rPr>
              <a:t> = -3,1</a:t>
            </a:r>
            <a:endParaRPr lang="fr-FR" sz="1400" b="1" baseline="-25000" dirty="0">
              <a:solidFill>
                <a:srgbClr val="0000F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18" name="ZoneTexte 29"/>
          <p:cNvSpPr txBox="1">
            <a:spLocks noChangeArrowheads="1"/>
          </p:cNvSpPr>
          <p:nvPr/>
        </p:nvSpPr>
        <p:spPr bwMode="auto">
          <a:xfrm>
            <a:off x="6705600" y="5638800"/>
            <a:ext cx="1524000" cy="3079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 b="1" dirty="0" err="1">
                <a:solidFill>
                  <a:srgbClr val="0000FF"/>
                </a:solidFill>
                <a:cs typeface="Arial" charset="0"/>
                <a:sym typeface="Symbol" pitchFamily="18" charset="2"/>
              </a:rPr>
              <a:t>E</a:t>
            </a:r>
            <a:r>
              <a:rPr lang="fr-FR" sz="1400" b="1" baseline="-25000" dirty="0" err="1">
                <a:solidFill>
                  <a:srgbClr val="0000FF"/>
                </a:solidFill>
                <a:cs typeface="Arial" charset="0"/>
                <a:sym typeface="Symbol" pitchFamily="18" charset="2"/>
              </a:rPr>
              <a:t>peak</a:t>
            </a:r>
            <a:r>
              <a:rPr lang="fr-FR" sz="1400" b="1" dirty="0">
                <a:solidFill>
                  <a:srgbClr val="0000FF"/>
                </a:solidFill>
                <a:cs typeface="Arial" charset="0"/>
                <a:sym typeface="Symbol" pitchFamily="18" charset="2"/>
              </a:rPr>
              <a:t> = 720 </a:t>
            </a:r>
            <a:r>
              <a:rPr lang="fr-FR" sz="1400" b="1" dirty="0" err="1">
                <a:solidFill>
                  <a:srgbClr val="0000FF"/>
                </a:solidFill>
                <a:cs typeface="Arial" charset="0"/>
                <a:sym typeface="Symbol" pitchFamily="18" charset="2"/>
              </a:rPr>
              <a:t>keV</a:t>
            </a:r>
            <a:endParaRPr lang="fr-FR" sz="1400" b="1" baseline="-25000" dirty="0">
              <a:solidFill>
                <a:srgbClr val="0000F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699730" y="6502400"/>
            <a:ext cx="18732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  <a:sym typeface="Symbol" pitchFamily="18" charset="2"/>
              </a:rPr>
              <a:t>T</a:t>
            </a:r>
            <a:r>
              <a:rPr lang="fr-FR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  <a:sym typeface="Symbol" pitchFamily="18" charset="2"/>
              </a:rPr>
              <a:t>90</a:t>
            </a:r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  <a:sym typeface="Symbol" pitchFamily="18" charset="2"/>
              </a:rPr>
              <a:t> = 18s</a:t>
            </a:r>
            <a:endParaRPr lang="fr-FR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  <a:sym typeface="Symbol" pitchFamily="18" charset="2"/>
            </a:endParaRPr>
          </a:p>
        </p:txBody>
      </p:sp>
      <p:cxnSp>
        <p:nvCxnSpPr>
          <p:cNvPr id="21" name="Connecteur droit 20"/>
          <p:cNvCxnSpPr/>
          <p:nvPr/>
        </p:nvCxnSpPr>
        <p:spPr>
          <a:xfrm>
            <a:off x="5334000" y="2895600"/>
            <a:ext cx="990600" cy="30480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rot="16200000" flipH="1">
            <a:off x="7010400" y="3733800"/>
            <a:ext cx="838200" cy="83820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rot="5400000">
            <a:off x="6001544" y="5334794"/>
            <a:ext cx="1371600" cy="1588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numéro de diapositive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>
                <a:solidFill>
                  <a:schemeClr val="bg1"/>
                </a:solidFill>
              </a:rPr>
              <a:pPr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-269875" y="-76200"/>
            <a:ext cx="97155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8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keV</a:t>
            </a:r>
            <a:r>
              <a:rPr lang="fr-FR" sz="28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-MeV Total Prompt Emission -&gt; </a:t>
            </a:r>
            <a:r>
              <a:rPr lang="fr-FR" sz="28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Magnetic</a:t>
            </a:r>
            <a:r>
              <a:rPr lang="fr-FR" sz="28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8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endParaRPr lang="fr-FR" sz="2800" b="1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3857620" y="1051152"/>
            <a:ext cx="5500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high</a:t>
            </a:r>
            <a:r>
              <a:rPr lang="fr-FR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magnetic</a:t>
            </a:r>
            <a:r>
              <a:rPr lang="fr-FR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field</a:t>
            </a:r>
            <a:endParaRPr lang="fr-FR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fr-FR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low</a:t>
            </a:r>
            <a:r>
              <a:rPr lang="fr-FR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profile </a:t>
            </a:r>
            <a:r>
              <a:rPr lang="fr-FR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decrease</a:t>
            </a:r>
            <a:endParaRPr lang="fr-FR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fr-FR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lower</a:t>
            </a:r>
            <a:r>
              <a:rPr lang="fr-FR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perturbation </a:t>
            </a:r>
            <a:r>
              <a:rPr lang="fr-FR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intensity</a:t>
            </a:r>
            <a:r>
              <a:rPr lang="fr-FR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than</a:t>
            </a:r>
            <a:r>
              <a:rPr lang="fr-FR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usually</a:t>
            </a:r>
            <a:r>
              <a:rPr lang="fr-FR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assumed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4514850" y="3492490"/>
          <a:ext cx="114300" cy="215900"/>
        </p:xfrm>
        <a:graphic>
          <a:graphicData uri="http://schemas.openxmlformats.org/presentationml/2006/ole">
            <p:oleObj spid="_x0000_s3074" name="Equation" r:id="rId4" imgW="114120" imgH="215640" progId="Equation.3">
              <p:embed/>
            </p:oleObj>
          </a:graphicData>
        </a:graphic>
      </p:graphicFrame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-342900" y="-76200"/>
            <a:ext cx="97155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</a:t>
            </a:r>
            <a:r>
              <a:rPr lang="fr-FR" sz="32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Mechanism</a:t>
            </a:r>
            <a:r>
              <a:rPr lang="fr-FR" sz="32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Proton </a:t>
            </a:r>
            <a:r>
              <a:rPr lang="fr-FR" sz="32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Acceleration</a:t>
            </a:r>
            <a:endParaRPr lang="fr-FR" sz="3200" b="1" baseline="300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Connecteur droit 10"/>
          <p:cNvCxnSpPr/>
          <p:nvPr/>
        </p:nvCxnSpPr>
        <p:spPr>
          <a:xfrm rot="5400000">
            <a:off x="2324101" y="5006997"/>
            <a:ext cx="1143000" cy="3175"/>
          </a:xfrm>
          <a:prstGeom prst="line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rot="5400000">
            <a:off x="2705101" y="5006997"/>
            <a:ext cx="1295400" cy="3175"/>
          </a:xfrm>
          <a:prstGeom prst="line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rot="5400000">
            <a:off x="3581401" y="4968897"/>
            <a:ext cx="1524000" cy="3175"/>
          </a:xfrm>
          <a:prstGeom prst="line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rot="5400000">
            <a:off x="4305301" y="5006997"/>
            <a:ext cx="1752600" cy="3175"/>
          </a:xfrm>
          <a:prstGeom prst="line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rot="5400000">
            <a:off x="4648201" y="4968897"/>
            <a:ext cx="1828800" cy="3175"/>
          </a:xfrm>
          <a:prstGeom prst="line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4343400" y="4587897"/>
            <a:ext cx="838200" cy="304800"/>
          </a:xfrm>
          <a:prstGeom prst="straightConnector1">
            <a:avLst/>
          </a:prstGeom>
          <a:ln w="22225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rot="10800000">
            <a:off x="3352800" y="4511697"/>
            <a:ext cx="1828800" cy="76200"/>
          </a:xfrm>
          <a:prstGeom prst="straightConnector1">
            <a:avLst/>
          </a:prstGeom>
          <a:ln w="22225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52800" y="4511697"/>
            <a:ext cx="2209800" cy="457200"/>
          </a:xfrm>
          <a:prstGeom prst="straightConnector1">
            <a:avLst/>
          </a:prstGeom>
          <a:ln w="22225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rot="10800000" flipV="1">
            <a:off x="5181600" y="4968897"/>
            <a:ext cx="381000" cy="152400"/>
          </a:xfrm>
          <a:prstGeom prst="straightConnector1">
            <a:avLst/>
          </a:prstGeom>
          <a:ln w="22225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5181600" y="5121297"/>
            <a:ext cx="1371600" cy="228600"/>
          </a:xfrm>
          <a:prstGeom prst="straightConnector1">
            <a:avLst/>
          </a:prstGeom>
          <a:ln w="22225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58"/>
          <p:cNvSpPr txBox="1">
            <a:spLocks noChangeArrowheads="1"/>
          </p:cNvSpPr>
          <p:nvPr/>
        </p:nvSpPr>
        <p:spPr bwMode="auto">
          <a:xfrm>
            <a:off x="914400" y="6197622"/>
            <a:ext cx="457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jet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rot="5400000" flipH="1" flipV="1">
            <a:off x="2286000" y="5502297"/>
            <a:ext cx="914400" cy="304800"/>
          </a:xfrm>
          <a:prstGeom prst="straightConnector1">
            <a:avLst/>
          </a:prstGeom>
          <a:ln>
            <a:solidFill>
              <a:srgbClr val="66C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61"/>
          <p:cNvSpPr txBox="1">
            <a:spLocks noChangeArrowheads="1"/>
          </p:cNvSpPr>
          <p:nvPr/>
        </p:nvSpPr>
        <p:spPr bwMode="auto">
          <a:xfrm>
            <a:off x="1524000" y="6199210"/>
            <a:ext cx="32623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0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Solid</a:t>
            </a:r>
            <a:r>
              <a:rPr lang="fr-FR" sz="2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</a:t>
            </a:r>
            <a:r>
              <a:rPr lang="fr-FR" sz="2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</a:t>
            </a:r>
            <a:r>
              <a:rPr lang="fr-FR" sz="20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magnetic</a:t>
            </a:r>
            <a:r>
              <a:rPr lang="fr-FR" sz="2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fronts</a:t>
            </a:r>
          </a:p>
        </p:txBody>
      </p:sp>
      <p:cxnSp>
        <p:nvCxnSpPr>
          <p:cNvPr id="25" name="Connecteur droit avec flèche 24"/>
          <p:cNvCxnSpPr/>
          <p:nvPr/>
        </p:nvCxnSpPr>
        <p:spPr>
          <a:xfrm rot="5400000" flipH="1" flipV="1">
            <a:off x="5448300" y="5616597"/>
            <a:ext cx="914400" cy="228600"/>
          </a:xfrm>
          <a:prstGeom prst="straightConnector1">
            <a:avLst/>
          </a:prstGeom>
          <a:ln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66"/>
          <p:cNvSpPr txBox="1">
            <a:spLocks noChangeArrowheads="1"/>
          </p:cNvSpPr>
          <p:nvPr/>
        </p:nvSpPr>
        <p:spPr bwMode="auto">
          <a:xfrm>
            <a:off x="4953000" y="6202385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000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Proton </a:t>
            </a:r>
            <a:r>
              <a:rPr lang="fr-FR" sz="2000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scattering</a:t>
            </a:r>
            <a:endParaRPr lang="fr-FR" sz="2000" dirty="0"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3" name="Groupe 32"/>
          <p:cNvGrpSpPr/>
          <p:nvPr/>
        </p:nvGrpSpPr>
        <p:grpSpPr>
          <a:xfrm>
            <a:off x="401667" y="2149834"/>
            <a:ext cx="8385175" cy="1447800"/>
            <a:chOff x="301625" y="2000240"/>
            <a:chExt cx="8385175" cy="1447800"/>
          </a:xfrm>
        </p:grpSpPr>
        <p:sp>
          <p:nvSpPr>
            <p:cNvPr id="4" name="Text Box 5"/>
            <p:cNvSpPr txBox="1">
              <a:spLocks noChangeArrowheads="1"/>
            </p:cNvSpPr>
            <p:nvPr/>
          </p:nvSpPr>
          <p:spPr bwMode="auto">
            <a:xfrm>
              <a:off x="1676400" y="2050682"/>
              <a:ext cx="685800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2200" dirty="0" smtClean="0">
                  <a:solidFill>
                    <a:schemeClr val="bg1"/>
                  </a:solidFill>
                </a:rPr>
                <a:t>New </a:t>
              </a:r>
              <a:r>
                <a:rPr lang="fr-FR" sz="2200" dirty="0" err="1" smtClean="0">
                  <a:solidFill>
                    <a:schemeClr val="bg1"/>
                  </a:solidFill>
                </a:rPr>
                <a:t>approach</a:t>
              </a:r>
              <a:r>
                <a:rPr lang="fr-FR" sz="2200" dirty="0" smtClean="0">
                  <a:solidFill>
                    <a:schemeClr val="bg1"/>
                  </a:solidFill>
                </a:rPr>
                <a:t> to </a:t>
              </a:r>
              <a:r>
                <a:rPr lang="fr-FR" sz="2200" dirty="0" err="1" smtClean="0">
                  <a:solidFill>
                    <a:schemeClr val="bg1"/>
                  </a:solidFill>
                </a:rPr>
                <a:t>accelerate</a:t>
              </a:r>
              <a:r>
                <a:rPr lang="fr-FR" sz="2200" dirty="0" smtClean="0">
                  <a:solidFill>
                    <a:schemeClr val="bg1"/>
                  </a:solidFill>
                </a:rPr>
                <a:t> protons in the prompt phase</a:t>
              </a:r>
              <a:endParaRPr lang="fr-FR" sz="22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 Box 8"/>
            <p:cNvSpPr txBox="1">
              <a:spLocks noChangeArrowheads="1"/>
            </p:cNvSpPr>
            <p:nvPr/>
          </p:nvSpPr>
          <p:spPr bwMode="auto">
            <a:xfrm>
              <a:off x="5286380" y="3110447"/>
              <a:ext cx="3171820" cy="276999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1" dirty="0">
                  <a:solidFill>
                    <a:schemeClr val="bg1"/>
                  </a:solidFill>
                </a:rPr>
                <a:t>D. </a:t>
              </a:r>
              <a:r>
                <a:rPr lang="en-US" sz="1200" b="1" dirty="0" err="1">
                  <a:solidFill>
                    <a:schemeClr val="bg1"/>
                  </a:solidFill>
                </a:rPr>
                <a:t>Gialis</a:t>
              </a:r>
              <a:r>
                <a:rPr lang="en-US" sz="1200" b="1" dirty="0">
                  <a:solidFill>
                    <a:schemeClr val="bg1"/>
                  </a:solidFill>
                </a:rPr>
                <a:t> and G. Pelletier,  A&amp;A, 425, 395 (2004)</a:t>
              </a:r>
              <a:endParaRPr lang="fr-FR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Connecteur droit avec flèche 6"/>
            <p:cNvCxnSpPr/>
            <p:nvPr/>
          </p:nvCxnSpPr>
          <p:spPr>
            <a:xfrm>
              <a:off x="877888" y="2262178"/>
              <a:ext cx="762000" cy="1587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11"/>
            <p:cNvSpPr txBox="1">
              <a:spLocks noChangeArrowheads="1"/>
            </p:cNvSpPr>
            <p:nvPr/>
          </p:nvSpPr>
          <p:spPr bwMode="auto">
            <a:xfrm>
              <a:off x="304800" y="2497128"/>
              <a:ext cx="8382000" cy="646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chemeClr val="bg1"/>
                  </a:solidFill>
                </a:rPr>
                <a:t>By </a:t>
              </a:r>
              <a:r>
                <a:rPr lang="en-US" dirty="0" smtClean="0">
                  <a:solidFill>
                    <a:schemeClr val="bg1"/>
                  </a:solidFill>
                </a:rPr>
                <a:t>scattering off the </a:t>
              </a:r>
              <a:r>
                <a:rPr lang="en-US" dirty="0">
                  <a:solidFill>
                    <a:schemeClr val="bg1"/>
                  </a:solidFill>
                </a:rPr>
                <a:t>jet’s layers seen as magnetic fronts at the very beginning of the internal shocks, protons can be accelerated to reach UHE range.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à coins arrondis 26"/>
            <p:cNvSpPr/>
            <p:nvPr/>
          </p:nvSpPr>
          <p:spPr>
            <a:xfrm>
              <a:off x="301625" y="2000240"/>
              <a:ext cx="8305800" cy="1447800"/>
            </a:xfrm>
            <a:prstGeom prst="round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>
                <a:solidFill>
                  <a:schemeClr val="bg1"/>
                </a:solidFill>
              </a:rPr>
              <a:pPr/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4" name="Groupe 33"/>
          <p:cNvGrpSpPr/>
          <p:nvPr/>
        </p:nvGrpSpPr>
        <p:grpSpPr>
          <a:xfrm>
            <a:off x="76200" y="757238"/>
            <a:ext cx="8710642" cy="1028688"/>
            <a:chOff x="76200" y="685800"/>
            <a:chExt cx="8710642" cy="1028688"/>
          </a:xfrm>
        </p:grpSpPr>
        <p:sp>
          <p:nvSpPr>
            <p:cNvPr id="2" name="Text Box 3"/>
            <p:cNvSpPr txBox="1">
              <a:spLocks noChangeArrowheads="1"/>
            </p:cNvSpPr>
            <p:nvPr/>
          </p:nvSpPr>
          <p:spPr bwMode="auto">
            <a:xfrm>
              <a:off x="76200" y="685800"/>
              <a:ext cx="4138610" cy="938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Arial" pitchFamily="34" charset="0"/>
                <a:buChar char="•"/>
              </a:pPr>
              <a:r>
                <a:rPr lang="en-US" sz="2200" dirty="0" smtClean="0">
                  <a:solidFill>
                    <a:schemeClr val="bg1"/>
                  </a:solidFill>
                </a:rPr>
                <a:t> </a:t>
              </a:r>
              <a:r>
                <a:rPr lang="en-US" sz="2200" dirty="0" err="1" smtClean="0">
                  <a:solidFill>
                    <a:schemeClr val="bg1"/>
                  </a:solidFill>
                </a:rPr>
                <a:t>Traditionnal</a:t>
              </a:r>
              <a:r>
                <a:rPr lang="en-US" sz="2200" dirty="0" smtClean="0">
                  <a:solidFill>
                    <a:schemeClr val="bg1"/>
                  </a:solidFill>
                </a:rPr>
                <a:t> Fermi Mechanisms</a:t>
              </a:r>
            </a:p>
            <a:p>
              <a:pPr>
                <a:spcBef>
                  <a:spcPct val="50000"/>
                </a:spcBef>
                <a:buFont typeface="Arial" pitchFamily="34" charset="0"/>
                <a:buChar char="•"/>
              </a:pPr>
              <a:r>
                <a:rPr lang="fr-FR" sz="2200" dirty="0" smtClean="0">
                  <a:solidFill>
                    <a:schemeClr val="bg1"/>
                  </a:solidFill>
                </a:rPr>
                <a:t> </a:t>
              </a:r>
              <a:r>
                <a:rPr lang="fr-FR" sz="2200" dirty="0" err="1" smtClean="0">
                  <a:solidFill>
                    <a:schemeClr val="bg1"/>
                  </a:solidFill>
                </a:rPr>
                <a:t>Magnetic</a:t>
              </a:r>
              <a:r>
                <a:rPr lang="fr-FR" sz="2200" dirty="0" smtClean="0">
                  <a:solidFill>
                    <a:schemeClr val="bg1"/>
                  </a:solidFill>
                </a:rPr>
                <a:t> </a:t>
              </a:r>
              <a:r>
                <a:rPr lang="fr-FR" sz="2200" dirty="0" err="1" smtClean="0">
                  <a:solidFill>
                    <a:schemeClr val="bg1"/>
                  </a:solidFill>
                </a:rPr>
                <a:t>parameter</a:t>
              </a:r>
              <a:r>
                <a:rPr lang="fr-FR" sz="2200" dirty="0" smtClean="0">
                  <a:solidFill>
                    <a:schemeClr val="bg1"/>
                  </a:solidFill>
                </a:rPr>
                <a:t> values</a:t>
              </a:r>
              <a:endParaRPr lang="fr-FR" sz="2200" dirty="0">
                <a:solidFill>
                  <a:schemeClr val="bg1"/>
                </a:solidFill>
              </a:endParaRPr>
            </a:p>
          </p:txBody>
        </p:sp>
        <p:sp>
          <p:nvSpPr>
            <p:cNvPr id="30" name="Flèche droite 29"/>
            <p:cNvSpPr/>
            <p:nvPr/>
          </p:nvSpPr>
          <p:spPr>
            <a:xfrm>
              <a:off x="4409202" y="1071546"/>
              <a:ext cx="857256" cy="28575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ccolade fermante 30"/>
            <p:cNvSpPr/>
            <p:nvPr/>
          </p:nvSpPr>
          <p:spPr>
            <a:xfrm>
              <a:off x="3844741" y="714356"/>
              <a:ext cx="357190" cy="1000132"/>
            </a:xfrm>
            <a:prstGeom prst="rightBrac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5072066" y="831474"/>
              <a:ext cx="37147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200" dirty="0" err="1" smtClean="0">
                  <a:solidFill>
                    <a:schemeClr val="bg1"/>
                  </a:solidFill>
                </a:rPr>
                <a:t>UHECRs</a:t>
              </a:r>
              <a:r>
                <a:rPr lang="fr-FR" sz="2200" dirty="0" smtClean="0">
                  <a:solidFill>
                    <a:schemeClr val="bg1"/>
                  </a:solidFill>
                </a:rPr>
                <a:t> </a:t>
              </a:r>
              <a:r>
                <a:rPr lang="fr-FR" sz="2200" dirty="0" err="1" smtClean="0">
                  <a:solidFill>
                    <a:schemeClr val="bg1"/>
                  </a:solidFill>
                </a:rPr>
                <a:t>can’t</a:t>
              </a:r>
              <a:r>
                <a:rPr lang="fr-FR" sz="2200" dirty="0" smtClean="0">
                  <a:solidFill>
                    <a:schemeClr val="bg1"/>
                  </a:solidFill>
                </a:rPr>
                <a:t> </a:t>
              </a:r>
              <a:r>
                <a:rPr lang="fr-FR" sz="2200" dirty="0" err="1" smtClean="0">
                  <a:solidFill>
                    <a:schemeClr val="bg1"/>
                  </a:solidFill>
                </a:rPr>
                <a:t>be</a:t>
              </a:r>
              <a:r>
                <a:rPr lang="fr-FR" sz="2200" dirty="0" smtClean="0">
                  <a:solidFill>
                    <a:schemeClr val="bg1"/>
                  </a:solidFill>
                </a:rPr>
                <a:t> </a:t>
              </a:r>
              <a:r>
                <a:rPr lang="fr-FR" sz="2200" dirty="0" err="1" smtClean="0">
                  <a:solidFill>
                    <a:schemeClr val="bg1"/>
                  </a:solidFill>
                </a:rPr>
                <a:t>generated</a:t>
              </a:r>
              <a:r>
                <a:rPr lang="fr-FR" sz="2200" dirty="0" smtClean="0">
                  <a:solidFill>
                    <a:schemeClr val="bg1"/>
                  </a:solidFill>
                </a:rPr>
                <a:t>  (</a:t>
              </a:r>
              <a:r>
                <a:rPr lang="fr-FR" sz="2200" dirty="0" err="1" smtClean="0">
                  <a:solidFill>
                    <a:schemeClr val="bg1"/>
                  </a:solidFill>
                </a:rPr>
                <a:t>internal</a:t>
              </a:r>
              <a:r>
                <a:rPr lang="fr-FR" sz="2200" dirty="0" smtClean="0">
                  <a:solidFill>
                    <a:schemeClr val="bg1"/>
                  </a:solidFill>
                </a:rPr>
                <a:t> </a:t>
              </a:r>
              <a:r>
                <a:rPr lang="fr-FR" sz="2200" dirty="0" err="1" smtClean="0">
                  <a:solidFill>
                    <a:schemeClr val="bg1"/>
                  </a:solidFill>
                </a:rPr>
                <a:t>shocks</a:t>
              </a:r>
              <a:r>
                <a:rPr lang="fr-FR" sz="2200" dirty="0" smtClean="0">
                  <a:solidFill>
                    <a:schemeClr val="bg1"/>
                  </a:solidFill>
                </a:rPr>
                <a:t>)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Connecteur droit 8"/>
          <p:cNvCxnSpPr/>
          <p:nvPr/>
        </p:nvCxnSpPr>
        <p:spPr>
          <a:xfrm flipV="1">
            <a:off x="1219200" y="3825897"/>
            <a:ext cx="6629400" cy="76200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219200" y="5349897"/>
            <a:ext cx="6629400" cy="83820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22" idx="0"/>
          </p:cNvCxnSpPr>
          <p:nvPr/>
        </p:nvCxnSpPr>
        <p:spPr>
          <a:xfrm rot="5400000" flipH="1" flipV="1">
            <a:off x="985838" y="5583260"/>
            <a:ext cx="771524" cy="4572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6"/>
          <p:cNvSpPr txBox="1">
            <a:spLocks noChangeArrowheads="1"/>
          </p:cNvSpPr>
          <p:nvPr/>
        </p:nvSpPr>
        <p:spPr bwMode="auto">
          <a:xfrm>
            <a:off x="-304800" y="-26988"/>
            <a:ext cx="9677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 – UHECR </a:t>
            </a:r>
            <a:r>
              <a:rPr lang="en-US" sz="32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Synchroton</a:t>
            </a:r>
            <a:r>
              <a:rPr lang="en-US" sz="32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Emission</a:t>
            </a:r>
            <a:endParaRPr lang="fr-FR" sz="3200" b="1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reeform 17"/>
          <p:cNvSpPr>
            <a:spLocks/>
          </p:cNvSpPr>
          <p:nvPr/>
        </p:nvSpPr>
        <p:spPr bwMode="auto">
          <a:xfrm>
            <a:off x="798513" y="2236788"/>
            <a:ext cx="1177925" cy="1225550"/>
          </a:xfrm>
          <a:custGeom>
            <a:avLst/>
            <a:gdLst>
              <a:gd name="T0" fmla="*/ 0 w 769"/>
              <a:gd name="T1" fmla="*/ 2147483647 h 800"/>
              <a:gd name="T2" fmla="*/ 2147483647 w 769"/>
              <a:gd name="T3" fmla="*/ 0 h 800"/>
              <a:gd name="T4" fmla="*/ 2147483647 w 769"/>
              <a:gd name="T5" fmla="*/ 2147483647 h 800"/>
              <a:gd name="T6" fmla="*/ 2147483647 w 769"/>
              <a:gd name="T7" fmla="*/ 2147483647 h 800"/>
              <a:gd name="T8" fmla="*/ 0 w 769"/>
              <a:gd name="T9" fmla="*/ 2147483647 h 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9"/>
              <a:gd name="T16" fmla="*/ 0 h 800"/>
              <a:gd name="T17" fmla="*/ 769 w 769"/>
              <a:gd name="T18" fmla="*/ 800 h 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9" h="800">
                <a:moveTo>
                  <a:pt x="0" y="211"/>
                </a:moveTo>
                <a:lnTo>
                  <a:pt x="769" y="0"/>
                </a:lnTo>
                <a:lnTo>
                  <a:pt x="769" y="800"/>
                </a:lnTo>
                <a:lnTo>
                  <a:pt x="9" y="632"/>
                </a:lnTo>
                <a:lnTo>
                  <a:pt x="0" y="211"/>
                </a:lnTo>
                <a:close/>
              </a:path>
            </a:pathLst>
          </a:cu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4" name="Oval 18"/>
          <p:cNvSpPr>
            <a:spLocks noChangeArrowheads="1"/>
          </p:cNvSpPr>
          <p:nvPr/>
        </p:nvSpPr>
        <p:spPr bwMode="auto">
          <a:xfrm rot="5400000">
            <a:off x="330201" y="2465387"/>
            <a:ext cx="703262" cy="792163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5" name="Rectangle 25"/>
          <p:cNvSpPr>
            <a:spLocks noChangeArrowheads="1"/>
          </p:cNvSpPr>
          <p:nvPr/>
        </p:nvSpPr>
        <p:spPr bwMode="auto">
          <a:xfrm>
            <a:off x="1146175" y="2457450"/>
            <a:ext cx="66675" cy="833438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1284288" y="2408238"/>
            <a:ext cx="66675" cy="906462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1423988" y="2384425"/>
            <a:ext cx="66675" cy="963613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2243138" y="2359025"/>
          <a:ext cx="2111375" cy="882650"/>
        </p:xfrm>
        <a:graphic>
          <a:graphicData uri="http://schemas.openxmlformats.org/presentationml/2006/ole">
            <p:oleObj spid="_x0000_s4098" name="Équation" r:id="rId4" imgW="1002960" imgH="419040" progId="Equation.3">
              <p:embed/>
            </p:oleObj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6645275" y="1443038"/>
          <a:ext cx="935038" cy="482600"/>
        </p:xfrm>
        <a:graphic>
          <a:graphicData uri="http://schemas.openxmlformats.org/presentationml/2006/ole">
            <p:oleObj spid="_x0000_s4099" name="Équation" r:id="rId5" imgW="444240" imgH="228600" progId="Equation.3">
              <p:embed/>
            </p:oleObj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6643702" y="3048000"/>
          <a:ext cx="2322513" cy="481013"/>
        </p:xfrm>
        <a:graphic>
          <a:graphicData uri="http://schemas.openxmlformats.org/presentationml/2006/ole">
            <p:oleObj spid="_x0000_s4100" name="Équation" r:id="rId6" imgW="1104840" imgH="228600" progId="Equation.3">
              <p:embed/>
            </p:oleObj>
          </a:graphicData>
        </a:graphic>
      </p:graphicFrame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7166005" y="3768737"/>
            <a:ext cx="1692275" cy="1446213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-1,5&lt;</a:t>
            </a:r>
            <a: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</a:t>
            </a:r>
            <a:r>
              <a:rPr lang="fr-FR" sz="160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Band</a:t>
            </a:r>
            <a: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&lt;-0,5 </a:t>
            </a:r>
          </a:p>
          <a:p>
            <a:pPr>
              <a:spcBef>
                <a:spcPct val="50000"/>
              </a:spcBef>
            </a:pPr>
            <a: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-3,1&lt;</a:t>
            </a:r>
            <a:r>
              <a:rPr lang="fr-FR" sz="160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Band</a:t>
            </a:r>
            <a: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&lt;-2</a:t>
            </a:r>
          </a:p>
          <a:p>
            <a:pPr>
              <a:spcBef>
                <a:spcPct val="50000"/>
              </a:spcBef>
            </a:pPr>
            <a:r>
              <a:rPr lang="fr-F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E</a:t>
            </a:r>
            <a:r>
              <a:rPr lang="fr-FR" sz="1600" baseline="-25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peak</a:t>
            </a:r>
            <a: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~ 200 </a:t>
            </a:r>
            <a:r>
              <a:rPr lang="fr-F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keV</a:t>
            </a:r>
            <a:endParaRPr lang="fr-F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Symbol" pitchFamily="18" charset="2"/>
            </a:endParaRPr>
          </a:p>
          <a:p>
            <a:pPr>
              <a:spcBef>
                <a:spcPct val="50000"/>
              </a:spcBef>
            </a:pPr>
            <a:r>
              <a:rPr lang="fr-F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duration</a:t>
            </a:r>
            <a: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~ 20s</a:t>
            </a:r>
            <a:endParaRPr lang="fr-F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645275" y="3048000"/>
            <a:ext cx="441325" cy="51435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ZoneTexte 66"/>
          <p:cNvSpPr txBox="1">
            <a:spLocks noChangeArrowheads="1"/>
          </p:cNvSpPr>
          <p:nvPr/>
        </p:nvSpPr>
        <p:spPr bwMode="auto">
          <a:xfrm>
            <a:off x="6913563" y="642918"/>
            <a:ext cx="154463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200" u="sng" dirty="0">
                <a:solidFill>
                  <a:srgbClr val="FFC000"/>
                </a:solidFill>
              </a:rPr>
              <a:t>Observer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645275" y="1427331"/>
            <a:ext cx="955675" cy="51435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15" name="Connecteur droit avec flèche 14"/>
          <p:cNvCxnSpPr>
            <a:stCxn id="13" idx="0"/>
          </p:cNvCxnSpPr>
          <p:nvPr/>
        </p:nvCxnSpPr>
        <p:spPr bwMode="auto">
          <a:xfrm rot="16200000" flipV="1">
            <a:off x="6328569" y="2510631"/>
            <a:ext cx="1066800" cy="79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71"/>
          <p:cNvSpPr txBox="1">
            <a:spLocks noChangeArrowheads="1"/>
          </p:cNvSpPr>
          <p:nvPr/>
        </p:nvSpPr>
        <p:spPr bwMode="auto">
          <a:xfrm>
            <a:off x="7861121" y="1383056"/>
            <a:ext cx="12700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1700" dirty="0">
                <a:solidFill>
                  <a:schemeClr val="bg1"/>
                </a:solidFill>
              </a:rPr>
              <a:t>Photons nb in the LAT</a:t>
            </a:r>
          </a:p>
        </p:txBody>
      </p:sp>
      <p:sp>
        <p:nvSpPr>
          <p:cNvPr id="17" name="ZoneTexte 72"/>
          <p:cNvSpPr txBox="1">
            <a:spLocks noChangeArrowheads="1"/>
          </p:cNvSpPr>
          <p:nvPr/>
        </p:nvSpPr>
        <p:spPr bwMode="auto">
          <a:xfrm>
            <a:off x="6760820" y="2227263"/>
            <a:ext cx="25717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1400" dirty="0" err="1">
                <a:solidFill>
                  <a:schemeClr val="bg1"/>
                </a:solidFill>
              </a:rPr>
              <a:t>Typical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energy</a:t>
            </a:r>
            <a:r>
              <a:rPr lang="fr-FR" sz="1400" dirty="0">
                <a:solidFill>
                  <a:schemeClr val="bg1"/>
                </a:solidFill>
              </a:rPr>
              <a:t> for a UHECR synchrotron photon (&gt;10 </a:t>
            </a:r>
            <a:r>
              <a:rPr lang="fr-FR" sz="1400" dirty="0" err="1">
                <a:solidFill>
                  <a:schemeClr val="bg1"/>
                </a:solidFill>
              </a:rPr>
              <a:t>GeV</a:t>
            </a:r>
            <a:r>
              <a:rPr lang="fr-FR" sz="14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8" name="Connecteur droit avec flèche 17"/>
          <p:cNvCxnSpPr>
            <a:stCxn id="4" idx="0"/>
          </p:cNvCxnSpPr>
          <p:nvPr/>
        </p:nvCxnSpPr>
        <p:spPr bwMode="auto">
          <a:xfrm flipV="1">
            <a:off x="1077913" y="2859088"/>
            <a:ext cx="1143000" cy="1587"/>
          </a:xfrm>
          <a:prstGeom prst="straightConnector1">
            <a:avLst/>
          </a:prstGeom>
          <a:ln w="508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 bwMode="auto">
          <a:xfrm flipV="1">
            <a:off x="4340225" y="2841625"/>
            <a:ext cx="4595813" cy="3175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 bwMode="auto">
          <a:xfrm>
            <a:off x="7897813" y="1428736"/>
            <a:ext cx="1077912" cy="514350"/>
          </a:xfrm>
          <a:prstGeom prst="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21" name="Connecteur droit avec flèche 20"/>
          <p:cNvCxnSpPr>
            <a:stCxn id="14" idx="2"/>
            <a:endCxn id="17" idx="0"/>
          </p:cNvCxnSpPr>
          <p:nvPr/>
        </p:nvCxnSpPr>
        <p:spPr bwMode="auto">
          <a:xfrm rot="16200000" flipH="1">
            <a:off x="7442117" y="1622676"/>
            <a:ext cx="285582" cy="923591"/>
          </a:xfrm>
          <a:prstGeom prst="straightConnector1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7" idx="0"/>
            <a:endCxn id="20" idx="2"/>
          </p:cNvCxnSpPr>
          <p:nvPr/>
        </p:nvCxnSpPr>
        <p:spPr bwMode="auto">
          <a:xfrm rot="5400000" flipH="1" flipV="1">
            <a:off x="8099648" y="1890143"/>
            <a:ext cx="284177" cy="390065"/>
          </a:xfrm>
          <a:prstGeom prst="straightConnector1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36"/>
          <p:cNvGrpSpPr>
            <a:grpSpLocks/>
          </p:cNvGrpSpPr>
          <p:nvPr/>
        </p:nvGrpSpPr>
        <p:grpSpPr bwMode="auto">
          <a:xfrm>
            <a:off x="53975" y="5333998"/>
            <a:ext cx="9091613" cy="430213"/>
            <a:chOff x="410" y="4445"/>
            <a:chExt cx="3562" cy="271"/>
          </a:xfrm>
        </p:grpSpPr>
        <p:sp>
          <p:nvSpPr>
            <p:cNvPr id="24" name="Line 33"/>
            <p:cNvSpPr>
              <a:spLocks noChangeShapeType="1"/>
            </p:cNvSpPr>
            <p:nvPr/>
          </p:nvSpPr>
          <p:spPr bwMode="auto">
            <a:xfrm flipV="1">
              <a:off x="410" y="4567"/>
              <a:ext cx="310" cy="3"/>
            </a:xfrm>
            <a:prstGeom prst="line">
              <a:avLst/>
            </a:prstGeom>
            <a:noFill/>
            <a:ln w="63500">
              <a:solidFill>
                <a:srgbClr val="FFCC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 Box 34"/>
            <p:cNvSpPr txBox="1">
              <a:spLocks noChangeArrowheads="1"/>
            </p:cNvSpPr>
            <p:nvPr/>
          </p:nvSpPr>
          <p:spPr bwMode="auto">
            <a:xfrm>
              <a:off x="720" y="4445"/>
              <a:ext cx="3252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2200" dirty="0">
                  <a:solidFill>
                    <a:schemeClr val="bg1"/>
                  </a:solidFill>
                </a:rPr>
                <a:t>GLAST-LAT </a:t>
              </a:r>
              <a:r>
                <a:rPr lang="fr-FR" sz="2200" dirty="0" err="1">
                  <a:solidFill>
                    <a:schemeClr val="bg1"/>
                  </a:solidFill>
                </a:rPr>
                <a:t>c</a:t>
              </a:r>
              <a:r>
                <a:rPr lang="fr-FR" sz="2200" dirty="0" err="1" smtClean="0">
                  <a:solidFill>
                    <a:schemeClr val="bg1"/>
                  </a:solidFill>
                </a:rPr>
                <a:t>ould</a:t>
              </a:r>
              <a:r>
                <a:rPr lang="fr-FR" sz="2200" dirty="0" smtClean="0">
                  <a:solidFill>
                    <a:schemeClr val="bg1"/>
                  </a:solidFill>
                </a:rPr>
                <a:t> </a:t>
              </a:r>
              <a:r>
                <a:rPr lang="fr-FR" sz="2200" dirty="0">
                  <a:solidFill>
                    <a:schemeClr val="bg1"/>
                  </a:solidFill>
                </a:rPr>
                <a:t>observe </a:t>
              </a:r>
              <a:r>
                <a:rPr lang="fr-FR" sz="2200" b="1" dirty="0">
                  <a:solidFill>
                    <a:schemeClr val="bg1"/>
                  </a:solidFill>
                </a:rPr>
                <a:t>few </a:t>
              </a:r>
              <a:r>
                <a:rPr lang="fr-FR" sz="2200" b="1" dirty="0" err="1">
                  <a:solidFill>
                    <a:schemeClr val="bg1"/>
                  </a:solidFill>
                </a:rPr>
                <a:t>tens</a:t>
              </a:r>
              <a:r>
                <a:rPr lang="fr-FR" sz="2200" b="1" dirty="0">
                  <a:solidFill>
                    <a:schemeClr val="bg1"/>
                  </a:solidFill>
                </a:rPr>
                <a:t> of photons</a:t>
              </a:r>
              <a:r>
                <a:rPr lang="fr-FR" sz="2200" dirty="0">
                  <a:solidFill>
                    <a:schemeClr val="bg1"/>
                  </a:solidFill>
                </a:rPr>
                <a:t> </a:t>
              </a:r>
              <a:r>
                <a:rPr lang="fr-FR" sz="2200" dirty="0" err="1">
                  <a:solidFill>
                    <a:schemeClr val="bg1"/>
                  </a:solidFill>
                </a:rPr>
                <a:t>from</a:t>
              </a:r>
              <a:r>
                <a:rPr lang="fr-FR" sz="2200" dirty="0">
                  <a:solidFill>
                    <a:schemeClr val="bg1"/>
                  </a:solidFill>
                </a:rPr>
                <a:t> </a:t>
              </a:r>
              <a:r>
                <a:rPr lang="fr-FR" sz="2200" dirty="0" err="1" smtClean="0">
                  <a:solidFill>
                    <a:schemeClr val="bg1"/>
                  </a:solidFill>
                </a:rPr>
                <a:t>UHECRs</a:t>
              </a:r>
              <a:r>
                <a:rPr lang="fr-FR" sz="2200" smtClean="0">
                  <a:solidFill>
                    <a:schemeClr val="bg1"/>
                  </a:solidFill>
                </a:rPr>
                <a:t> (z=1).</a:t>
              </a:r>
              <a:endParaRPr lang="fr-FR" sz="2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36"/>
          <p:cNvGrpSpPr>
            <a:grpSpLocks/>
          </p:cNvGrpSpPr>
          <p:nvPr/>
        </p:nvGrpSpPr>
        <p:grpSpPr bwMode="auto">
          <a:xfrm>
            <a:off x="53975" y="5943605"/>
            <a:ext cx="8861425" cy="769938"/>
            <a:chOff x="410" y="4370"/>
            <a:chExt cx="3472" cy="485"/>
          </a:xfrm>
        </p:grpSpPr>
        <p:sp>
          <p:nvSpPr>
            <p:cNvPr id="27" name="Line 33"/>
            <p:cNvSpPr>
              <a:spLocks noChangeShapeType="1"/>
            </p:cNvSpPr>
            <p:nvPr/>
          </p:nvSpPr>
          <p:spPr bwMode="auto">
            <a:xfrm flipV="1">
              <a:off x="410" y="4567"/>
              <a:ext cx="310" cy="2"/>
            </a:xfrm>
            <a:prstGeom prst="line">
              <a:avLst/>
            </a:prstGeom>
            <a:noFill/>
            <a:ln w="63500">
              <a:solidFill>
                <a:srgbClr val="FFCC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 Box 34"/>
            <p:cNvSpPr txBox="1">
              <a:spLocks noChangeArrowheads="1"/>
            </p:cNvSpPr>
            <p:nvPr/>
          </p:nvSpPr>
          <p:spPr bwMode="auto">
            <a:xfrm>
              <a:off x="720" y="4370"/>
              <a:ext cx="316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2200" dirty="0">
                  <a:solidFill>
                    <a:schemeClr val="bg1"/>
                  </a:solidFill>
                </a:rPr>
                <a:t>Possible </a:t>
              </a:r>
              <a:r>
                <a:rPr lang="fr-FR" sz="2200" dirty="0" err="1">
                  <a:solidFill>
                    <a:schemeClr val="bg1"/>
                  </a:solidFill>
                </a:rPr>
                <a:t>detection</a:t>
              </a:r>
              <a:r>
                <a:rPr lang="fr-FR" sz="2200" dirty="0">
                  <a:solidFill>
                    <a:schemeClr val="bg1"/>
                  </a:solidFill>
                </a:rPr>
                <a:t> </a:t>
              </a:r>
              <a:r>
                <a:rPr lang="fr-FR" sz="2200" dirty="0" err="1">
                  <a:solidFill>
                    <a:schemeClr val="bg1"/>
                  </a:solidFill>
                </a:rPr>
                <a:t>with</a:t>
              </a:r>
              <a:r>
                <a:rPr lang="fr-FR" sz="2200" dirty="0">
                  <a:solidFill>
                    <a:schemeClr val="bg1"/>
                  </a:solidFill>
                </a:rPr>
                <a:t> </a:t>
              </a:r>
              <a:r>
                <a:rPr lang="fr-FR" sz="2200" dirty="0" err="1">
                  <a:solidFill>
                    <a:schemeClr val="bg1"/>
                  </a:solidFill>
                </a:rPr>
                <a:t>ACTs</a:t>
              </a:r>
              <a:r>
                <a:rPr lang="fr-FR" sz="2200" dirty="0">
                  <a:solidFill>
                    <a:schemeClr val="bg1"/>
                  </a:solidFill>
                </a:rPr>
                <a:t> if </a:t>
              </a:r>
              <a:r>
                <a:rPr lang="fr-FR" sz="2200" dirty="0" err="1">
                  <a:solidFill>
                    <a:schemeClr val="bg1"/>
                  </a:solidFill>
                </a:rPr>
                <a:t>repointing</a:t>
              </a:r>
              <a:r>
                <a:rPr lang="fr-FR" sz="2200" dirty="0">
                  <a:solidFill>
                    <a:schemeClr val="bg1"/>
                  </a:solidFill>
                </a:rPr>
                <a:t> </a:t>
              </a:r>
              <a:r>
                <a:rPr lang="fr-FR" sz="2200" dirty="0" err="1">
                  <a:solidFill>
                    <a:schemeClr val="bg1"/>
                  </a:solidFill>
                </a:rPr>
                <a:t>can</a:t>
              </a:r>
              <a:r>
                <a:rPr lang="fr-FR" sz="2200" dirty="0">
                  <a:solidFill>
                    <a:schemeClr val="bg1"/>
                  </a:solidFill>
                </a:rPr>
                <a:t> </a:t>
              </a:r>
              <a:r>
                <a:rPr lang="fr-FR" sz="2200" dirty="0" err="1">
                  <a:solidFill>
                    <a:schemeClr val="bg1"/>
                  </a:solidFill>
                </a:rPr>
                <a:t>be</a:t>
              </a:r>
              <a:r>
                <a:rPr lang="fr-FR" sz="2200" dirty="0">
                  <a:solidFill>
                    <a:schemeClr val="bg1"/>
                  </a:solidFill>
                </a:rPr>
                <a:t> </a:t>
              </a:r>
              <a:r>
                <a:rPr lang="fr-FR" sz="2200" dirty="0" err="1">
                  <a:solidFill>
                    <a:schemeClr val="bg1"/>
                  </a:solidFill>
                </a:rPr>
                <a:t>done</a:t>
              </a:r>
              <a:r>
                <a:rPr lang="fr-FR" sz="2200" dirty="0">
                  <a:solidFill>
                    <a:schemeClr val="bg1"/>
                  </a:solidFill>
                </a:rPr>
                <a:t> </a:t>
              </a:r>
              <a:r>
                <a:rPr lang="fr-FR" sz="2200" dirty="0" err="1">
                  <a:solidFill>
                    <a:schemeClr val="bg1"/>
                  </a:solidFill>
                </a:rPr>
                <a:t>during</a:t>
              </a:r>
              <a:r>
                <a:rPr lang="fr-FR" sz="2200" dirty="0">
                  <a:solidFill>
                    <a:schemeClr val="bg1"/>
                  </a:solidFill>
                </a:rPr>
                <a:t> the </a:t>
              </a:r>
              <a:r>
                <a:rPr lang="fr-FR" sz="2200" dirty="0" err="1">
                  <a:solidFill>
                    <a:schemeClr val="bg1"/>
                  </a:solidFill>
                </a:rPr>
                <a:t>very</a:t>
              </a:r>
              <a:r>
                <a:rPr lang="fr-FR" sz="2200" dirty="0">
                  <a:solidFill>
                    <a:schemeClr val="bg1"/>
                  </a:solidFill>
                </a:rPr>
                <a:t> first seconds of the prompt phase (</a:t>
              </a:r>
              <a:r>
                <a:rPr lang="fr-FR" sz="2200" dirty="0" err="1">
                  <a:solidFill>
                    <a:schemeClr val="bg1"/>
                  </a:solidFill>
                </a:rPr>
                <a:t>depends</a:t>
              </a:r>
              <a:r>
                <a:rPr lang="fr-FR" sz="2200" dirty="0">
                  <a:solidFill>
                    <a:schemeClr val="bg1"/>
                  </a:solidFill>
                </a:rPr>
                <a:t> on EBL </a:t>
              </a:r>
              <a:r>
                <a:rPr lang="fr-FR" sz="2200" dirty="0" err="1">
                  <a:solidFill>
                    <a:schemeClr val="bg1"/>
                  </a:solidFill>
                </a:rPr>
                <a:t>effects</a:t>
              </a:r>
              <a:r>
                <a:rPr lang="fr-FR" sz="2200" dirty="0">
                  <a:solidFill>
                    <a:schemeClr val="bg1"/>
                  </a:solidFill>
                </a:rPr>
                <a:t>).</a:t>
              </a:r>
            </a:p>
          </p:txBody>
        </p:sp>
      </p:grpSp>
      <p:cxnSp>
        <p:nvCxnSpPr>
          <p:cNvPr id="29" name="Connecteur droit avec flèche 28"/>
          <p:cNvCxnSpPr>
            <a:endCxn id="4" idx="6"/>
          </p:cNvCxnSpPr>
          <p:nvPr/>
        </p:nvCxnSpPr>
        <p:spPr>
          <a:xfrm rot="16200000" flipV="1">
            <a:off x="384969" y="3509169"/>
            <a:ext cx="673100" cy="809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49"/>
          <p:cNvSpPr txBox="1">
            <a:spLocks noChangeArrowheads="1"/>
          </p:cNvSpPr>
          <p:nvPr/>
        </p:nvSpPr>
        <p:spPr bwMode="auto">
          <a:xfrm>
            <a:off x="152400" y="3897313"/>
            <a:ext cx="1905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Central </a:t>
            </a:r>
            <a:r>
              <a:rPr lang="fr-FR" dirty="0" err="1">
                <a:solidFill>
                  <a:schemeClr val="bg1"/>
                </a:solidFill>
              </a:rPr>
              <a:t>engine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 rot="5400000">
            <a:off x="1295400" y="1981200"/>
            <a:ext cx="457200" cy="304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53"/>
          <p:cNvSpPr txBox="1">
            <a:spLocks noChangeArrowheads="1"/>
          </p:cNvSpPr>
          <p:nvPr/>
        </p:nvSpPr>
        <p:spPr bwMode="auto">
          <a:xfrm>
            <a:off x="1524000" y="1524000"/>
            <a:ext cx="76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Jet</a:t>
            </a:r>
          </a:p>
        </p:txBody>
      </p:sp>
      <p:sp>
        <p:nvSpPr>
          <p:cNvPr id="35" name="ZoneTexte 66"/>
          <p:cNvSpPr txBox="1">
            <a:spLocks noChangeArrowheads="1"/>
          </p:cNvSpPr>
          <p:nvPr/>
        </p:nvSpPr>
        <p:spPr bwMode="auto">
          <a:xfrm>
            <a:off x="762000" y="642918"/>
            <a:ext cx="154463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200" u="sng" dirty="0">
                <a:solidFill>
                  <a:srgbClr val="FFC000"/>
                </a:solidFill>
              </a:rPr>
              <a:t>Source</a:t>
            </a:r>
          </a:p>
        </p:txBody>
      </p:sp>
      <p:sp>
        <p:nvSpPr>
          <p:cNvPr id="37" name="ZoneTexte 49"/>
          <p:cNvSpPr txBox="1">
            <a:spLocks noChangeArrowheads="1"/>
          </p:cNvSpPr>
          <p:nvPr/>
        </p:nvSpPr>
        <p:spPr bwMode="auto">
          <a:xfrm>
            <a:off x="4500562" y="4139991"/>
            <a:ext cx="271464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Typical</a:t>
            </a: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Band’s</a:t>
            </a: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 BATSE:</a:t>
            </a:r>
          </a:p>
        </p:txBody>
      </p:sp>
      <p:sp>
        <p:nvSpPr>
          <p:cNvPr id="38" name="ZoneTexte 66"/>
          <p:cNvSpPr txBox="1">
            <a:spLocks noChangeArrowheads="1"/>
          </p:cNvSpPr>
          <p:nvPr/>
        </p:nvSpPr>
        <p:spPr bwMode="auto">
          <a:xfrm>
            <a:off x="4714876" y="3109555"/>
            <a:ext cx="20716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000" dirty="0" err="1" smtClean="0">
                <a:solidFill>
                  <a:srgbClr val="FFC000"/>
                </a:solidFill>
              </a:rPr>
              <a:t>keV</a:t>
            </a:r>
            <a:r>
              <a:rPr lang="fr-FR" sz="2000" dirty="0" smtClean="0">
                <a:solidFill>
                  <a:srgbClr val="FFC000"/>
                </a:solidFill>
              </a:rPr>
              <a:t>-MeV Range :</a:t>
            </a:r>
            <a:endParaRPr lang="fr-FR" sz="2000" dirty="0">
              <a:solidFill>
                <a:srgbClr val="FFC000"/>
              </a:solidFill>
            </a:endParaRPr>
          </a:p>
        </p:txBody>
      </p:sp>
      <p:sp>
        <p:nvSpPr>
          <p:cNvPr id="39" name="ZoneTexte 66"/>
          <p:cNvSpPr txBox="1">
            <a:spLocks noChangeArrowheads="1"/>
          </p:cNvSpPr>
          <p:nvPr/>
        </p:nvSpPr>
        <p:spPr bwMode="auto">
          <a:xfrm>
            <a:off x="5214942" y="1524000"/>
            <a:ext cx="15446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000" dirty="0" err="1" smtClean="0">
                <a:solidFill>
                  <a:srgbClr val="FFCC00"/>
                </a:solidFill>
              </a:rPr>
              <a:t>GeV</a:t>
            </a:r>
            <a:r>
              <a:rPr lang="fr-FR" sz="2000" dirty="0" smtClean="0">
                <a:solidFill>
                  <a:srgbClr val="FFCC00"/>
                </a:solidFill>
              </a:rPr>
              <a:t> Range :</a:t>
            </a:r>
            <a:endParaRPr lang="fr-FR" sz="2000" dirty="0">
              <a:solidFill>
                <a:srgbClr val="FFCC00"/>
              </a:solidFill>
            </a:endParaRPr>
          </a:p>
        </p:txBody>
      </p:sp>
      <p:sp>
        <p:nvSpPr>
          <p:cNvPr id="40" name="Espace réservé du numéro de diapositive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>
                <a:solidFill>
                  <a:schemeClr val="bg1"/>
                </a:solidFill>
              </a:rPr>
              <a:pPr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68313" y="-26988"/>
            <a:ext cx="8351837" cy="58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GRB Model - Summary</a:t>
            </a:r>
            <a:endParaRPr lang="fr-FR" sz="3200" b="1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p:oleObj spid="_x0000_s136194" name="Equation" r:id="rId4" imgW="114120" imgH="215640" progId="Equation.3">
              <p:embed/>
            </p:oleObj>
          </a:graphicData>
        </a:graphic>
      </p:graphicFrame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>
                <a:solidFill>
                  <a:schemeClr val="bg1"/>
                </a:solidFill>
              </a:rPr>
              <a:pPr/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37" descr="simulationGRB99012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4282" y="1000108"/>
            <a:ext cx="1673717" cy="1874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spectre_sursaut_Band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4282" y="3954824"/>
            <a:ext cx="1714512" cy="1681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ZoneTexte 20"/>
          <p:cNvSpPr txBox="1"/>
          <p:nvPr/>
        </p:nvSpPr>
        <p:spPr>
          <a:xfrm>
            <a:off x="19890" y="617160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Our Model (e</a:t>
            </a:r>
            <a:r>
              <a:rPr lang="fr-FR" sz="2000" baseline="30000" dirty="0" smtClean="0">
                <a:solidFill>
                  <a:schemeClr val="bg1"/>
                </a:solidFill>
              </a:rPr>
              <a:t>-</a:t>
            </a:r>
            <a:r>
              <a:rPr lang="fr-FR" sz="2000" dirty="0" smtClean="0">
                <a:solidFill>
                  <a:schemeClr val="bg1"/>
                </a:solidFill>
              </a:rPr>
              <a:t> </a:t>
            </a:r>
            <a:r>
              <a:rPr lang="fr-FR" sz="2000" dirty="0" err="1" smtClean="0">
                <a:solidFill>
                  <a:schemeClr val="bg1"/>
                </a:solidFill>
              </a:rPr>
              <a:t>syn</a:t>
            </a:r>
            <a:r>
              <a:rPr lang="fr-FR" sz="2000" dirty="0" smtClean="0">
                <a:solidFill>
                  <a:schemeClr val="bg1"/>
                </a:solidFill>
              </a:rPr>
              <a:t>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10043" y="3571876"/>
            <a:ext cx="2000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BATSE (</a:t>
            </a:r>
            <a:r>
              <a:rPr lang="fr-FR" sz="2000" dirty="0" err="1" smtClean="0">
                <a:solidFill>
                  <a:schemeClr val="bg1"/>
                </a:solidFill>
              </a:rPr>
              <a:t>keV</a:t>
            </a:r>
            <a:r>
              <a:rPr lang="fr-FR" sz="2000" dirty="0" smtClean="0">
                <a:solidFill>
                  <a:schemeClr val="bg1"/>
                </a:solidFill>
              </a:rPr>
              <a:t>-MeV)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6" name="Groupe 25"/>
          <p:cNvGrpSpPr/>
          <p:nvPr/>
        </p:nvGrpSpPr>
        <p:grpSpPr>
          <a:xfrm>
            <a:off x="2000232" y="642918"/>
            <a:ext cx="785818" cy="5286412"/>
            <a:chOff x="2000232" y="642918"/>
            <a:chExt cx="785818" cy="4714908"/>
          </a:xfrm>
        </p:grpSpPr>
        <p:sp>
          <p:nvSpPr>
            <p:cNvPr id="23" name="Accolade fermante 22"/>
            <p:cNvSpPr/>
            <p:nvPr/>
          </p:nvSpPr>
          <p:spPr>
            <a:xfrm>
              <a:off x="2000232" y="642918"/>
              <a:ext cx="571504" cy="4714908"/>
            </a:xfrm>
            <a:prstGeom prst="rightBrac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èche droite 23"/>
            <p:cNvSpPr/>
            <p:nvPr/>
          </p:nvSpPr>
          <p:spPr>
            <a:xfrm>
              <a:off x="2293027" y="2785862"/>
              <a:ext cx="493023" cy="42862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ZoneTexte 24"/>
          <p:cNvSpPr txBox="1"/>
          <p:nvPr/>
        </p:nvSpPr>
        <p:spPr>
          <a:xfrm>
            <a:off x="2729763" y="2773179"/>
            <a:ext cx="1928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Estimation of the </a:t>
            </a:r>
            <a:r>
              <a:rPr lang="fr-FR" sz="2000" dirty="0" err="1" smtClean="0">
                <a:solidFill>
                  <a:schemeClr val="bg1"/>
                </a:solidFill>
              </a:rPr>
              <a:t>Magnetic</a:t>
            </a:r>
            <a:r>
              <a:rPr lang="fr-FR" sz="2000" dirty="0" smtClean="0">
                <a:solidFill>
                  <a:schemeClr val="bg1"/>
                </a:solidFill>
              </a:rPr>
              <a:t> </a:t>
            </a:r>
            <a:r>
              <a:rPr lang="fr-FR" sz="2000" dirty="0" err="1" smtClean="0">
                <a:solidFill>
                  <a:schemeClr val="bg1"/>
                </a:solidFill>
              </a:rPr>
              <a:t>Parameters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642910" y="2786058"/>
            <a:ext cx="10715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dirty="0" smtClean="0">
                <a:solidFill>
                  <a:schemeClr val="bg1"/>
                </a:solidFill>
              </a:rPr>
              <a:t>~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2728059" y="1270329"/>
            <a:ext cx="1928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solidFill>
                  <a:schemeClr val="bg1"/>
                </a:solidFill>
              </a:rPr>
              <a:t>Traditional</a:t>
            </a:r>
            <a:r>
              <a:rPr lang="fr-FR" sz="2000" dirty="0" smtClean="0">
                <a:solidFill>
                  <a:schemeClr val="bg1"/>
                </a:solidFill>
              </a:rPr>
              <a:t> Fermi </a:t>
            </a:r>
            <a:r>
              <a:rPr lang="fr-FR" sz="2000" dirty="0" err="1" smtClean="0">
                <a:solidFill>
                  <a:schemeClr val="bg1"/>
                </a:solidFill>
              </a:rPr>
              <a:t>Processes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089716" y="2183457"/>
            <a:ext cx="1928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No </a:t>
            </a:r>
            <a:r>
              <a:rPr lang="fr-FR" sz="2000" dirty="0" err="1" smtClean="0">
                <a:solidFill>
                  <a:schemeClr val="bg1"/>
                </a:solidFill>
              </a:rPr>
              <a:t>UHECRs</a:t>
            </a:r>
            <a:r>
              <a:rPr lang="fr-FR" sz="2000" dirty="0" smtClean="0">
                <a:solidFill>
                  <a:schemeClr val="bg1"/>
                </a:solidFill>
              </a:rPr>
              <a:t> !!! (</a:t>
            </a:r>
            <a:r>
              <a:rPr lang="fr-FR" sz="2000" dirty="0" err="1" smtClean="0">
                <a:solidFill>
                  <a:schemeClr val="bg1"/>
                </a:solidFill>
              </a:rPr>
              <a:t>internal</a:t>
            </a:r>
            <a:r>
              <a:rPr lang="fr-FR" sz="2000" dirty="0" smtClean="0">
                <a:solidFill>
                  <a:schemeClr val="bg1"/>
                </a:solidFill>
              </a:rPr>
              <a:t> </a:t>
            </a:r>
            <a:r>
              <a:rPr lang="fr-FR" sz="2000" dirty="0" err="1" smtClean="0">
                <a:solidFill>
                  <a:schemeClr val="bg1"/>
                </a:solidFill>
              </a:rPr>
              <a:t>shocks</a:t>
            </a:r>
            <a:r>
              <a:rPr lang="fr-FR" sz="2000" dirty="0" smtClean="0">
                <a:solidFill>
                  <a:schemeClr val="bg1"/>
                </a:solidFill>
              </a:rPr>
              <a:t>)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34" name="Groupe 33"/>
          <p:cNvGrpSpPr/>
          <p:nvPr/>
        </p:nvGrpSpPr>
        <p:grpSpPr>
          <a:xfrm>
            <a:off x="4210607" y="1196772"/>
            <a:ext cx="838768" cy="2643206"/>
            <a:chOff x="4210607" y="1196772"/>
            <a:chExt cx="838768" cy="2643206"/>
          </a:xfrm>
        </p:grpSpPr>
        <p:sp>
          <p:nvSpPr>
            <p:cNvPr id="31" name="Accolade fermante 30"/>
            <p:cNvSpPr/>
            <p:nvPr/>
          </p:nvSpPr>
          <p:spPr>
            <a:xfrm>
              <a:off x="4210607" y="1196772"/>
              <a:ext cx="642942" cy="2643206"/>
            </a:xfrm>
            <a:prstGeom prst="rightBrac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èche droite 32"/>
            <p:cNvSpPr/>
            <p:nvPr/>
          </p:nvSpPr>
          <p:spPr>
            <a:xfrm>
              <a:off x="4556352" y="2285992"/>
              <a:ext cx="493023" cy="480583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ZoneTexte 34"/>
          <p:cNvSpPr txBox="1"/>
          <p:nvPr/>
        </p:nvSpPr>
        <p:spPr>
          <a:xfrm>
            <a:off x="2728059" y="4643446"/>
            <a:ext cx="1928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solidFill>
                  <a:srgbClr val="FFCC00"/>
                </a:solidFill>
              </a:rPr>
              <a:t>Additional</a:t>
            </a:r>
            <a:r>
              <a:rPr lang="fr-FR" sz="2000" dirty="0" smtClean="0">
                <a:solidFill>
                  <a:srgbClr val="FFCC00"/>
                </a:solidFill>
              </a:rPr>
              <a:t> </a:t>
            </a:r>
            <a:r>
              <a:rPr lang="fr-FR" sz="2000" dirty="0" err="1" smtClean="0">
                <a:solidFill>
                  <a:srgbClr val="FFCC00"/>
                </a:solidFill>
              </a:rPr>
              <a:t>Mechanism</a:t>
            </a:r>
            <a:endParaRPr lang="en-US" sz="2000" dirty="0">
              <a:solidFill>
                <a:srgbClr val="FFCC00"/>
              </a:solidFill>
            </a:endParaRPr>
          </a:p>
        </p:txBody>
      </p:sp>
      <p:grpSp>
        <p:nvGrpSpPr>
          <p:cNvPr id="36" name="Groupe 35"/>
          <p:cNvGrpSpPr/>
          <p:nvPr/>
        </p:nvGrpSpPr>
        <p:grpSpPr>
          <a:xfrm>
            <a:off x="4170266" y="2786058"/>
            <a:ext cx="838768" cy="2643206"/>
            <a:chOff x="4210607" y="1196772"/>
            <a:chExt cx="838768" cy="2643206"/>
          </a:xfrm>
        </p:grpSpPr>
        <p:sp>
          <p:nvSpPr>
            <p:cNvPr id="37" name="Accolade fermante 36"/>
            <p:cNvSpPr/>
            <p:nvPr/>
          </p:nvSpPr>
          <p:spPr>
            <a:xfrm>
              <a:off x="4210607" y="1196772"/>
              <a:ext cx="642942" cy="2643206"/>
            </a:xfrm>
            <a:prstGeom prst="rightBrace">
              <a:avLst/>
            </a:prstGeom>
            <a:ln w="63500">
              <a:solidFill>
                <a:srgbClr val="FF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èche droite 37"/>
            <p:cNvSpPr/>
            <p:nvPr/>
          </p:nvSpPr>
          <p:spPr>
            <a:xfrm>
              <a:off x="4556352" y="2285992"/>
              <a:ext cx="493023" cy="480583"/>
            </a:xfrm>
            <a:prstGeom prst="rightArrow">
              <a:avLst/>
            </a:prstGeom>
            <a:solidFill>
              <a:srgbClr val="FFCC00"/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ZoneTexte 38"/>
          <p:cNvSpPr txBox="1"/>
          <p:nvPr/>
        </p:nvSpPr>
        <p:spPr>
          <a:xfrm>
            <a:off x="5085512" y="3755093"/>
            <a:ext cx="4415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solidFill>
                  <a:srgbClr val="FFCC00"/>
                </a:solidFill>
              </a:rPr>
              <a:t>UHECRs</a:t>
            </a:r>
            <a:r>
              <a:rPr lang="fr-FR" sz="2000" dirty="0" smtClean="0">
                <a:solidFill>
                  <a:srgbClr val="FFCC00"/>
                </a:solidFill>
              </a:rPr>
              <a:t> !!!</a:t>
            </a:r>
          </a:p>
          <a:p>
            <a:r>
              <a:rPr lang="fr-FR" sz="2000" dirty="0" smtClean="0">
                <a:solidFill>
                  <a:srgbClr val="FFCC00"/>
                </a:solidFill>
              </a:rPr>
              <a:t>(first instants of the </a:t>
            </a:r>
            <a:r>
              <a:rPr lang="fr-FR" sz="2000" dirty="0" err="1" smtClean="0">
                <a:solidFill>
                  <a:srgbClr val="FFCC00"/>
                </a:solidFill>
              </a:rPr>
              <a:t>internal</a:t>
            </a:r>
            <a:r>
              <a:rPr lang="fr-FR" sz="2000" dirty="0" smtClean="0">
                <a:solidFill>
                  <a:srgbClr val="FFCC00"/>
                </a:solidFill>
              </a:rPr>
              <a:t> </a:t>
            </a:r>
            <a:r>
              <a:rPr lang="fr-FR" sz="2000" dirty="0" err="1" smtClean="0">
                <a:solidFill>
                  <a:srgbClr val="FFCC00"/>
                </a:solidFill>
              </a:rPr>
              <a:t>shocks</a:t>
            </a:r>
            <a:r>
              <a:rPr lang="fr-FR" sz="2000" dirty="0" smtClean="0">
                <a:solidFill>
                  <a:srgbClr val="FFCC00"/>
                </a:solidFill>
              </a:rPr>
              <a:t>)</a:t>
            </a:r>
            <a:endParaRPr lang="en-US" sz="2000" dirty="0">
              <a:solidFill>
                <a:srgbClr val="FFCC00"/>
              </a:solidFill>
            </a:endParaRPr>
          </a:p>
        </p:txBody>
      </p:sp>
      <p:sp>
        <p:nvSpPr>
          <p:cNvPr id="40" name="Flèche vers le bas 39"/>
          <p:cNvSpPr/>
          <p:nvPr/>
        </p:nvSpPr>
        <p:spPr>
          <a:xfrm>
            <a:off x="6500826" y="4500570"/>
            <a:ext cx="642942" cy="1143008"/>
          </a:xfrm>
          <a:prstGeom prst="downArrow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ZoneTexte 40"/>
          <p:cNvSpPr txBox="1"/>
          <p:nvPr/>
        </p:nvSpPr>
        <p:spPr>
          <a:xfrm>
            <a:off x="4579190" y="5715016"/>
            <a:ext cx="4514010" cy="1015663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rgbClr val="FFCC00"/>
                </a:solidFill>
              </a:rPr>
              <a:t>UHECR </a:t>
            </a:r>
            <a:r>
              <a:rPr lang="fr-FR" sz="2000" dirty="0" err="1" smtClean="0">
                <a:solidFill>
                  <a:srgbClr val="FFCC00"/>
                </a:solidFill>
              </a:rPr>
              <a:t>Syn</a:t>
            </a:r>
            <a:r>
              <a:rPr lang="fr-FR" sz="2000" dirty="0" smtClean="0">
                <a:solidFill>
                  <a:srgbClr val="FFCC00"/>
                </a:solidFill>
              </a:rPr>
              <a:t> in the LAT </a:t>
            </a:r>
            <a:r>
              <a:rPr lang="fr-FR" sz="2000" dirty="0" err="1" smtClean="0">
                <a:solidFill>
                  <a:srgbClr val="FFCC00"/>
                </a:solidFill>
              </a:rPr>
              <a:t>energy</a:t>
            </a:r>
            <a:r>
              <a:rPr lang="fr-FR" sz="2000" dirty="0" smtClean="0">
                <a:solidFill>
                  <a:srgbClr val="FFCC00"/>
                </a:solidFill>
              </a:rPr>
              <a:t> range (</a:t>
            </a:r>
            <a:r>
              <a:rPr lang="fr-FR" sz="2000" dirty="0" err="1" smtClean="0">
                <a:solidFill>
                  <a:srgbClr val="FFCC00"/>
                </a:solidFill>
              </a:rPr>
              <a:t>GeV</a:t>
            </a:r>
            <a:r>
              <a:rPr lang="fr-FR" sz="2000" dirty="0" smtClean="0">
                <a:solidFill>
                  <a:srgbClr val="FFCC00"/>
                </a:solidFill>
              </a:rPr>
              <a:t>)</a:t>
            </a:r>
          </a:p>
          <a:p>
            <a:pPr algn="ctr"/>
            <a:r>
              <a:rPr lang="fr-FR" sz="2000" dirty="0" smtClean="0">
                <a:solidFill>
                  <a:srgbClr val="FFCC00"/>
                </a:solidFill>
              </a:rPr>
              <a:t>&amp;</a:t>
            </a:r>
          </a:p>
          <a:p>
            <a:pPr algn="ctr"/>
            <a:r>
              <a:rPr lang="fr-FR" sz="2000" dirty="0" err="1" smtClean="0">
                <a:solidFill>
                  <a:srgbClr val="FFCC00"/>
                </a:solidFill>
              </a:rPr>
              <a:t>detectable</a:t>
            </a:r>
            <a:endParaRPr lang="en-US" sz="2000" dirty="0">
              <a:solidFill>
                <a:srgbClr val="FFCC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4514850" y="-276225"/>
          <a:ext cx="114300" cy="215900"/>
        </p:xfrm>
        <a:graphic>
          <a:graphicData uri="http://schemas.openxmlformats.org/presentationml/2006/ole">
            <p:oleObj spid="_x0000_s6146" name="Equation" r:id="rId4" imgW="114120" imgH="215640" progId="Equation.3">
              <p:embed/>
            </p:oleObj>
          </a:graphicData>
        </a:graphic>
      </p:graphicFrame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0" y="877154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200" dirty="0">
                <a:solidFill>
                  <a:schemeClr val="bg1"/>
                </a:solidFill>
              </a:rPr>
              <a:t> </a:t>
            </a:r>
            <a:r>
              <a:rPr lang="fr-FR" sz="2200" dirty="0" smtClean="0">
                <a:solidFill>
                  <a:schemeClr val="bg1"/>
                </a:solidFill>
              </a:rPr>
              <a:t>Test </a:t>
            </a:r>
            <a:r>
              <a:rPr lang="fr-FR" sz="2200" dirty="0">
                <a:solidFill>
                  <a:schemeClr val="bg1"/>
                </a:solidFill>
              </a:rPr>
              <a:t>power </a:t>
            </a:r>
            <a:r>
              <a:rPr lang="fr-FR" sz="2200" dirty="0" err="1">
                <a:solidFill>
                  <a:schemeClr val="bg1"/>
                </a:solidFill>
              </a:rPr>
              <a:t>law</a:t>
            </a:r>
            <a:r>
              <a:rPr lang="fr-FR" sz="2200" dirty="0">
                <a:solidFill>
                  <a:schemeClr val="bg1"/>
                </a:solidFill>
              </a:rPr>
              <a:t> and pile-up distribution for the e</a:t>
            </a:r>
            <a:r>
              <a:rPr lang="fr-FR" sz="2200" baseline="30000" dirty="0">
                <a:solidFill>
                  <a:schemeClr val="bg1"/>
                </a:solidFill>
              </a:rPr>
              <a:t>-</a:t>
            </a:r>
            <a:r>
              <a:rPr lang="fr-FR" sz="2200" dirty="0">
                <a:solidFill>
                  <a:schemeClr val="bg1"/>
                </a:solidFill>
              </a:rPr>
              <a:t> </a:t>
            </a:r>
            <a:r>
              <a:rPr lang="fr-FR" sz="2200" dirty="0" err="1">
                <a:solidFill>
                  <a:schemeClr val="bg1"/>
                </a:solidFill>
              </a:rPr>
              <a:t>instead</a:t>
            </a:r>
            <a:r>
              <a:rPr lang="fr-FR" sz="2200" dirty="0">
                <a:solidFill>
                  <a:schemeClr val="bg1"/>
                </a:solidFill>
              </a:rPr>
              <a:t> of the mono </a:t>
            </a:r>
            <a:r>
              <a:rPr lang="fr-FR" sz="2200" dirty="0" err="1">
                <a:solidFill>
                  <a:schemeClr val="bg1"/>
                </a:solidFill>
              </a:rPr>
              <a:t>energetic</a:t>
            </a:r>
            <a:r>
              <a:rPr lang="fr-FR" sz="2200" dirty="0">
                <a:solidFill>
                  <a:schemeClr val="bg1"/>
                </a:solidFill>
              </a:rPr>
              <a:t> distribution.</a:t>
            </a:r>
            <a:endParaRPr lang="fr-FR" sz="2200" baseline="30000" dirty="0">
              <a:solidFill>
                <a:schemeClr val="bg1"/>
              </a:solidFill>
            </a:endParaRPr>
          </a:p>
        </p:txBody>
      </p:sp>
      <p:sp>
        <p:nvSpPr>
          <p:cNvPr id="5" name="Text Box 15"/>
          <p:cNvSpPr txBox="1">
            <a:spLocks noChangeArrowheads="1"/>
          </p:cNvSpPr>
          <p:nvPr/>
        </p:nvSpPr>
        <p:spPr bwMode="auto">
          <a:xfrm>
            <a:off x="0" y="1905000"/>
            <a:ext cx="91440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200" dirty="0">
                <a:solidFill>
                  <a:schemeClr val="bg1"/>
                </a:solidFill>
              </a:rPr>
              <a:t> </a:t>
            </a:r>
            <a:r>
              <a:rPr lang="fr-FR" sz="2200" dirty="0" err="1" smtClean="0">
                <a:solidFill>
                  <a:schemeClr val="bg1"/>
                </a:solidFill>
              </a:rPr>
              <a:t>Shock</a:t>
            </a:r>
            <a:r>
              <a:rPr lang="fr-FR" sz="2200" dirty="0" smtClean="0">
                <a:solidFill>
                  <a:schemeClr val="bg1"/>
                </a:solidFill>
              </a:rPr>
              <a:t> </a:t>
            </a:r>
            <a:r>
              <a:rPr lang="fr-FR" sz="2200" dirty="0" err="1" smtClean="0">
                <a:solidFill>
                  <a:schemeClr val="bg1"/>
                </a:solidFill>
              </a:rPr>
              <a:t>dynamics</a:t>
            </a:r>
            <a:r>
              <a:rPr lang="fr-FR" sz="2200" dirty="0" smtClean="0">
                <a:solidFill>
                  <a:schemeClr val="bg1"/>
                </a:solidFill>
              </a:rPr>
              <a:t> </a:t>
            </a:r>
            <a:r>
              <a:rPr lang="fr-FR" sz="2200" dirty="0">
                <a:solidFill>
                  <a:schemeClr val="bg1"/>
                </a:solidFill>
              </a:rPr>
              <a:t>to </a:t>
            </a:r>
            <a:r>
              <a:rPr lang="fr-FR" sz="2200" dirty="0" err="1">
                <a:solidFill>
                  <a:schemeClr val="bg1"/>
                </a:solidFill>
              </a:rPr>
              <a:t>reproduce</a:t>
            </a:r>
            <a:r>
              <a:rPr lang="fr-FR" sz="2200" dirty="0">
                <a:solidFill>
                  <a:schemeClr val="bg1"/>
                </a:solidFill>
              </a:rPr>
              <a:t> light </a:t>
            </a:r>
            <a:r>
              <a:rPr lang="fr-FR" sz="2200" dirty="0" err="1">
                <a:solidFill>
                  <a:schemeClr val="bg1"/>
                </a:solidFill>
              </a:rPr>
              <a:t>curves</a:t>
            </a:r>
            <a:r>
              <a:rPr lang="fr-FR" sz="2200" dirty="0">
                <a:solidFill>
                  <a:schemeClr val="bg1"/>
                </a:solidFill>
              </a:rPr>
              <a:t> (</a:t>
            </a:r>
            <a:r>
              <a:rPr lang="fr-FR" sz="2200" dirty="0" err="1">
                <a:solidFill>
                  <a:schemeClr val="bg1"/>
                </a:solidFill>
              </a:rPr>
              <a:t>variability</a:t>
            </a:r>
            <a:r>
              <a:rPr lang="fr-FR" sz="2200" dirty="0">
                <a:solidFill>
                  <a:schemeClr val="bg1"/>
                </a:solidFill>
              </a:rPr>
              <a:t>, …)</a:t>
            </a:r>
          </a:p>
        </p:txBody>
      </p:sp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0" y="4992688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2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Accurate</a:t>
            </a:r>
            <a:r>
              <a:rPr lang="fr-FR" sz="2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 of the </a:t>
            </a:r>
            <a:r>
              <a:rPr lang="fr-FR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electron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hadron synchrotron </a:t>
            </a:r>
            <a:r>
              <a:rPr lang="fr-FR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emission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by GLAST </a:t>
            </a:r>
            <a:r>
              <a:rPr lang="fr-FR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GBM and LAT </a:t>
            </a:r>
            <a:r>
              <a:rPr lang="fr-FR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fast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simulators</a:t>
            </a:r>
            <a:r>
              <a:rPr lang="fr-F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7" name="ZoneTexte 15"/>
          <p:cNvSpPr txBox="1">
            <a:spLocks noChangeArrowheads="1"/>
          </p:cNvSpPr>
          <p:nvPr/>
        </p:nvSpPr>
        <p:spPr bwMode="auto">
          <a:xfrm>
            <a:off x="1285875" y="2344733"/>
            <a:ext cx="6410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 </a:t>
            </a:r>
            <a:r>
              <a:rPr lang="fr-FR" dirty="0" err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included</a:t>
            </a:r>
            <a:r>
              <a:rPr lang="fr-FR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the simulation but </a:t>
            </a:r>
            <a:r>
              <a:rPr lang="fr-FR" dirty="0" err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still</a:t>
            </a:r>
            <a:r>
              <a:rPr lang="fr-FR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being</a:t>
            </a:r>
            <a:r>
              <a:rPr lang="fr-FR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tested</a:t>
            </a:r>
            <a:endParaRPr lang="fr-FR" dirty="0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Box 63"/>
          <p:cNvSpPr txBox="1">
            <a:spLocks noChangeArrowheads="1"/>
          </p:cNvSpPr>
          <p:nvPr/>
        </p:nvSpPr>
        <p:spPr bwMode="auto">
          <a:xfrm>
            <a:off x="1227138" y="5786454"/>
            <a:ext cx="76200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S</a:t>
            </a:r>
            <a:r>
              <a:rPr lang="fr-F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imulation of</a:t>
            </a:r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Gamma-Ray </a:t>
            </a:r>
            <a:r>
              <a:rPr lang="fr-F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B</a:t>
            </a:r>
            <a:r>
              <a:rPr lang="fr-F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ursts</a:t>
            </a:r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distributed</a:t>
            </a: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in </a:t>
            </a:r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distance</a:t>
            </a: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(and </a:t>
            </a:r>
            <a:r>
              <a:rPr lang="fr-F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spectrum</a:t>
            </a:r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,…) </a:t>
            </a:r>
          </a:p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R</a:t>
            </a:r>
            <a:r>
              <a:rPr lang="fr-F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ate </a:t>
            </a:r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of </a:t>
            </a:r>
            <a:r>
              <a:rPr lang="fr-F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GRBs</a:t>
            </a:r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detection</a:t>
            </a:r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by GLAST-LAT</a:t>
            </a: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of </a:t>
            </a:r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synchrotron photons </a:t>
            </a:r>
            <a:r>
              <a:rPr lang="fr-F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from</a:t>
            </a:r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UHECRs</a:t>
            </a:r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itchFamily="18" charset="2"/>
              </a:rPr>
              <a:t>.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  <a:sym typeface="Symbol" pitchFamily="18" charset="2"/>
            </a:endParaRPr>
          </a:p>
        </p:txBody>
      </p:sp>
      <p:pic>
        <p:nvPicPr>
          <p:cNvPr id="9" name="Picture 10" descr="H:\LightCurves\lc100layers_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4475" y="2895600"/>
            <a:ext cx="2574925" cy="181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 descr="H:\LightCurves\lc100layers_5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00400" y="2895600"/>
            <a:ext cx="2590800" cy="182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H:\LightCurves\lc100layers_7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65850" y="2895600"/>
            <a:ext cx="2749550" cy="184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468313" y="-26988"/>
            <a:ext cx="8351837" cy="58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GRB Model - Discussion</a:t>
            </a:r>
            <a:endParaRPr lang="fr-FR" sz="3200" b="1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4514850" y="-276225"/>
          <a:ext cx="114300" cy="215900"/>
        </p:xfrm>
        <a:graphic>
          <a:graphicData uri="http://schemas.openxmlformats.org/presentationml/2006/ole">
            <p:oleObj spid="_x0000_s91138" name="Equation" r:id="rId4" imgW="114120" imgH="215640" progId="Equation.3">
              <p:embed/>
            </p:oleObj>
          </a:graphicData>
        </a:graphic>
      </p:graphicFrame>
      <p:sp>
        <p:nvSpPr>
          <p:cNvPr id="3" name="Text Box 13"/>
          <p:cNvSpPr txBox="1">
            <a:spLocks noChangeArrowheads="1"/>
          </p:cNvSpPr>
          <p:nvPr/>
        </p:nvSpPr>
        <p:spPr bwMode="auto">
          <a:xfrm>
            <a:off x="-342900" y="0"/>
            <a:ext cx="97155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fr-FR" sz="3200" b="1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42844" y="1727192"/>
            <a:ext cx="9001156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400" dirty="0" smtClean="0">
                <a:solidFill>
                  <a:schemeClr val="bg1"/>
                </a:solidFill>
              </a:rPr>
              <a:t> </a:t>
            </a:r>
            <a:r>
              <a:rPr lang="fr-FR" sz="2400" b="1" dirty="0" smtClean="0">
                <a:solidFill>
                  <a:schemeClr val="bg1"/>
                </a:solidFill>
              </a:rPr>
              <a:t>GLAST</a:t>
            </a:r>
            <a:r>
              <a:rPr lang="fr-FR" sz="2400" dirty="0" smtClean="0">
                <a:solidFill>
                  <a:schemeClr val="bg1"/>
                </a:solidFill>
              </a:rPr>
              <a:t> </a:t>
            </a:r>
            <a:r>
              <a:rPr lang="fr-FR" sz="2400" dirty="0" err="1" smtClean="0">
                <a:solidFill>
                  <a:schemeClr val="bg1"/>
                </a:solidFill>
              </a:rPr>
              <a:t>now</a:t>
            </a:r>
            <a:r>
              <a:rPr lang="fr-FR" sz="2400" dirty="0" smtClean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ready</a:t>
            </a:r>
            <a:r>
              <a:rPr lang="fr-FR" sz="2400" dirty="0" smtClean="0">
                <a:solidFill>
                  <a:schemeClr val="bg1"/>
                </a:solidFill>
              </a:rPr>
              <a:t> for </a:t>
            </a:r>
            <a:r>
              <a:rPr lang="fr-FR" sz="2400" b="1" dirty="0" err="1" smtClean="0">
                <a:solidFill>
                  <a:schemeClr val="bg1"/>
                </a:solidFill>
              </a:rPr>
              <a:t>launch</a:t>
            </a:r>
            <a:r>
              <a:rPr lang="fr-FR" sz="2400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400" dirty="0" smtClean="0">
                <a:solidFill>
                  <a:schemeClr val="bg1"/>
                </a:solidFill>
              </a:rPr>
              <a:t> </a:t>
            </a:r>
            <a:r>
              <a:rPr lang="fr-FR" sz="2400" b="1" dirty="0" smtClean="0">
                <a:solidFill>
                  <a:schemeClr val="bg1"/>
                </a:solidFill>
              </a:rPr>
              <a:t>First </a:t>
            </a:r>
            <a:r>
              <a:rPr lang="fr-FR" sz="2400" b="1" dirty="0" err="1" smtClean="0">
                <a:solidFill>
                  <a:schemeClr val="bg1"/>
                </a:solidFill>
              </a:rPr>
              <a:t>results</a:t>
            </a:r>
            <a:r>
              <a:rPr lang="fr-FR" sz="2400" dirty="0" smtClean="0">
                <a:solidFill>
                  <a:schemeClr val="bg1"/>
                </a:solidFill>
              </a:rPr>
              <a:t> </a:t>
            </a:r>
            <a:r>
              <a:rPr lang="fr-FR" sz="2400" dirty="0" err="1" smtClean="0">
                <a:solidFill>
                  <a:schemeClr val="bg1"/>
                </a:solidFill>
              </a:rPr>
              <a:t>expected</a:t>
            </a:r>
            <a:r>
              <a:rPr lang="fr-FR" sz="2400" dirty="0" smtClean="0">
                <a:solidFill>
                  <a:schemeClr val="bg1"/>
                </a:solidFill>
              </a:rPr>
              <a:t> in </a:t>
            </a:r>
            <a:r>
              <a:rPr lang="fr-FR" sz="2400" b="1" dirty="0" smtClean="0">
                <a:solidFill>
                  <a:schemeClr val="bg1"/>
                </a:solidFill>
              </a:rPr>
              <a:t>few </a:t>
            </a:r>
            <a:r>
              <a:rPr lang="fr-FR" sz="2400" b="1" dirty="0" err="1" smtClean="0">
                <a:solidFill>
                  <a:schemeClr val="bg1"/>
                </a:solidFill>
              </a:rPr>
              <a:t>months</a:t>
            </a:r>
            <a:r>
              <a:rPr lang="fr-FR" sz="2400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400" dirty="0" smtClean="0">
                <a:solidFill>
                  <a:schemeClr val="bg1"/>
                </a:solidFill>
              </a:rPr>
              <a:t> </a:t>
            </a:r>
            <a:r>
              <a:rPr lang="fr-FR" sz="2400" b="1" dirty="0" smtClean="0">
                <a:solidFill>
                  <a:schemeClr val="bg1"/>
                </a:solidFill>
              </a:rPr>
              <a:t>GBM &amp; LAT</a:t>
            </a:r>
            <a:r>
              <a:rPr lang="fr-FR" sz="2400" dirty="0" smtClean="0">
                <a:solidFill>
                  <a:schemeClr val="bg1"/>
                </a:solidFill>
              </a:rPr>
              <a:t> </a:t>
            </a:r>
            <a:r>
              <a:rPr lang="fr-FR" sz="2400" dirty="0" err="1" smtClean="0">
                <a:solidFill>
                  <a:schemeClr val="bg1"/>
                </a:solidFill>
              </a:rPr>
              <a:t>will</a:t>
            </a:r>
            <a:r>
              <a:rPr lang="fr-FR" sz="2400" dirty="0" smtClean="0">
                <a:solidFill>
                  <a:schemeClr val="bg1"/>
                </a:solidFill>
              </a:rPr>
              <a:t> </a:t>
            </a:r>
            <a:r>
              <a:rPr lang="fr-FR" sz="2400" dirty="0" err="1" smtClean="0">
                <a:solidFill>
                  <a:schemeClr val="bg1"/>
                </a:solidFill>
              </a:rPr>
              <a:t>provide</a:t>
            </a:r>
            <a:r>
              <a:rPr lang="fr-FR" sz="2400" dirty="0" smtClean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alerts</a:t>
            </a:r>
            <a:r>
              <a:rPr lang="fr-FR" sz="2400" dirty="0" smtClean="0">
                <a:solidFill>
                  <a:schemeClr val="bg1"/>
                </a:solidFill>
              </a:rPr>
              <a:t> to </a:t>
            </a:r>
            <a:r>
              <a:rPr lang="fr-FR" sz="2400" dirty="0" err="1" smtClean="0">
                <a:solidFill>
                  <a:schemeClr val="bg1"/>
                </a:solidFill>
              </a:rPr>
              <a:t>lead</a:t>
            </a:r>
            <a:r>
              <a:rPr lang="fr-FR" sz="2400" dirty="0" smtClean="0">
                <a:solidFill>
                  <a:schemeClr val="bg1"/>
                </a:solidFill>
              </a:rPr>
              <a:t> </a:t>
            </a:r>
            <a:r>
              <a:rPr lang="fr-FR" sz="2400" dirty="0" err="1" smtClean="0">
                <a:solidFill>
                  <a:schemeClr val="bg1"/>
                </a:solidFill>
              </a:rPr>
              <a:t>multiwave</a:t>
            </a:r>
            <a:r>
              <a:rPr lang="fr-FR" sz="2400" dirty="0" smtClean="0">
                <a:solidFill>
                  <a:schemeClr val="bg1"/>
                </a:solidFill>
              </a:rPr>
              <a:t> </a:t>
            </a:r>
            <a:r>
              <a:rPr lang="fr-FR" sz="2400" dirty="0" err="1" smtClean="0">
                <a:solidFill>
                  <a:schemeClr val="bg1"/>
                </a:solidFill>
              </a:rPr>
              <a:t>length</a:t>
            </a:r>
            <a:r>
              <a:rPr lang="fr-FR" sz="2400" dirty="0" smtClean="0">
                <a:solidFill>
                  <a:schemeClr val="bg1"/>
                </a:solidFill>
              </a:rPr>
              <a:t> </a:t>
            </a:r>
            <a:r>
              <a:rPr lang="fr-FR" sz="2400" dirty="0" err="1" smtClean="0">
                <a:solidFill>
                  <a:schemeClr val="bg1"/>
                </a:solidFill>
              </a:rPr>
              <a:t>studies</a:t>
            </a:r>
            <a:r>
              <a:rPr lang="fr-FR" sz="2400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400" dirty="0" smtClean="0">
                <a:solidFill>
                  <a:schemeClr val="bg1"/>
                </a:solidFill>
              </a:rPr>
              <a:t> </a:t>
            </a:r>
            <a:r>
              <a:rPr lang="fr-FR" sz="2400" b="1" dirty="0" smtClean="0">
                <a:solidFill>
                  <a:schemeClr val="bg1"/>
                </a:solidFill>
              </a:rPr>
              <a:t>GBM &amp; LAT</a:t>
            </a:r>
            <a:r>
              <a:rPr lang="fr-FR" sz="2400" dirty="0" smtClean="0">
                <a:solidFill>
                  <a:schemeClr val="bg1"/>
                </a:solidFill>
              </a:rPr>
              <a:t> </a:t>
            </a:r>
            <a:r>
              <a:rPr lang="fr-FR" sz="2400" dirty="0" err="1" smtClean="0">
                <a:solidFill>
                  <a:schemeClr val="bg1"/>
                </a:solidFill>
              </a:rPr>
              <a:t>will</a:t>
            </a:r>
            <a:r>
              <a:rPr lang="fr-FR" sz="2400" dirty="0" smtClean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discriminate</a:t>
            </a:r>
            <a:r>
              <a:rPr lang="fr-FR" sz="2400" dirty="0" smtClean="0">
                <a:solidFill>
                  <a:schemeClr val="bg1"/>
                </a:solidFill>
              </a:rPr>
              <a:t> </a:t>
            </a:r>
            <a:r>
              <a:rPr lang="fr-FR" sz="2400" dirty="0" err="1" smtClean="0">
                <a:solidFill>
                  <a:schemeClr val="bg1"/>
                </a:solidFill>
              </a:rPr>
              <a:t>between</a:t>
            </a:r>
            <a:r>
              <a:rPr lang="fr-FR" sz="2400" dirty="0" smtClean="0">
                <a:solidFill>
                  <a:schemeClr val="bg1"/>
                </a:solidFill>
              </a:rPr>
              <a:t> </a:t>
            </a:r>
            <a:r>
              <a:rPr lang="fr-FR" sz="2400" b="1" dirty="0" smtClean="0">
                <a:solidFill>
                  <a:schemeClr val="bg1"/>
                </a:solidFill>
              </a:rPr>
              <a:t>HE </a:t>
            </a:r>
            <a:r>
              <a:rPr lang="fr-FR" sz="2400" b="1" dirty="0" err="1" smtClean="0">
                <a:solidFill>
                  <a:schemeClr val="bg1"/>
                </a:solidFill>
              </a:rPr>
              <a:t>emission</a:t>
            </a:r>
            <a:r>
              <a:rPr lang="fr-FR" sz="2400" b="1" dirty="0" smtClean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models</a:t>
            </a:r>
            <a:r>
              <a:rPr lang="fr-FR" sz="2400" dirty="0" smtClean="0">
                <a:solidFill>
                  <a:schemeClr val="bg1"/>
                </a:solidFill>
              </a:rPr>
              <a:t> for GRBs.</a:t>
            </a:r>
          </a:p>
          <a:p>
            <a:pPr algn="just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400" dirty="0" smtClean="0">
                <a:solidFill>
                  <a:schemeClr val="bg1"/>
                </a:solidFill>
              </a:rPr>
              <a:t> </a:t>
            </a:r>
            <a:r>
              <a:rPr lang="fr-FR" sz="2400" dirty="0" err="1" smtClean="0">
                <a:solidFill>
                  <a:schemeClr val="bg1"/>
                </a:solidFill>
              </a:rPr>
              <a:t>According</a:t>
            </a:r>
            <a:r>
              <a:rPr lang="fr-FR" sz="2400" dirty="0" smtClean="0">
                <a:solidFill>
                  <a:schemeClr val="bg1"/>
                </a:solidFill>
              </a:rPr>
              <a:t> to the semi </a:t>
            </a:r>
            <a:r>
              <a:rPr lang="fr-FR" sz="2400" dirty="0" err="1" smtClean="0">
                <a:solidFill>
                  <a:schemeClr val="bg1"/>
                </a:solidFill>
              </a:rPr>
              <a:t>leptonic</a:t>
            </a:r>
            <a:r>
              <a:rPr lang="fr-FR" sz="2400" dirty="0" smtClean="0">
                <a:solidFill>
                  <a:schemeClr val="bg1"/>
                </a:solidFill>
              </a:rPr>
              <a:t> and </a:t>
            </a:r>
            <a:r>
              <a:rPr lang="fr-FR" sz="2400" dirty="0" err="1" smtClean="0">
                <a:solidFill>
                  <a:schemeClr val="bg1"/>
                </a:solidFill>
              </a:rPr>
              <a:t>hadronic</a:t>
            </a:r>
            <a:r>
              <a:rPr lang="fr-FR" sz="2400" dirty="0" smtClean="0">
                <a:solidFill>
                  <a:schemeClr val="bg1"/>
                </a:solidFill>
              </a:rPr>
              <a:t> model </a:t>
            </a:r>
            <a:r>
              <a:rPr lang="fr-FR" sz="2400" dirty="0" err="1" smtClean="0">
                <a:solidFill>
                  <a:schemeClr val="bg1"/>
                </a:solidFill>
              </a:rPr>
              <a:t>presented</a:t>
            </a:r>
            <a:r>
              <a:rPr lang="fr-FR" sz="2400" dirty="0" smtClean="0">
                <a:solidFill>
                  <a:schemeClr val="bg1"/>
                </a:solidFill>
              </a:rPr>
              <a:t> in the last part, the </a:t>
            </a:r>
            <a:r>
              <a:rPr lang="fr-FR" sz="2400" b="1" dirty="0" smtClean="0">
                <a:solidFill>
                  <a:schemeClr val="bg1"/>
                </a:solidFill>
              </a:rPr>
              <a:t>LAT</a:t>
            </a:r>
            <a:r>
              <a:rPr lang="fr-FR" sz="2400" dirty="0" smtClean="0">
                <a:solidFill>
                  <a:schemeClr val="bg1"/>
                </a:solidFill>
              </a:rPr>
              <a:t> </a:t>
            </a:r>
            <a:r>
              <a:rPr lang="fr-FR" sz="2400" dirty="0" err="1" smtClean="0">
                <a:solidFill>
                  <a:schemeClr val="bg1"/>
                </a:solidFill>
              </a:rPr>
              <a:t>could</a:t>
            </a:r>
            <a:r>
              <a:rPr lang="fr-FR" sz="2400" dirty="0" smtClean="0">
                <a:solidFill>
                  <a:schemeClr val="bg1"/>
                </a:solidFill>
              </a:rPr>
              <a:t> show the </a:t>
            </a:r>
            <a:r>
              <a:rPr lang="fr-FR" sz="2400" dirty="0" err="1" smtClean="0">
                <a:solidFill>
                  <a:schemeClr val="bg1"/>
                </a:solidFill>
              </a:rPr>
              <a:t>possibility</a:t>
            </a:r>
            <a:r>
              <a:rPr lang="fr-FR" sz="2400" dirty="0" smtClean="0">
                <a:solidFill>
                  <a:schemeClr val="bg1"/>
                </a:solidFill>
              </a:rPr>
              <a:t> to </a:t>
            </a:r>
            <a:r>
              <a:rPr lang="fr-FR" sz="2400" b="1" dirty="0" err="1" smtClean="0">
                <a:solidFill>
                  <a:schemeClr val="bg1"/>
                </a:solidFill>
              </a:rPr>
              <a:t>produce</a:t>
            </a:r>
            <a:r>
              <a:rPr lang="fr-FR" sz="2400" b="1" dirty="0" smtClean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UHECRs</a:t>
            </a:r>
            <a:r>
              <a:rPr lang="fr-FR" sz="2400" b="1" dirty="0" smtClean="0">
                <a:solidFill>
                  <a:schemeClr val="bg1"/>
                </a:solidFill>
              </a:rPr>
              <a:t> in GRBs</a:t>
            </a:r>
            <a:r>
              <a:rPr lang="fr-FR" sz="24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385910" y="5143512"/>
            <a:ext cx="6400800" cy="7842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at ICRC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2007 (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Guiriec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Gialis</a:t>
            </a:r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Pelletier &amp;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Piron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ctr"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Publication in preparation</a:t>
            </a:r>
            <a:endParaRPr lang="fr-F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0" y="2786058"/>
            <a:ext cx="9144747" cy="4066988"/>
            <a:chOff x="96" y="288"/>
            <a:chExt cx="4128" cy="2160"/>
          </a:xfrm>
        </p:grpSpPr>
        <p:grpSp>
          <p:nvGrpSpPr>
            <p:cNvPr id="5" name="Group 24"/>
            <p:cNvGrpSpPr>
              <a:grpSpLocks/>
            </p:cNvGrpSpPr>
            <p:nvPr/>
          </p:nvGrpSpPr>
          <p:grpSpPr bwMode="auto">
            <a:xfrm>
              <a:off x="96" y="288"/>
              <a:ext cx="4128" cy="2160"/>
              <a:chOff x="96" y="288"/>
              <a:chExt cx="4128" cy="2160"/>
            </a:xfrm>
          </p:grpSpPr>
          <p:grpSp>
            <p:nvGrpSpPr>
              <p:cNvPr id="8" name="Group 23"/>
              <p:cNvGrpSpPr>
                <a:grpSpLocks/>
              </p:cNvGrpSpPr>
              <p:nvPr/>
            </p:nvGrpSpPr>
            <p:grpSpPr bwMode="auto">
              <a:xfrm>
                <a:off x="96" y="288"/>
                <a:ext cx="4128" cy="2160"/>
                <a:chOff x="96" y="288"/>
                <a:chExt cx="4128" cy="2160"/>
              </a:xfrm>
            </p:grpSpPr>
            <p:grpSp>
              <p:nvGrpSpPr>
                <p:cNvPr id="10" name="Group 9"/>
                <p:cNvGrpSpPr>
                  <a:grpSpLocks/>
                </p:cNvGrpSpPr>
                <p:nvPr/>
              </p:nvGrpSpPr>
              <p:grpSpPr bwMode="auto">
                <a:xfrm>
                  <a:off x="96" y="288"/>
                  <a:ext cx="4128" cy="2160"/>
                  <a:chOff x="96" y="864"/>
                  <a:chExt cx="5568" cy="3101"/>
                </a:xfrm>
              </p:grpSpPr>
              <p:pic>
                <p:nvPicPr>
                  <p:cNvPr id="15" name="Picture 4" descr="Historique_astro_gamma"/>
                  <p:cNvPicPr>
                    <a:picLocks noChangeAspect="1" noChangeArrowheads="1"/>
                  </p:cNvPicPr>
                  <p:nvPr/>
                </p:nvPicPr>
                <p:blipFill>
                  <a:blip r:embed="rId3"/>
                  <a:srcRect/>
                  <a:stretch>
                    <a:fillRect/>
                  </a:stretch>
                </p:blipFill>
                <p:spPr bwMode="auto">
                  <a:xfrm>
                    <a:off x="96" y="864"/>
                    <a:ext cx="5568" cy="310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6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1596" y="2196"/>
                    <a:ext cx="288" cy="96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17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36" y="2146"/>
                    <a:ext cx="623" cy="20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fr-FR" sz="900" b="1" dirty="0">
                        <a:solidFill>
                          <a:srgbClr val="FF33CC"/>
                        </a:solidFill>
                      </a:rPr>
                      <a:t>SWIFT</a:t>
                    </a:r>
                  </a:p>
                </p:txBody>
              </p:sp>
              <p:sp>
                <p:nvSpPr>
                  <p:cNvPr id="18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3672" y="2826"/>
                    <a:ext cx="432" cy="96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19" name="Text Box 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19" y="2798"/>
                    <a:ext cx="622" cy="20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fr-FR" sz="900" b="1" dirty="0">
                        <a:solidFill>
                          <a:srgbClr val="FF33CC"/>
                        </a:solidFill>
                      </a:rPr>
                      <a:t>CELESTE</a:t>
                    </a:r>
                  </a:p>
                </p:txBody>
              </p:sp>
            </p:grpSp>
            <p:sp>
              <p:nvSpPr>
                <p:cNvPr id="12" name="Line 20"/>
                <p:cNvSpPr>
                  <a:spLocks noChangeShapeType="1"/>
                </p:cNvSpPr>
                <p:nvPr/>
              </p:nvSpPr>
              <p:spPr bwMode="auto">
                <a:xfrm>
                  <a:off x="1116" y="336"/>
                  <a:ext cx="0" cy="18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" name="Line 21"/>
                <p:cNvSpPr>
                  <a:spLocks noChangeShapeType="1"/>
                </p:cNvSpPr>
                <p:nvPr/>
              </p:nvSpPr>
              <p:spPr bwMode="auto">
                <a:xfrm>
                  <a:off x="1116" y="432"/>
                  <a:ext cx="336" cy="0"/>
                </a:xfrm>
                <a:prstGeom prst="line">
                  <a:avLst/>
                </a:prstGeom>
                <a:noFill/>
                <a:ln w="889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1404" y="309"/>
                  <a:ext cx="2497" cy="1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fr-FR" dirty="0" err="1" smtClean="0"/>
                    <a:t>Recent</a:t>
                  </a:r>
                  <a:r>
                    <a:rPr lang="fr-FR" dirty="0" smtClean="0"/>
                    <a:t> </a:t>
                  </a:r>
                  <a:r>
                    <a:rPr lang="fr-FR" dirty="0" err="1" smtClean="0"/>
                    <a:t>History</a:t>
                  </a:r>
                  <a:r>
                    <a:rPr lang="fr-FR" dirty="0" smtClean="0"/>
                    <a:t> of the Gamma-Ray </a:t>
                  </a:r>
                  <a:r>
                    <a:rPr lang="fr-FR" dirty="0" err="1"/>
                    <a:t>Astronomy</a:t>
                  </a:r>
                  <a:endParaRPr lang="fr-FR" dirty="0"/>
                </a:p>
              </p:txBody>
            </p:sp>
          </p:grpSp>
          <p:sp>
            <p:nvSpPr>
              <p:cNvPr id="9" name="Text Box 19"/>
              <p:cNvSpPr txBox="1">
                <a:spLocks noChangeArrowheads="1"/>
              </p:cNvSpPr>
              <p:nvPr/>
            </p:nvSpPr>
            <p:spPr bwMode="auto">
              <a:xfrm>
                <a:off x="3744" y="2160"/>
                <a:ext cx="38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b="1"/>
                  <a:t>eV</a:t>
                </a:r>
              </a:p>
            </p:txBody>
          </p:sp>
        </p:grpSp>
        <p:sp>
          <p:nvSpPr>
            <p:cNvPr id="6" name="Rectangle 25"/>
            <p:cNvSpPr>
              <a:spLocks noChangeArrowheads="1"/>
            </p:cNvSpPr>
            <p:nvPr/>
          </p:nvSpPr>
          <p:spPr bwMode="auto">
            <a:xfrm>
              <a:off x="144" y="312"/>
              <a:ext cx="384" cy="1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1676400" y="-76200"/>
            <a:ext cx="5181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GLAST Mission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228600" y="428604"/>
            <a:ext cx="6096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NASA’s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space</a:t>
            </a:r>
            <a:r>
              <a:rPr lang="fr-FR" b="1" dirty="0">
                <a:solidFill>
                  <a:schemeClr val="bg1"/>
                </a:solidFill>
              </a:rPr>
              <a:t> mission</a:t>
            </a:r>
          </a:p>
        </p:txBody>
      </p:sp>
      <p:sp>
        <p:nvSpPr>
          <p:cNvPr id="22" name="Text Box 16"/>
          <p:cNvSpPr txBox="1">
            <a:spLocks noChangeArrowheads="1"/>
          </p:cNvSpPr>
          <p:nvPr/>
        </p:nvSpPr>
        <p:spPr bwMode="auto">
          <a:xfrm>
            <a:off x="228600" y="747691"/>
            <a:ext cx="6781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b="1" dirty="0" smtClean="0">
                <a:solidFill>
                  <a:schemeClr val="bg1"/>
                </a:solidFill>
              </a:rPr>
              <a:t> Countries</a:t>
            </a:r>
            <a:r>
              <a:rPr lang="fr-FR" b="1" dirty="0">
                <a:solidFill>
                  <a:schemeClr val="bg1"/>
                </a:solidFill>
              </a:rPr>
              <a:t>:</a:t>
            </a:r>
            <a:r>
              <a:rPr lang="fr-FR" dirty="0">
                <a:solidFill>
                  <a:schemeClr val="bg1"/>
                </a:solidFill>
              </a:rPr>
              <a:t> USA, Germany, France, </a:t>
            </a:r>
            <a:r>
              <a:rPr lang="fr-FR" dirty="0" err="1">
                <a:solidFill>
                  <a:schemeClr val="bg1"/>
                </a:solidFill>
              </a:rPr>
              <a:t>Italy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Sweden</a:t>
            </a:r>
            <a:r>
              <a:rPr lang="fr-FR" dirty="0">
                <a:solidFill>
                  <a:schemeClr val="bg1"/>
                </a:solidFill>
              </a:rPr>
              <a:t> and </a:t>
            </a:r>
            <a:r>
              <a:rPr lang="fr-FR" dirty="0" err="1">
                <a:solidFill>
                  <a:schemeClr val="bg1"/>
                </a:solidFill>
              </a:rPr>
              <a:t>Japan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" name="Text Box 17"/>
          <p:cNvSpPr txBox="1">
            <a:spLocks noChangeArrowheads="1"/>
          </p:cNvSpPr>
          <p:nvPr/>
        </p:nvSpPr>
        <p:spPr bwMode="auto">
          <a:xfrm>
            <a:off x="228600" y="1096941"/>
            <a:ext cx="609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Launch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smtClean="0">
                <a:solidFill>
                  <a:schemeClr val="bg1"/>
                </a:solidFill>
              </a:rPr>
              <a:t>~</a:t>
            </a:r>
            <a:r>
              <a:rPr lang="fr-FR" b="1" dirty="0" err="1" smtClean="0">
                <a:solidFill>
                  <a:schemeClr val="bg1"/>
                </a:solidFill>
              </a:rPr>
              <a:t>June</a:t>
            </a:r>
            <a:r>
              <a:rPr lang="fr-FR" b="1" smtClean="0">
                <a:solidFill>
                  <a:schemeClr val="bg1"/>
                </a:solidFill>
              </a:rPr>
              <a:t> 3rd, </a:t>
            </a:r>
            <a:r>
              <a:rPr lang="fr-FR" b="1" dirty="0" smtClean="0">
                <a:solidFill>
                  <a:schemeClr val="bg1"/>
                </a:solidFill>
              </a:rPr>
              <a:t>2008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228600" y="1862116"/>
            <a:ext cx="8915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Scientific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>
                <a:solidFill>
                  <a:schemeClr val="bg1"/>
                </a:solidFill>
              </a:rPr>
              <a:t>goals: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AGNs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>
                <a:solidFill>
                  <a:srgbClr val="FFCC00"/>
                </a:solidFill>
              </a:rPr>
              <a:t>Gamma-Ray </a:t>
            </a:r>
            <a:r>
              <a:rPr lang="fr-FR" dirty="0" err="1">
                <a:solidFill>
                  <a:srgbClr val="FFCC00"/>
                </a:solidFill>
              </a:rPr>
              <a:t>Bursts</a:t>
            </a:r>
            <a:r>
              <a:rPr lang="fr-FR" dirty="0">
                <a:solidFill>
                  <a:srgbClr val="FFCC00"/>
                </a:solidFill>
              </a:rPr>
              <a:t> (</a:t>
            </a:r>
            <a:r>
              <a:rPr lang="fr-FR" dirty="0" err="1">
                <a:solidFill>
                  <a:srgbClr val="FFCC00"/>
                </a:solidFill>
              </a:rPr>
              <a:t>GRBs</a:t>
            </a:r>
            <a:r>
              <a:rPr lang="fr-FR" dirty="0">
                <a:solidFill>
                  <a:srgbClr val="FFCC00"/>
                </a:solidFill>
              </a:rPr>
              <a:t>)</a:t>
            </a:r>
            <a:r>
              <a:rPr lang="fr-FR" dirty="0">
                <a:solidFill>
                  <a:schemeClr val="bg1"/>
                </a:solidFill>
              </a:rPr>
              <a:t>, pulsars, </a:t>
            </a:r>
            <a:r>
              <a:rPr lang="fr-FR" dirty="0" err="1">
                <a:solidFill>
                  <a:schemeClr val="bg1"/>
                </a:solidFill>
              </a:rPr>
              <a:t>galactic</a:t>
            </a:r>
            <a:r>
              <a:rPr lang="fr-FR" dirty="0">
                <a:solidFill>
                  <a:schemeClr val="bg1"/>
                </a:solidFill>
              </a:rPr>
              <a:t> black </a:t>
            </a:r>
            <a:r>
              <a:rPr lang="fr-FR" dirty="0" err="1">
                <a:solidFill>
                  <a:schemeClr val="bg1"/>
                </a:solidFill>
              </a:rPr>
              <a:t>holes</a:t>
            </a:r>
            <a:r>
              <a:rPr lang="fr-FR" dirty="0">
                <a:solidFill>
                  <a:schemeClr val="bg1"/>
                </a:solidFill>
              </a:rPr>
              <a:t> and </a:t>
            </a:r>
            <a:r>
              <a:rPr lang="fr-FR" dirty="0" err="1">
                <a:solidFill>
                  <a:schemeClr val="bg1"/>
                </a:solidFill>
              </a:rPr>
              <a:t>microquasars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galactic</a:t>
            </a:r>
            <a:r>
              <a:rPr lang="fr-FR" dirty="0">
                <a:solidFill>
                  <a:schemeClr val="bg1"/>
                </a:solidFill>
              </a:rPr>
              <a:t> and </a:t>
            </a:r>
            <a:r>
              <a:rPr lang="fr-FR" dirty="0" err="1">
                <a:solidFill>
                  <a:schemeClr val="bg1"/>
                </a:solidFill>
              </a:rPr>
              <a:t>extragalactic</a:t>
            </a:r>
            <a:r>
              <a:rPr lang="fr-FR" dirty="0">
                <a:solidFill>
                  <a:schemeClr val="bg1"/>
                </a:solidFill>
              </a:rPr>
              <a:t> diffuse </a:t>
            </a:r>
            <a:r>
              <a:rPr lang="fr-FR" dirty="0" err="1">
                <a:solidFill>
                  <a:schemeClr val="bg1"/>
                </a:solidFill>
              </a:rPr>
              <a:t>emissions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solar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bursts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dark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matter</a:t>
            </a:r>
            <a:r>
              <a:rPr lang="fr-FR" dirty="0">
                <a:solidFill>
                  <a:schemeClr val="bg1"/>
                </a:solidFill>
              </a:rPr>
              <a:t> and new </a:t>
            </a:r>
            <a:r>
              <a:rPr lang="fr-FR" dirty="0" err="1">
                <a:solidFill>
                  <a:schemeClr val="bg1"/>
                </a:solidFill>
              </a:rPr>
              <a:t>physics</a:t>
            </a:r>
            <a:r>
              <a:rPr lang="fr-FR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9" name="Text Box 15"/>
          <p:cNvSpPr txBox="1">
            <a:spLocks noChangeArrowheads="1"/>
          </p:cNvSpPr>
          <p:nvPr/>
        </p:nvSpPr>
        <p:spPr bwMode="auto">
          <a:xfrm>
            <a:off x="228600" y="1481116"/>
            <a:ext cx="6096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b="1" dirty="0" smtClean="0">
                <a:solidFill>
                  <a:schemeClr val="bg1"/>
                </a:solidFill>
              </a:rPr>
              <a:t> Mission </a:t>
            </a:r>
            <a:r>
              <a:rPr lang="fr-FR" b="1" dirty="0" err="1" smtClean="0">
                <a:solidFill>
                  <a:schemeClr val="bg1"/>
                </a:solidFill>
              </a:rPr>
              <a:t>duration</a:t>
            </a:r>
            <a:r>
              <a:rPr lang="fr-FR" dirty="0" smtClean="0">
                <a:solidFill>
                  <a:schemeClr val="bg1"/>
                </a:solidFill>
              </a:rPr>
              <a:t>: </a:t>
            </a:r>
            <a:r>
              <a:rPr lang="fr-FR" b="1" dirty="0">
                <a:solidFill>
                  <a:schemeClr val="bg1"/>
                </a:solidFill>
              </a:rPr>
              <a:t>5 to 10 </a:t>
            </a:r>
            <a:r>
              <a:rPr lang="fr-FR" b="1" dirty="0" err="1">
                <a:solidFill>
                  <a:schemeClr val="bg1"/>
                </a:solidFill>
              </a:rPr>
              <a:t>years</a:t>
            </a:r>
            <a:endParaRPr lang="fr-FR" b="1" dirty="0">
              <a:solidFill>
                <a:schemeClr val="bg1"/>
              </a:solidFill>
            </a:endParaRPr>
          </a:p>
        </p:txBody>
      </p:sp>
      <p:cxnSp>
        <p:nvCxnSpPr>
          <p:cNvPr id="46" name="Connecteur droit avec flèche 45"/>
          <p:cNvCxnSpPr/>
          <p:nvPr/>
        </p:nvCxnSpPr>
        <p:spPr>
          <a:xfrm rot="10800000" flipV="1">
            <a:off x="4143373" y="3429000"/>
            <a:ext cx="666755" cy="71438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/>
          <p:cNvSpPr txBox="1"/>
          <p:nvPr/>
        </p:nvSpPr>
        <p:spPr>
          <a:xfrm>
            <a:off x="-642974" y="4357694"/>
            <a:ext cx="2000264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dirty="0" smtClean="0"/>
              <a:t>Date (years)</a:t>
            </a:r>
            <a:endParaRPr lang="en-US" dirty="0"/>
          </a:p>
        </p:txBody>
      </p:sp>
      <p:sp>
        <p:nvSpPr>
          <p:cNvPr id="52" name="ZoneTexte 51"/>
          <p:cNvSpPr txBox="1"/>
          <p:nvPr/>
        </p:nvSpPr>
        <p:spPr>
          <a:xfrm>
            <a:off x="6858016" y="6508614"/>
            <a:ext cx="2000264" cy="36933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dirty="0" smtClean="0"/>
              <a:t>Energy range (</a:t>
            </a:r>
            <a:r>
              <a:rPr lang="en-US" dirty="0" err="1" smtClean="0"/>
              <a:t>eV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4" name="Espace réservé du numéro de diapositive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8189580" y="6143644"/>
            <a:ext cx="285752" cy="428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0" y="2357430"/>
            <a:ext cx="91440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100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fr-FR" sz="100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0" y="-76200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Very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High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Emission in GRB 970417a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 Box 63"/>
          <p:cNvSpPr txBox="1">
            <a:spLocks noChangeArrowheads="1"/>
          </p:cNvSpPr>
          <p:nvPr/>
        </p:nvSpPr>
        <p:spPr bwMode="auto">
          <a:xfrm>
            <a:off x="190528" y="1285860"/>
            <a:ext cx="8810628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sz="2500" dirty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</a:t>
            </a:r>
            <a:r>
              <a:rPr lang="fr-FR" sz="2500" dirty="0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GRB 970417a : 3 </a:t>
            </a:r>
            <a:r>
              <a:rPr lang="fr-FR" sz="2500" dirty="0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/>
              </a:rPr>
              <a:t> </a:t>
            </a:r>
            <a:r>
              <a:rPr lang="fr-FR" sz="2500" dirty="0" err="1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/>
              </a:rPr>
              <a:t>detection</a:t>
            </a:r>
            <a:r>
              <a:rPr lang="fr-FR" sz="2500" dirty="0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/>
              </a:rPr>
              <a:t> </a:t>
            </a:r>
            <a:r>
              <a:rPr lang="fr-FR" sz="2500" dirty="0" err="1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/>
              </a:rPr>
              <a:t>with</a:t>
            </a:r>
            <a:r>
              <a:rPr lang="fr-FR" sz="2500" dirty="0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/>
              </a:rPr>
              <a:t> </a:t>
            </a:r>
            <a:r>
              <a:rPr lang="fr-FR" sz="2500" dirty="0" err="1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/>
              </a:rPr>
              <a:t>Milagrito</a:t>
            </a:r>
            <a:r>
              <a:rPr lang="fr-FR" sz="2500" dirty="0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/>
              </a:rPr>
              <a:t> (Atkins et al. 2000)</a:t>
            </a:r>
            <a:endParaRPr lang="en-US" sz="2500" dirty="0">
              <a:solidFill>
                <a:schemeClr val="bg2">
                  <a:lumMod val="60000"/>
                  <a:lumOff val="40000"/>
                </a:schemeClr>
              </a:solidFill>
              <a:cs typeface="Arial" charset="0"/>
              <a:sym typeface="Symbol" pitchFamily="18" charset="2"/>
            </a:endParaRPr>
          </a:p>
        </p:txBody>
      </p:sp>
      <p:grpSp>
        <p:nvGrpSpPr>
          <p:cNvPr id="24" name="Groupe 23"/>
          <p:cNvGrpSpPr/>
          <p:nvPr/>
        </p:nvGrpSpPr>
        <p:grpSpPr>
          <a:xfrm>
            <a:off x="58527" y="2214554"/>
            <a:ext cx="9025398" cy="3325365"/>
            <a:chOff x="32769" y="4372542"/>
            <a:chExt cx="6658414" cy="2453261"/>
          </a:xfrm>
        </p:grpSpPr>
        <p:pic>
          <p:nvPicPr>
            <p:cNvPr id="15" name="Picture 6" descr="fg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73575" y="4383452"/>
              <a:ext cx="3217608" cy="24423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7" descr="GRB970417a_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769" y="4372542"/>
              <a:ext cx="3449540" cy="24526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ZoneTexte 25"/>
          <p:cNvSpPr txBox="1"/>
          <p:nvPr/>
        </p:nvSpPr>
        <p:spPr>
          <a:xfrm>
            <a:off x="2143108" y="5743534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Z&lt;0.2 to avoid strong attenuation by the EBL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72"/>
          <p:cNvGrpSpPr/>
          <p:nvPr/>
        </p:nvGrpSpPr>
        <p:grpSpPr>
          <a:xfrm>
            <a:off x="1428728" y="961471"/>
            <a:ext cx="9215502" cy="430887"/>
            <a:chOff x="142844" y="2817811"/>
            <a:chExt cx="9215502" cy="430887"/>
          </a:xfrm>
        </p:grpSpPr>
        <p:sp>
          <p:nvSpPr>
            <p:cNvPr id="32" name="Line 18"/>
            <p:cNvSpPr>
              <a:spLocks noChangeShapeType="1"/>
            </p:cNvSpPr>
            <p:nvPr/>
          </p:nvSpPr>
          <p:spPr bwMode="auto">
            <a:xfrm>
              <a:off x="142844" y="3049944"/>
              <a:ext cx="858554" cy="1588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974722" y="2817811"/>
              <a:ext cx="8383624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2200" dirty="0" err="1" smtClean="0">
                  <a:solidFill>
                    <a:schemeClr val="bg1"/>
                  </a:solidFill>
                </a:rPr>
                <a:t>Early</a:t>
              </a:r>
              <a:r>
                <a:rPr lang="fr-FR" sz="2200" dirty="0" smtClean="0">
                  <a:solidFill>
                    <a:schemeClr val="bg1"/>
                  </a:solidFill>
                </a:rPr>
                <a:t> </a:t>
              </a:r>
              <a:r>
                <a:rPr lang="fr-FR" sz="2200" dirty="0" err="1" smtClean="0">
                  <a:solidFill>
                    <a:schemeClr val="bg1"/>
                  </a:solidFill>
                </a:rPr>
                <a:t>afterglow</a:t>
              </a:r>
              <a:r>
                <a:rPr lang="fr-FR" sz="2200" dirty="0" smtClean="0">
                  <a:solidFill>
                    <a:schemeClr val="bg1"/>
                  </a:solidFill>
                </a:rPr>
                <a:t> : </a:t>
              </a:r>
              <a:r>
                <a:rPr lang="fr-FR" sz="2200" b="1" u="sng" dirty="0" smtClean="0">
                  <a:solidFill>
                    <a:schemeClr val="bg1"/>
                  </a:solidFill>
                </a:rPr>
                <a:t>Synchrotron</a:t>
              </a:r>
              <a:r>
                <a:rPr lang="fr-FR" sz="2200" dirty="0" smtClean="0">
                  <a:solidFill>
                    <a:schemeClr val="bg1"/>
                  </a:solidFill>
                </a:rPr>
                <a:t> and </a:t>
              </a:r>
              <a:r>
                <a:rPr lang="fr-FR" sz="2200" b="1" u="sng" dirty="0" smtClean="0">
                  <a:solidFill>
                    <a:schemeClr val="bg1"/>
                  </a:solidFill>
                </a:rPr>
                <a:t>SSC</a:t>
              </a:r>
              <a:r>
                <a:rPr lang="fr-FR" sz="2200" dirty="0" smtClean="0">
                  <a:solidFill>
                    <a:schemeClr val="bg1"/>
                  </a:solidFill>
                </a:rPr>
                <a:t> </a:t>
              </a:r>
              <a:r>
                <a:rPr lang="fr-FR" sz="2200" dirty="0" err="1" smtClean="0">
                  <a:solidFill>
                    <a:schemeClr val="bg1"/>
                  </a:solidFill>
                </a:rPr>
                <a:t>emission</a:t>
              </a:r>
              <a:endParaRPr lang="fr-FR" sz="2200" b="1" u="sng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e 28"/>
          <p:cNvGrpSpPr/>
          <p:nvPr/>
        </p:nvGrpSpPr>
        <p:grpSpPr>
          <a:xfrm>
            <a:off x="1571604" y="1553208"/>
            <a:ext cx="6043631" cy="5161940"/>
            <a:chOff x="2100269" y="2643182"/>
            <a:chExt cx="4900623" cy="4185683"/>
          </a:xfrm>
        </p:grpSpPr>
        <p:grpSp>
          <p:nvGrpSpPr>
            <p:cNvPr id="4" name="Groupe 33"/>
            <p:cNvGrpSpPr/>
            <p:nvPr/>
          </p:nvGrpSpPr>
          <p:grpSpPr>
            <a:xfrm>
              <a:off x="2100269" y="2980710"/>
              <a:ext cx="4900623" cy="3848155"/>
              <a:chOff x="671513" y="1695450"/>
              <a:chExt cx="5957887" cy="4678363"/>
            </a:xfrm>
          </p:grpSpPr>
          <p:pic>
            <p:nvPicPr>
              <p:cNvPr id="35" name="Picture 5" descr="Pe'er&amp;Waxman200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71513" y="1695450"/>
                <a:ext cx="5957887" cy="4678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2" name="Text Box 8"/>
              <p:cNvSpPr txBox="1">
                <a:spLocks noChangeArrowheads="1"/>
              </p:cNvSpPr>
              <p:nvPr/>
            </p:nvSpPr>
            <p:spPr bwMode="auto">
              <a:xfrm>
                <a:off x="1418391" y="3169030"/>
                <a:ext cx="3387156" cy="374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 dirty="0">
                    <a:solidFill>
                      <a:schemeClr val="bg1"/>
                    </a:solidFill>
                  </a:rPr>
                  <a:t>EGRET observation: GRB 941017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Line 9"/>
              <p:cNvSpPr>
                <a:spLocks noChangeShapeType="1"/>
              </p:cNvSpPr>
              <p:nvPr/>
            </p:nvSpPr>
            <p:spPr bwMode="auto">
              <a:xfrm>
                <a:off x="3415945" y="3456357"/>
                <a:ext cx="394056" cy="1115643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Text Box 10"/>
              <p:cNvSpPr txBox="1">
                <a:spLocks noChangeArrowheads="1"/>
              </p:cNvSpPr>
              <p:nvPr/>
            </p:nvSpPr>
            <p:spPr bwMode="auto">
              <a:xfrm>
                <a:off x="2141256" y="2252140"/>
                <a:ext cx="1000666" cy="3849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dirty="0">
                    <a:solidFill>
                      <a:schemeClr val="bg1"/>
                    </a:solidFill>
                    <a:sym typeface="Symbol" pitchFamily="18" charset="2"/>
                  </a:rPr>
                  <a:t>z=0.06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 Box 11"/>
              <p:cNvSpPr txBox="1">
                <a:spLocks noChangeArrowheads="1"/>
              </p:cNvSpPr>
              <p:nvPr/>
            </p:nvSpPr>
            <p:spPr bwMode="auto">
              <a:xfrm>
                <a:off x="2141256" y="2513681"/>
                <a:ext cx="838200" cy="3849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dirty="0">
                    <a:solidFill>
                      <a:schemeClr val="bg1"/>
                    </a:solidFill>
                    <a:sym typeface="Symbol" pitchFamily="18" charset="2"/>
                  </a:rPr>
                  <a:t>z=0.1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 Box 12"/>
              <p:cNvSpPr txBox="1">
                <a:spLocks noChangeArrowheads="1"/>
              </p:cNvSpPr>
              <p:nvPr/>
            </p:nvSpPr>
            <p:spPr bwMode="auto">
              <a:xfrm>
                <a:off x="2141256" y="1993150"/>
                <a:ext cx="919433" cy="3849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dirty="0">
                    <a:solidFill>
                      <a:schemeClr val="bg1"/>
                    </a:solidFill>
                    <a:sym typeface="Symbol" pitchFamily="18" charset="2"/>
                  </a:rPr>
                  <a:t>z=0.25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Line 13"/>
              <p:cNvSpPr>
                <a:spLocks noChangeShapeType="1"/>
              </p:cNvSpPr>
              <p:nvPr/>
            </p:nvSpPr>
            <p:spPr bwMode="auto">
              <a:xfrm>
                <a:off x="1607665" y="2733638"/>
                <a:ext cx="609599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Line 14"/>
              <p:cNvSpPr>
                <a:spLocks noChangeShapeType="1"/>
              </p:cNvSpPr>
              <p:nvPr/>
            </p:nvSpPr>
            <p:spPr bwMode="auto">
              <a:xfrm>
                <a:off x="1607665" y="2474648"/>
                <a:ext cx="609599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Line 15"/>
              <p:cNvSpPr>
                <a:spLocks noChangeShapeType="1"/>
              </p:cNvSpPr>
              <p:nvPr/>
            </p:nvSpPr>
            <p:spPr bwMode="auto">
              <a:xfrm>
                <a:off x="1607665" y="2192325"/>
                <a:ext cx="609599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Line 16"/>
              <p:cNvSpPr>
                <a:spLocks noChangeShapeType="1"/>
              </p:cNvSpPr>
              <p:nvPr/>
            </p:nvSpPr>
            <p:spPr bwMode="auto">
              <a:xfrm>
                <a:off x="1607665" y="2992628"/>
                <a:ext cx="609599" cy="0"/>
              </a:xfrm>
              <a:prstGeom prst="line">
                <a:avLst/>
              </a:prstGeom>
              <a:noFill/>
              <a:ln w="22225">
                <a:solidFill>
                  <a:schemeClr val="bg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Text Box 17"/>
              <p:cNvSpPr txBox="1">
                <a:spLocks noChangeArrowheads="1"/>
              </p:cNvSpPr>
              <p:nvPr/>
            </p:nvSpPr>
            <p:spPr bwMode="auto">
              <a:xfrm>
                <a:off x="2135457" y="2772670"/>
                <a:ext cx="1019937" cy="4231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dirty="0">
                    <a:solidFill>
                      <a:schemeClr val="bg1"/>
                    </a:solidFill>
                    <a:sym typeface="Symbol" pitchFamily="18" charset="2"/>
                  </a:rPr>
                  <a:t>z=0.15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Line 18"/>
              <p:cNvSpPr>
                <a:spLocks noChangeShapeType="1"/>
              </p:cNvSpPr>
              <p:nvPr/>
            </p:nvSpPr>
            <p:spPr bwMode="auto">
              <a:xfrm>
                <a:off x="4114800" y="4648200"/>
                <a:ext cx="685800" cy="0"/>
              </a:xfrm>
              <a:prstGeom prst="line">
                <a:avLst/>
              </a:prstGeom>
              <a:noFill/>
              <a:ln w="31750">
                <a:solidFill>
                  <a:srgbClr val="E3150D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Line 19"/>
              <p:cNvSpPr>
                <a:spLocks noChangeShapeType="1"/>
              </p:cNvSpPr>
              <p:nvPr/>
            </p:nvSpPr>
            <p:spPr bwMode="auto">
              <a:xfrm flipV="1">
                <a:off x="4800600" y="4267200"/>
                <a:ext cx="609600" cy="381000"/>
              </a:xfrm>
              <a:prstGeom prst="line">
                <a:avLst/>
              </a:prstGeom>
              <a:noFill/>
              <a:ln w="31750">
                <a:solidFill>
                  <a:srgbClr val="E3150D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Text Box 20"/>
              <p:cNvSpPr txBox="1">
                <a:spLocks noChangeArrowheads="1"/>
              </p:cNvSpPr>
              <p:nvPr/>
            </p:nvSpPr>
            <p:spPr bwMode="auto">
              <a:xfrm>
                <a:off x="4495800" y="4648200"/>
                <a:ext cx="10668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 b="1">
                    <a:solidFill>
                      <a:srgbClr val="E3150D"/>
                    </a:solidFill>
                  </a:rPr>
                  <a:t>GLAST</a:t>
                </a:r>
              </a:p>
            </p:txBody>
          </p:sp>
        </p:grpSp>
        <p:sp>
          <p:nvSpPr>
            <p:cNvPr id="67" name="ZoneTexte 66"/>
            <p:cNvSpPr txBox="1"/>
            <p:nvPr/>
          </p:nvSpPr>
          <p:spPr>
            <a:xfrm>
              <a:off x="3500430" y="2643182"/>
              <a:ext cx="2500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</a:rPr>
                <a:t>Pe’er</a:t>
              </a:r>
              <a:r>
                <a:rPr lang="en-US" dirty="0" smtClean="0">
                  <a:solidFill>
                    <a:schemeClr val="bg1"/>
                  </a:solidFill>
                </a:rPr>
                <a:t> &amp; Waxman 2004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0" y="-76200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Emission in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GRBs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72"/>
          <p:cNvGrpSpPr/>
          <p:nvPr/>
        </p:nvGrpSpPr>
        <p:grpSpPr>
          <a:xfrm>
            <a:off x="214282" y="1071546"/>
            <a:ext cx="10072758" cy="430887"/>
            <a:chOff x="142844" y="2817811"/>
            <a:chExt cx="10072758" cy="430887"/>
          </a:xfrm>
        </p:grpSpPr>
        <p:sp>
          <p:nvSpPr>
            <p:cNvPr id="38" name="Line 18"/>
            <p:cNvSpPr>
              <a:spLocks noChangeShapeType="1"/>
            </p:cNvSpPr>
            <p:nvPr/>
          </p:nvSpPr>
          <p:spPr bwMode="auto">
            <a:xfrm>
              <a:off x="142844" y="3024186"/>
              <a:ext cx="858554" cy="1588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 Box 19"/>
            <p:cNvSpPr txBox="1">
              <a:spLocks noChangeArrowheads="1"/>
            </p:cNvSpPr>
            <p:nvPr/>
          </p:nvSpPr>
          <p:spPr bwMode="auto">
            <a:xfrm>
              <a:off x="974722" y="2817811"/>
              <a:ext cx="924088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2200" dirty="0" err="1" smtClean="0">
                  <a:solidFill>
                    <a:schemeClr val="bg1"/>
                  </a:solidFill>
                </a:rPr>
                <a:t>External</a:t>
              </a:r>
              <a:r>
                <a:rPr lang="fr-FR" sz="2200" dirty="0" smtClean="0">
                  <a:solidFill>
                    <a:schemeClr val="bg1"/>
                  </a:solidFill>
                </a:rPr>
                <a:t> </a:t>
              </a:r>
              <a:r>
                <a:rPr lang="fr-FR" sz="2200" dirty="0" err="1" smtClean="0">
                  <a:solidFill>
                    <a:schemeClr val="bg1"/>
                  </a:solidFill>
                </a:rPr>
                <a:t>shock</a:t>
              </a:r>
              <a:r>
                <a:rPr lang="fr-FR" sz="2200" dirty="0" smtClean="0">
                  <a:solidFill>
                    <a:schemeClr val="bg1"/>
                  </a:solidFill>
                </a:rPr>
                <a:t> – </a:t>
              </a:r>
              <a:r>
                <a:rPr lang="fr-FR" sz="2200" dirty="0" err="1" smtClean="0">
                  <a:solidFill>
                    <a:schemeClr val="bg1"/>
                  </a:solidFill>
                </a:rPr>
                <a:t>Afterglow</a:t>
              </a:r>
              <a:r>
                <a:rPr lang="fr-FR" sz="2200" dirty="0" smtClean="0">
                  <a:solidFill>
                    <a:schemeClr val="bg1"/>
                  </a:solidFill>
                </a:rPr>
                <a:t> </a:t>
              </a:r>
              <a:r>
                <a:rPr lang="fr-FR" sz="2200" dirty="0" err="1" smtClean="0">
                  <a:solidFill>
                    <a:schemeClr val="bg1"/>
                  </a:solidFill>
                </a:rPr>
                <a:t>emission</a:t>
              </a:r>
              <a:r>
                <a:rPr lang="fr-FR" sz="2200" dirty="0" smtClean="0">
                  <a:solidFill>
                    <a:schemeClr val="bg1"/>
                  </a:solidFill>
                </a:rPr>
                <a:t> : </a:t>
              </a:r>
              <a:r>
                <a:rPr lang="fr-FR" sz="2200" b="1" u="sng" dirty="0" smtClean="0">
                  <a:solidFill>
                    <a:schemeClr val="bg1"/>
                  </a:solidFill>
                </a:rPr>
                <a:t>Synchrotron</a:t>
              </a:r>
              <a:r>
                <a:rPr lang="fr-FR" sz="2200" dirty="0" smtClean="0">
                  <a:solidFill>
                    <a:schemeClr val="bg1"/>
                  </a:solidFill>
                </a:rPr>
                <a:t> and </a:t>
              </a:r>
              <a:r>
                <a:rPr lang="fr-FR" sz="2200" b="1" u="sng" dirty="0" smtClean="0">
                  <a:solidFill>
                    <a:schemeClr val="bg1"/>
                  </a:solidFill>
                </a:rPr>
                <a:t>SSC</a:t>
              </a:r>
              <a:r>
                <a:rPr lang="fr-FR" sz="2200" dirty="0" smtClean="0">
                  <a:solidFill>
                    <a:schemeClr val="bg1"/>
                  </a:solidFill>
                </a:rPr>
                <a:t> </a:t>
              </a:r>
              <a:r>
                <a:rPr lang="fr-FR" sz="2200" dirty="0" err="1" smtClean="0">
                  <a:solidFill>
                    <a:schemeClr val="bg1"/>
                  </a:solidFill>
                </a:rPr>
                <a:t>emission</a:t>
              </a:r>
              <a:endParaRPr lang="fr-FR" sz="2200" b="1" u="sng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e 52"/>
          <p:cNvGrpSpPr/>
          <p:nvPr/>
        </p:nvGrpSpPr>
        <p:grpSpPr>
          <a:xfrm>
            <a:off x="142844" y="1928802"/>
            <a:ext cx="9260609" cy="4643470"/>
            <a:chOff x="947742" y="3000372"/>
            <a:chExt cx="7550958" cy="3786214"/>
          </a:xfrm>
        </p:grpSpPr>
        <p:grpSp>
          <p:nvGrpSpPr>
            <p:cNvPr id="5" name="Groupe 53"/>
            <p:cNvGrpSpPr/>
            <p:nvPr/>
          </p:nvGrpSpPr>
          <p:grpSpPr>
            <a:xfrm>
              <a:off x="947742" y="3343882"/>
              <a:ext cx="7550958" cy="3442704"/>
              <a:chOff x="304800" y="3214687"/>
              <a:chExt cx="8965884" cy="4087811"/>
            </a:xfrm>
          </p:grpSpPr>
          <p:pic>
            <p:nvPicPr>
              <p:cNvPr id="24" name="Picture 4" descr="Dermer_SSC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04800" y="3214687"/>
                <a:ext cx="8610600" cy="4087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6" name="Text Box 7"/>
              <p:cNvSpPr txBox="1">
                <a:spLocks noChangeArrowheads="1"/>
              </p:cNvSpPr>
              <p:nvPr/>
            </p:nvSpPr>
            <p:spPr bwMode="auto">
              <a:xfrm>
                <a:off x="7086600" y="5272086"/>
                <a:ext cx="15240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 dirty="0"/>
                  <a:t>100 </a:t>
                </a:r>
                <a:r>
                  <a:rPr lang="en-US" sz="1400" dirty="0" err="1"/>
                  <a:t>keV</a:t>
                </a:r>
                <a:endParaRPr lang="en-US" sz="1400" dirty="0"/>
              </a:p>
            </p:txBody>
          </p:sp>
          <p:sp>
            <p:nvSpPr>
              <p:cNvPr id="27" name="Text Box 8"/>
              <p:cNvSpPr txBox="1">
                <a:spLocks noChangeArrowheads="1"/>
              </p:cNvSpPr>
              <p:nvPr/>
            </p:nvSpPr>
            <p:spPr bwMode="auto">
              <a:xfrm>
                <a:off x="7467600" y="6159498"/>
                <a:ext cx="15240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 dirty="0" err="1"/>
                  <a:t>GeV</a:t>
                </a:r>
                <a:endParaRPr lang="en-US" sz="1400" dirty="0"/>
              </a:p>
            </p:txBody>
          </p:sp>
          <p:sp>
            <p:nvSpPr>
              <p:cNvPr id="28" name="Text Box 9"/>
              <p:cNvSpPr txBox="1">
                <a:spLocks noChangeArrowheads="1"/>
              </p:cNvSpPr>
              <p:nvPr/>
            </p:nvSpPr>
            <p:spPr bwMode="auto">
              <a:xfrm>
                <a:off x="6705600" y="6007098"/>
                <a:ext cx="15240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 dirty="0" err="1"/>
                  <a:t>TeV</a:t>
                </a:r>
                <a:endParaRPr lang="en-US" sz="1400" dirty="0"/>
              </a:p>
            </p:txBody>
          </p:sp>
          <p:sp>
            <p:nvSpPr>
              <p:cNvPr id="29" name="Text Box 10"/>
              <p:cNvSpPr txBox="1">
                <a:spLocks noChangeArrowheads="1"/>
              </p:cNvSpPr>
              <p:nvPr/>
            </p:nvSpPr>
            <p:spPr bwMode="auto">
              <a:xfrm>
                <a:off x="6477000" y="3671886"/>
                <a:ext cx="15240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 dirty="0">
                    <a:solidFill>
                      <a:schemeClr val="bg1"/>
                    </a:solidFill>
                  </a:rPr>
                  <a:t>R-band</a:t>
                </a:r>
              </a:p>
            </p:txBody>
          </p:sp>
          <p:sp>
            <p:nvSpPr>
              <p:cNvPr id="50" name="Text Box 5"/>
              <p:cNvSpPr txBox="1">
                <a:spLocks noChangeArrowheads="1"/>
              </p:cNvSpPr>
              <p:nvPr/>
            </p:nvSpPr>
            <p:spPr bwMode="auto">
              <a:xfrm>
                <a:off x="7746684" y="4124332"/>
                <a:ext cx="15240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 dirty="0">
                    <a:solidFill>
                      <a:schemeClr val="bg1"/>
                    </a:solidFill>
                  </a:rPr>
                  <a:t>8.6 GHz</a:t>
                </a:r>
              </a:p>
            </p:txBody>
          </p:sp>
          <p:sp>
            <p:nvSpPr>
              <p:cNvPr id="51" name="Text Box 6"/>
              <p:cNvSpPr txBox="1">
                <a:spLocks noChangeArrowheads="1"/>
              </p:cNvSpPr>
              <p:nvPr/>
            </p:nvSpPr>
            <p:spPr bwMode="auto">
              <a:xfrm>
                <a:off x="7620000" y="4857760"/>
                <a:ext cx="15240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 dirty="0"/>
                  <a:t>3 </a:t>
                </a:r>
                <a:r>
                  <a:rPr lang="en-US" sz="1400" dirty="0" err="1"/>
                  <a:t>keV</a:t>
                </a:r>
                <a:endParaRPr lang="en-US" sz="1400" dirty="0"/>
              </a:p>
            </p:txBody>
          </p:sp>
          <p:grpSp>
            <p:nvGrpSpPr>
              <p:cNvPr id="6" name="Groupe 52"/>
              <p:cNvGrpSpPr/>
              <p:nvPr/>
            </p:nvGrpSpPr>
            <p:grpSpPr>
              <a:xfrm>
                <a:off x="1905000" y="3512487"/>
                <a:ext cx="1939766" cy="3177426"/>
                <a:chOff x="1905000" y="3512487"/>
                <a:chExt cx="1939766" cy="3177426"/>
              </a:xfrm>
            </p:grpSpPr>
            <p:sp>
              <p:nvSpPr>
                <p:cNvPr id="25" name="Rectangle 30"/>
                <p:cNvSpPr>
                  <a:spLocks noChangeArrowheads="1"/>
                </p:cNvSpPr>
                <p:nvPr/>
              </p:nvSpPr>
              <p:spPr bwMode="auto">
                <a:xfrm>
                  <a:off x="2743200" y="3523083"/>
                  <a:ext cx="381001" cy="3124200"/>
                </a:xfrm>
                <a:prstGeom prst="rect">
                  <a:avLst/>
                </a:prstGeom>
                <a:solidFill>
                  <a:schemeClr val="accent2">
                    <a:alpha val="25882"/>
                  </a:scheme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31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124200" y="4783136"/>
                  <a:ext cx="228600" cy="304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400"/>
                    <a:t>1</a:t>
                  </a:r>
                </a:p>
              </p:txBody>
            </p:sp>
            <p:sp>
              <p:nvSpPr>
                <p:cNvPr id="34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971800" y="4097336"/>
                  <a:ext cx="228600" cy="304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400" dirty="0"/>
                    <a:t>2</a:t>
                  </a:r>
                </a:p>
              </p:txBody>
            </p:sp>
            <p:sp>
              <p:nvSpPr>
                <p:cNvPr id="35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2819400" y="3748086"/>
                  <a:ext cx="228600" cy="304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400" dirty="0"/>
                    <a:t>3</a:t>
                  </a:r>
                </a:p>
              </p:txBody>
            </p:sp>
            <p:sp>
              <p:nvSpPr>
                <p:cNvPr id="36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819400" y="3512487"/>
                  <a:ext cx="228600" cy="304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400" dirty="0"/>
                    <a:t>4</a:t>
                  </a:r>
                </a:p>
              </p:txBody>
            </p:sp>
            <p:sp>
              <p:nvSpPr>
                <p:cNvPr id="4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286000" y="4859336"/>
                  <a:ext cx="228600" cy="304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400" dirty="0"/>
                    <a:t>8</a:t>
                  </a:r>
                </a:p>
              </p:txBody>
            </p:sp>
            <p:sp>
              <p:nvSpPr>
                <p:cNvPr id="41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438400" y="4586286"/>
                  <a:ext cx="228600" cy="304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400" dirty="0"/>
                    <a:t>7</a:t>
                  </a:r>
                </a:p>
              </p:txBody>
            </p:sp>
            <p:sp>
              <p:nvSpPr>
                <p:cNvPr id="4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590800" y="4281486"/>
                  <a:ext cx="228600" cy="304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400" dirty="0"/>
                    <a:t>6</a:t>
                  </a:r>
                </a:p>
              </p:txBody>
            </p:sp>
            <p:sp>
              <p:nvSpPr>
                <p:cNvPr id="43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2819400" y="3944936"/>
                  <a:ext cx="228600" cy="304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400" dirty="0"/>
                    <a:t>5</a:t>
                  </a:r>
                </a:p>
              </p:txBody>
            </p:sp>
            <p:sp>
              <p:nvSpPr>
                <p:cNvPr id="44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2209800" y="5087936"/>
                  <a:ext cx="228600" cy="304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400" dirty="0"/>
                    <a:t>9</a:t>
                  </a:r>
                </a:p>
              </p:txBody>
            </p:sp>
            <p:sp>
              <p:nvSpPr>
                <p:cNvPr id="45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2057400" y="5272086"/>
                  <a:ext cx="762000" cy="304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400" dirty="0"/>
                    <a:t>10</a:t>
                  </a:r>
                </a:p>
              </p:txBody>
            </p:sp>
            <p:sp>
              <p:nvSpPr>
                <p:cNvPr id="46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1905000" y="5576886"/>
                  <a:ext cx="609600" cy="304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400" dirty="0"/>
                    <a:t>11</a:t>
                  </a:r>
                </a:p>
              </p:txBody>
            </p:sp>
            <p:sp>
              <p:nvSpPr>
                <p:cNvPr id="47" name="Rectangle 31"/>
                <p:cNvSpPr>
                  <a:spLocks noChangeArrowheads="1"/>
                </p:cNvSpPr>
                <p:nvPr/>
              </p:nvSpPr>
              <p:spPr bwMode="auto">
                <a:xfrm>
                  <a:off x="3124200" y="3523083"/>
                  <a:ext cx="457200" cy="3124200"/>
                </a:xfrm>
                <a:prstGeom prst="rect">
                  <a:avLst/>
                </a:prstGeom>
                <a:solidFill>
                  <a:srgbClr val="E3150D">
                    <a:alpha val="2588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48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3124200" y="6311898"/>
                  <a:ext cx="720566" cy="3780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400" b="1" dirty="0">
                      <a:solidFill>
                        <a:srgbClr val="E33D3B"/>
                      </a:solidFill>
                    </a:rPr>
                    <a:t>LAT</a:t>
                  </a:r>
                </a:p>
              </p:txBody>
            </p:sp>
            <p:sp>
              <p:nvSpPr>
                <p:cNvPr id="49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2590799" y="6311898"/>
                  <a:ext cx="745020" cy="3780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400" b="1" dirty="0">
                      <a:solidFill>
                        <a:schemeClr val="accent2"/>
                      </a:solidFill>
                    </a:rPr>
                    <a:t>GBM</a:t>
                  </a:r>
                  <a:endParaRPr lang="en-US" sz="1400" b="1" dirty="0">
                    <a:solidFill>
                      <a:srgbClr val="E33D3B"/>
                    </a:solidFill>
                  </a:endParaRPr>
                </a:p>
              </p:txBody>
            </p:sp>
            <p:sp>
              <p:nvSpPr>
                <p:cNvPr id="52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128954" y="4767274"/>
                  <a:ext cx="228600" cy="304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400" dirty="0" smtClean="0"/>
                    <a:t>1</a:t>
                  </a:r>
                  <a:endParaRPr lang="en-US" sz="1400" dirty="0"/>
                </a:p>
              </p:txBody>
            </p:sp>
          </p:grpSp>
        </p:grpSp>
        <p:sp>
          <p:nvSpPr>
            <p:cNvPr id="57" name="ZoneTexte 56"/>
            <p:cNvSpPr txBox="1"/>
            <p:nvPr/>
          </p:nvSpPr>
          <p:spPr>
            <a:xfrm>
              <a:off x="3071802" y="3000372"/>
              <a:ext cx="357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</a:rPr>
                <a:t>Dermer</a:t>
              </a:r>
              <a:r>
                <a:rPr lang="en-US" dirty="0" smtClean="0">
                  <a:solidFill>
                    <a:schemeClr val="bg1"/>
                  </a:solidFill>
                </a:rPr>
                <a:t>, Chiang &amp; </a:t>
              </a:r>
              <a:r>
                <a:rPr lang="en-US" dirty="0" err="1" smtClean="0">
                  <a:solidFill>
                    <a:schemeClr val="bg1"/>
                  </a:solidFill>
                </a:rPr>
                <a:t>Mitman</a:t>
              </a:r>
              <a:r>
                <a:rPr lang="en-US" dirty="0" smtClean="0">
                  <a:solidFill>
                    <a:schemeClr val="bg1"/>
                  </a:solidFill>
                </a:rPr>
                <a:t> 1999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0" name="Object 12"/>
          <p:cNvGraphicFramePr>
            <a:graphicFrameLocks noChangeAspect="1"/>
          </p:cNvGraphicFramePr>
          <p:nvPr/>
        </p:nvGraphicFramePr>
        <p:xfrm>
          <a:off x="857224" y="3619580"/>
          <a:ext cx="1072959" cy="238048"/>
        </p:xfrm>
        <a:graphic>
          <a:graphicData uri="http://schemas.openxmlformats.org/presentationml/2006/ole">
            <p:oleObj spid="_x0000_s132098" name="Équation" r:id="rId5" imgW="914400" imgH="203040" progId="Equation.3">
              <p:embed/>
            </p:oleObj>
          </a:graphicData>
        </a:graphic>
      </p:graphicFrame>
      <p:sp>
        <p:nvSpPr>
          <p:cNvPr id="69" name="Text Box 3"/>
          <p:cNvSpPr txBox="1">
            <a:spLocks noChangeArrowheads="1"/>
          </p:cNvSpPr>
          <p:nvPr/>
        </p:nvSpPr>
        <p:spPr bwMode="auto">
          <a:xfrm>
            <a:off x="0" y="-76200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Emission in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GRBs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Espace réservé du numéro de diapositive 5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4" descr="XRT light curv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2567147"/>
            <a:ext cx="4952010" cy="3147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ZoneTexte 59"/>
          <p:cNvSpPr txBox="1"/>
          <p:nvPr/>
        </p:nvSpPr>
        <p:spPr>
          <a:xfrm>
            <a:off x="6156515" y="3190167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GeV-TeV</a:t>
            </a:r>
            <a:r>
              <a:rPr lang="en-US" dirty="0" smtClean="0">
                <a:solidFill>
                  <a:schemeClr val="bg1"/>
                </a:solidFill>
              </a:rPr>
              <a:t> flares 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1214446" y="2143116"/>
            <a:ext cx="321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(Wang, Li &amp; </a:t>
            </a:r>
            <a:r>
              <a:rPr lang="en-US" dirty="0" err="1" smtClean="0">
                <a:solidFill>
                  <a:schemeClr val="bg1"/>
                </a:solidFill>
              </a:rPr>
              <a:t>Meszaros</a:t>
            </a:r>
            <a:r>
              <a:rPr lang="en-US" dirty="0" smtClean="0">
                <a:solidFill>
                  <a:schemeClr val="bg1"/>
                </a:solidFill>
              </a:rPr>
              <a:t> 2006)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Flèche droite 61"/>
          <p:cNvSpPr/>
          <p:nvPr/>
        </p:nvSpPr>
        <p:spPr>
          <a:xfrm>
            <a:off x="5513573" y="3281527"/>
            <a:ext cx="571504" cy="21431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ZoneTexte 62"/>
          <p:cNvSpPr txBox="1"/>
          <p:nvPr/>
        </p:nvSpPr>
        <p:spPr>
          <a:xfrm>
            <a:off x="5084945" y="3567279"/>
            <a:ext cx="42148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Could discriminate between </a:t>
            </a:r>
            <a:r>
              <a:rPr lang="en-US" u="sng" dirty="0" smtClean="0">
                <a:solidFill>
                  <a:schemeClr val="bg1"/>
                </a:solidFill>
              </a:rPr>
              <a:t>external shock</a:t>
            </a:r>
            <a:r>
              <a:rPr lang="en-US" dirty="0" smtClean="0">
                <a:solidFill>
                  <a:schemeClr val="bg1"/>
                </a:solidFill>
              </a:rPr>
              <a:t> and </a:t>
            </a:r>
            <a:r>
              <a:rPr lang="en-US" u="sng" dirty="0" smtClean="0">
                <a:solidFill>
                  <a:schemeClr val="bg1"/>
                </a:solidFill>
              </a:rPr>
              <a:t>late central engine activity</a:t>
            </a:r>
            <a:r>
              <a:rPr lang="en-US" dirty="0" smtClean="0">
                <a:solidFill>
                  <a:schemeClr val="bg1"/>
                </a:solidFill>
              </a:rPr>
              <a:t> scenarios.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Could explain the </a:t>
            </a:r>
            <a:r>
              <a:rPr lang="en-US" u="sng" dirty="0" smtClean="0">
                <a:solidFill>
                  <a:schemeClr val="bg1"/>
                </a:solidFill>
              </a:rPr>
              <a:t>delayed emission</a:t>
            </a:r>
            <a:r>
              <a:rPr lang="en-US" dirty="0" smtClean="0">
                <a:solidFill>
                  <a:schemeClr val="bg1"/>
                </a:solidFill>
              </a:rPr>
              <a:t> observed in </a:t>
            </a:r>
            <a:r>
              <a:rPr lang="en-US" u="sng" dirty="0" smtClean="0">
                <a:solidFill>
                  <a:schemeClr val="bg1"/>
                </a:solidFill>
              </a:rPr>
              <a:t>GRB 940217</a:t>
            </a:r>
            <a:r>
              <a:rPr lang="en-US" dirty="0" smtClean="0">
                <a:solidFill>
                  <a:schemeClr val="bg1"/>
                </a:solidFill>
              </a:rPr>
              <a:t> and its </a:t>
            </a:r>
            <a:r>
              <a:rPr lang="en-US" u="sng" dirty="0" smtClean="0">
                <a:solidFill>
                  <a:schemeClr val="bg1"/>
                </a:solidFill>
              </a:rPr>
              <a:t>18 </a:t>
            </a:r>
            <a:r>
              <a:rPr lang="en-US" u="sng" dirty="0" err="1" smtClean="0">
                <a:solidFill>
                  <a:schemeClr val="bg1"/>
                </a:solidFill>
              </a:rPr>
              <a:t>GeV</a:t>
            </a:r>
            <a:r>
              <a:rPr lang="en-US" u="sng" dirty="0" smtClean="0">
                <a:solidFill>
                  <a:schemeClr val="bg1"/>
                </a:solidFill>
              </a:rPr>
              <a:t> photon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4" name="Text Box 3"/>
          <p:cNvSpPr txBox="1">
            <a:spLocks noChangeArrowheads="1"/>
          </p:cNvSpPr>
          <p:nvPr/>
        </p:nvSpPr>
        <p:spPr bwMode="auto">
          <a:xfrm>
            <a:off x="0" y="-76200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Emission in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GRBs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44</a:t>
            </a:fld>
            <a:endParaRPr lang="en-US"/>
          </a:p>
        </p:txBody>
      </p:sp>
      <p:grpSp>
        <p:nvGrpSpPr>
          <p:cNvPr id="24" name="Groupe 72"/>
          <p:cNvGrpSpPr/>
          <p:nvPr/>
        </p:nvGrpSpPr>
        <p:grpSpPr>
          <a:xfrm>
            <a:off x="142844" y="1071546"/>
            <a:ext cx="9215502" cy="430887"/>
            <a:chOff x="142844" y="2817811"/>
            <a:chExt cx="9215502" cy="430887"/>
          </a:xfrm>
        </p:grpSpPr>
        <p:sp>
          <p:nvSpPr>
            <p:cNvPr id="25" name="Line 18"/>
            <p:cNvSpPr>
              <a:spLocks noChangeShapeType="1"/>
            </p:cNvSpPr>
            <p:nvPr/>
          </p:nvSpPr>
          <p:spPr bwMode="auto">
            <a:xfrm>
              <a:off x="142844" y="3024186"/>
              <a:ext cx="858554" cy="1588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 Box 19"/>
            <p:cNvSpPr txBox="1">
              <a:spLocks noChangeArrowheads="1"/>
            </p:cNvSpPr>
            <p:nvPr/>
          </p:nvSpPr>
          <p:spPr bwMode="auto">
            <a:xfrm>
              <a:off x="974722" y="2817811"/>
              <a:ext cx="8383624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2200" dirty="0" err="1" smtClean="0">
                  <a:solidFill>
                    <a:schemeClr val="bg1"/>
                  </a:solidFill>
                </a:rPr>
                <a:t>External</a:t>
              </a:r>
              <a:r>
                <a:rPr lang="fr-FR" sz="2200" dirty="0" smtClean="0">
                  <a:solidFill>
                    <a:schemeClr val="bg1"/>
                  </a:solidFill>
                </a:rPr>
                <a:t> </a:t>
              </a:r>
              <a:r>
                <a:rPr lang="fr-FR" sz="2200" dirty="0" err="1" smtClean="0">
                  <a:solidFill>
                    <a:schemeClr val="bg1"/>
                  </a:solidFill>
                </a:rPr>
                <a:t>shock</a:t>
              </a:r>
              <a:r>
                <a:rPr lang="fr-FR" sz="2200" dirty="0" smtClean="0">
                  <a:solidFill>
                    <a:schemeClr val="bg1"/>
                  </a:solidFill>
                </a:rPr>
                <a:t> -&gt; HE </a:t>
              </a:r>
              <a:r>
                <a:rPr lang="fr-FR" sz="2200" dirty="0" err="1" smtClean="0">
                  <a:solidFill>
                    <a:schemeClr val="bg1"/>
                  </a:solidFill>
                </a:rPr>
                <a:t>afterglow</a:t>
              </a:r>
              <a:r>
                <a:rPr lang="fr-FR" sz="2200" dirty="0" smtClean="0">
                  <a:solidFill>
                    <a:schemeClr val="bg1"/>
                  </a:solidFill>
                </a:rPr>
                <a:t> : e</a:t>
              </a:r>
              <a:r>
                <a:rPr lang="fr-FR" sz="2200" baseline="30000" dirty="0" smtClean="0">
                  <a:solidFill>
                    <a:schemeClr val="bg1"/>
                  </a:solidFill>
                </a:rPr>
                <a:t>-</a:t>
              </a:r>
              <a:r>
                <a:rPr lang="fr-FR" sz="2200" dirty="0" smtClean="0">
                  <a:solidFill>
                    <a:schemeClr val="bg1"/>
                  </a:solidFill>
                </a:rPr>
                <a:t> IC </a:t>
              </a:r>
              <a:r>
                <a:rPr lang="fr-FR" sz="2200" dirty="0" err="1" smtClean="0">
                  <a:solidFill>
                    <a:schemeClr val="bg1"/>
                  </a:solidFill>
                </a:rPr>
                <a:t>scattering</a:t>
              </a:r>
              <a:r>
                <a:rPr lang="fr-FR" sz="2200" dirty="0" smtClean="0">
                  <a:solidFill>
                    <a:schemeClr val="bg1"/>
                  </a:solidFill>
                </a:rPr>
                <a:t> of X-ray </a:t>
              </a:r>
              <a:r>
                <a:rPr lang="fr-FR" sz="2200" dirty="0" err="1" smtClean="0">
                  <a:solidFill>
                    <a:schemeClr val="bg1"/>
                  </a:solidFill>
                </a:rPr>
                <a:t>flare</a:t>
              </a:r>
              <a:r>
                <a:rPr lang="fr-FR" sz="2200" dirty="0" smtClean="0">
                  <a:solidFill>
                    <a:schemeClr val="bg1"/>
                  </a:solidFill>
                </a:rPr>
                <a:t> photons</a:t>
              </a:r>
              <a:endParaRPr lang="fr-FR" sz="2200" baseline="300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54"/>
          <p:cNvGrpSpPr/>
          <p:nvPr/>
        </p:nvGrpSpPr>
        <p:grpSpPr>
          <a:xfrm>
            <a:off x="805352" y="1890776"/>
            <a:ext cx="8767308" cy="4181430"/>
            <a:chOff x="1891163" y="3071810"/>
            <a:chExt cx="7109994" cy="3390999"/>
          </a:xfrm>
        </p:grpSpPr>
        <p:grpSp>
          <p:nvGrpSpPr>
            <p:cNvPr id="3" name="Groupe 20"/>
            <p:cNvGrpSpPr/>
            <p:nvPr/>
          </p:nvGrpSpPr>
          <p:grpSpPr>
            <a:xfrm>
              <a:off x="1891163" y="3071810"/>
              <a:ext cx="7109994" cy="3390999"/>
              <a:chOff x="762000" y="1676400"/>
              <a:chExt cx="9905766" cy="4724400"/>
            </a:xfrm>
          </p:grpSpPr>
          <p:pic>
            <p:nvPicPr>
              <p:cNvPr id="22" name="Picture 5" descr="Dermer2004_hadronic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62000" y="1676400"/>
                <a:ext cx="5786438" cy="472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" name="Text Box 6"/>
              <p:cNvSpPr txBox="1">
                <a:spLocks noChangeArrowheads="1"/>
              </p:cNvSpPr>
              <p:nvPr/>
            </p:nvSpPr>
            <p:spPr bwMode="auto">
              <a:xfrm>
                <a:off x="1828800" y="1900239"/>
                <a:ext cx="2514600" cy="6646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000" dirty="0">
                    <a:solidFill>
                      <a:schemeClr val="bg1"/>
                    </a:solidFill>
                  </a:rPr>
                  <a:t>IC (heavy curves)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sz="1000" dirty="0">
                    <a:solidFill>
                      <a:schemeClr val="bg1"/>
                    </a:solidFill>
                  </a:rPr>
                  <a:t>Synchrotron (light curves)</a:t>
                </a:r>
              </a:p>
            </p:txBody>
          </p:sp>
          <p:sp>
            <p:nvSpPr>
              <p:cNvPr id="24" name="Line 8"/>
              <p:cNvSpPr>
                <a:spLocks noChangeShapeType="1"/>
              </p:cNvSpPr>
              <p:nvPr/>
            </p:nvSpPr>
            <p:spPr bwMode="auto">
              <a:xfrm>
                <a:off x="6947849" y="2710867"/>
                <a:ext cx="457200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Line 9"/>
              <p:cNvSpPr>
                <a:spLocks noChangeShapeType="1"/>
              </p:cNvSpPr>
              <p:nvPr/>
            </p:nvSpPr>
            <p:spPr bwMode="auto">
              <a:xfrm>
                <a:off x="6947849" y="2939467"/>
                <a:ext cx="457200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0"/>
              <p:cNvSpPr>
                <a:spLocks noChangeShapeType="1"/>
              </p:cNvSpPr>
              <p:nvPr/>
            </p:nvSpPr>
            <p:spPr bwMode="auto">
              <a:xfrm>
                <a:off x="6947849" y="3168067"/>
                <a:ext cx="457200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Line 11"/>
              <p:cNvSpPr>
                <a:spLocks noChangeShapeType="1"/>
              </p:cNvSpPr>
              <p:nvPr/>
            </p:nvSpPr>
            <p:spPr bwMode="auto">
              <a:xfrm>
                <a:off x="6947849" y="3396667"/>
                <a:ext cx="457200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lgDashDot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12"/>
              <p:cNvSpPr>
                <a:spLocks noChangeShapeType="1"/>
              </p:cNvSpPr>
              <p:nvPr/>
            </p:nvSpPr>
            <p:spPr bwMode="auto">
              <a:xfrm>
                <a:off x="6947849" y="3625267"/>
                <a:ext cx="457200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Text Box 15"/>
              <p:cNvSpPr txBox="1">
                <a:spLocks noChangeArrowheads="1"/>
              </p:cNvSpPr>
              <p:nvPr/>
            </p:nvSpPr>
            <p:spPr bwMode="auto">
              <a:xfrm>
                <a:off x="7460658" y="2488360"/>
                <a:ext cx="3207108" cy="4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 dirty="0">
                    <a:solidFill>
                      <a:schemeClr val="bg1"/>
                    </a:solidFill>
                  </a:rPr>
                  <a:t>1</a:t>
                </a:r>
                <a:r>
                  <a:rPr lang="en-US" sz="1400" baseline="30000" dirty="0">
                    <a:solidFill>
                      <a:schemeClr val="bg1"/>
                    </a:solidFill>
                  </a:rPr>
                  <a:t>st</a:t>
                </a:r>
                <a:r>
                  <a:rPr lang="en-US" sz="1400" dirty="0">
                    <a:solidFill>
                      <a:schemeClr val="bg1"/>
                    </a:solidFill>
                  </a:rPr>
                  <a:t> generation</a:t>
                </a:r>
              </a:p>
            </p:txBody>
          </p:sp>
          <p:sp>
            <p:nvSpPr>
              <p:cNvPr id="31" name="Text Box 16"/>
              <p:cNvSpPr txBox="1">
                <a:spLocks noChangeArrowheads="1"/>
              </p:cNvSpPr>
              <p:nvPr/>
            </p:nvSpPr>
            <p:spPr bwMode="auto">
              <a:xfrm>
                <a:off x="5638800" y="1905000"/>
                <a:ext cx="6858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/>
                  <a:t>z = 1</a:t>
                </a:r>
              </a:p>
            </p:txBody>
          </p:sp>
          <p:sp>
            <p:nvSpPr>
              <p:cNvPr id="32" name="Line 17"/>
              <p:cNvSpPr>
                <a:spLocks noChangeShapeType="1"/>
              </p:cNvSpPr>
              <p:nvPr/>
            </p:nvSpPr>
            <p:spPr bwMode="auto">
              <a:xfrm>
                <a:off x="6947849" y="2329867"/>
                <a:ext cx="457200" cy="0"/>
              </a:xfrm>
              <a:prstGeom prst="line">
                <a:avLst/>
              </a:prstGeom>
              <a:noFill/>
              <a:ln w="31750">
                <a:solidFill>
                  <a:schemeClr val="bg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Text Box 19"/>
              <p:cNvSpPr txBox="1">
                <a:spLocks noChangeArrowheads="1"/>
              </p:cNvSpPr>
              <p:nvPr/>
            </p:nvSpPr>
            <p:spPr bwMode="auto">
              <a:xfrm>
                <a:off x="7405047" y="2126620"/>
                <a:ext cx="2846972" cy="4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 dirty="0">
                    <a:solidFill>
                      <a:schemeClr val="bg1"/>
                    </a:solidFill>
                  </a:rPr>
                  <a:t>Total radiation</a:t>
                </a:r>
              </a:p>
            </p:txBody>
          </p:sp>
          <p:sp>
            <p:nvSpPr>
              <p:cNvPr id="34" name="Rectangle 20"/>
              <p:cNvSpPr>
                <a:spLocks noChangeArrowheads="1"/>
              </p:cNvSpPr>
              <p:nvPr/>
            </p:nvSpPr>
            <p:spPr bwMode="auto">
              <a:xfrm>
                <a:off x="4267200" y="1810065"/>
                <a:ext cx="2133600" cy="3886200"/>
              </a:xfrm>
              <a:prstGeom prst="rect">
                <a:avLst/>
              </a:prstGeom>
              <a:solidFill>
                <a:srgbClr val="E33D3B">
                  <a:alpha val="30196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35" name="Text Box 21"/>
              <p:cNvSpPr txBox="1">
                <a:spLocks noChangeArrowheads="1"/>
              </p:cNvSpPr>
              <p:nvPr/>
            </p:nvSpPr>
            <p:spPr bwMode="auto">
              <a:xfrm>
                <a:off x="4198403" y="1807542"/>
                <a:ext cx="2583821" cy="4267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b="1" dirty="0">
                    <a:solidFill>
                      <a:srgbClr val="E378A8"/>
                    </a:solidFill>
                  </a:rPr>
                  <a:t>GLAST window</a:t>
                </a:r>
              </a:p>
            </p:txBody>
          </p:sp>
          <p:sp>
            <p:nvSpPr>
              <p:cNvPr id="36" name="Text Box 22"/>
              <p:cNvSpPr txBox="1">
                <a:spLocks noChangeArrowheads="1"/>
              </p:cNvSpPr>
              <p:nvPr/>
            </p:nvSpPr>
            <p:spPr bwMode="auto">
              <a:xfrm>
                <a:off x="7370040" y="2756927"/>
                <a:ext cx="2937015" cy="4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 dirty="0">
                    <a:solidFill>
                      <a:schemeClr val="bg1"/>
                    </a:solidFill>
                  </a:rPr>
                  <a:t>2</a:t>
                </a:r>
                <a:r>
                  <a:rPr lang="en-US" sz="1400" baseline="30000" dirty="0">
                    <a:solidFill>
                      <a:schemeClr val="bg1"/>
                    </a:solidFill>
                  </a:rPr>
                  <a:t>nd</a:t>
                </a:r>
                <a:r>
                  <a:rPr lang="en-US" sz="1400" dirty="0">
                    <a:solidFill>
                      <a:schemeClr val="bg1"/>
                    </a:solidFill>
                  </a:rPr>
                  <a:t> generation</a:t>
                </a:r>
              </a:p>
            </p:txBody>
          </p:sp>
          <p:sp>
            <p:nvSpPr>
              <p:cNvPr id="37" name="Text Box 23"/>
              <p:cNvSpPr txBox="1">
                <a:spLocks noChangeArrowheads="1"/>
              </p:cNvSpPr>
              <p:nvPr/>
            </p:nvSpPr>
            <p:spPr bwMode="auto">
              <a:xfrm>
                <a:off x="7405047" y="2989428"/>
                <a:ext cx="2756926" cy="4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 dirty="0">
                    <a:solidFill>
                      <a:schemeClr val="bg1"/>
                    </a:solidFill>
                  </a:rPr>
                  <a:t>3</a:t>
                </a:r>
                <a:r>
                  <a:rPr lang="en-US" sz="1400" baseline="30000" dirty="0">
                    <a:solidFill>
                      <a:schemeClr val="bg1"/>
                    </a:solidFill>
                  </a:rPr>
                  <a:t>rd</a:t>
                </a:r>
                <a:r>
                  <a:rPr lang="en-US" sz="1400" dirty="0">
                    <a:solidFill>
                      <a:schemeClr val="bg1"/>
                    </a:solidFill>
                  </a:rPr>
                  <a:t> generation</a:t>
                </a:r>
              </a:p>
            </p:txBody>
          </p:sp>
          <p:sp>
            <p:nvSpPr>
              <p:cNvPr id="38" name="Text Box 24"/>
              <p:cNvSpPr txBox="1">
                <a:spLocks noChangeArrowheads="1"/>
              </p:cNvSpPr>
              <p:nvPr/>
            </p:nvSpPr>
            <p:spPr bwMode="auto">
              <a:xfrm>
                <a:off x="7404514" y="3208712"/>
                <a:ext cx="3027059" cy="4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 dirty="0">
                    <a:solidFill>
                      <a:schemeClr val="bg1"/>
                    </a:solidFill>
                  </a:rPr>
                  <a:t>4</a:t>
                </a:r>
                <a:r>
                  <a:rPr lang="en-US" sz="1400" baseline="30000" dirty="0">
                    <a:solidFill>
                      <a:schemeClr val="bg1"/>
                    </a:solidFill>
                  </a:rPr>
                  <a:t>th</a:t>
                </a:r>
                <a:r>
                  <a:rPr lang="en-US" sz="1400" dirty="0">
                    <a:solidFill>
                      <a:schemeClr val="bg1"/>
                    </a:solidFill>
                  </a:rPr>
                  <a:t> generation</a:t>
                </a:r>
              </a:p>
            </p:txBody>
          </p:sp>
          <p:sp>
            <p:nvSpPr>
              <p:cNvPr id="39" name="Text Box 25"/>
              <p:cNvSpPr txBox="1">
                <a:spLocks noChangeArrowheads="1"/>
              </p:cNvSpPr>
              <p:nvPr/>
            </p:nvSpPr>
            <p:spPr bwMode="auto">
              <a:xfrm>
                <a:off x="6705599" y="5486401"/>
                <a:ext cx="3477845" cy="3477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 dirty="0">
                    <a:solidFill>
                      <a:schemeClr val="bg1"/>
                    </a:solidFill>
                  </a:rPr>
                  <a:t>Cooling of electrons by synchrotron loss</a:t>
                </a:r>
              </a:p>
            </p:txBody>
          </p:sp>
          <p:sp>
            <p:nvSpPr>
              <p:cNvPr id="40" name="Line 26"/>
              <p:cNvSpPr>
                <a:spLocks noChangeShapeType="1"/>
              </p:cNvSpPr>
              <p:nvPr/>
            </p:nvSpPr>
            <p:spPr bwMode="auto">
              <a:xfrm>
                <a:off x="5791200" y="4953000"/>
                <a:ext cx="914400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Text Box 28"/>
              <p:cNvSpPr txBox="1">
                <a:spLocks noChangeArrowheads="1"/>
              </p:cNvSpPr>
              <p:nvPr/>
            </p:nvSpPr>
            <p:spPr bwMode="auto">
              <a:xfrm>
                <a:off x="7421462" y="3444946"/>
                <a:ext cx="2756926" cy="4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 dirty="0">
                    <a:solidFill>
                      <a:schemeClr val="bg1"/>
                    </a:solidFill>
                  </a:rPr>
                  <a:t>5</a:t>
                </a:r>
                <a:r>
                  <a:rPr lang="en-US" sz="1400" baseline="30000" dirty="0">
                    <a:solidFill>
                      <a:schemeClr val="bg1"/>
                    </a:solidFill>
                  </a:rPr>
                  <a:t>th</a:t>
                </a:r>
                <a:r>
                  <a:rPr lang="en-US" sz="1400" dirty="0">
                    <a:solidFill>
                      <a:schemeClr val="bg1"/>
                    </a:solidFill>
                  </a:rPr>
                  <a:t> generation</a:t>
                </a:r>
              </a:p>
            </p:txBody>
          </p:sp>
          <p:sp>
            <p:nvSpPr>
              <p:cNvPr id="42" name="Line 29"/>
              <p:cNvSpPr>
                <a:spLocks noChangeShapeType="1"/>
              </p:cNvSpPr>
              <p:nvPr/>
            </p:nvSpPr>
            <p:spPr bwMode="auto">
              <a:xfrm>
                <a:off x="4267200" y="3200400"/>
                <a:ext cx="1828800" cy="0"/>
              </a:xfrm>
              <a:prstGeom prst="line">
                <a:avLst/>
              </a:prstGeom>
              <a:noFill/>
              <a:ln w="31750">
                <a:solidFill>
                  <a:srgbClr val="E3150D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31"/>
              <p:cNvSpPr>
                <a:spLocks noChangeShapeType="1"/>
              </p:cNvSpPr>
              <p:nvPr/>
            </p:nvSpPr>
            <p:spPr bwMode="auto">
              <a:xfrm flipV="1">
                <a:off x="6096000" y="3048000"/>
                <a:ext cx="304800" cy="152400"/>
              </a:xfrm>
              <a:prstGeom prst="line">
                <a:avLst/>
              </a:prstGeom>
              <a:noFill/>
              <a:ln w="31750">
                <a:solidFill>
                  <a:srgbClr val="E3150D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32"/>
              <p:cNvSpPr txBox="1">
                <a:spLocks noChangeArrowheads="1"/>
              </p:cNvSpPr>
              <p:nvPr/>
            </p:nvSpPr>
            <p:spPr bwMode="auto">
              <a:xfrm>
                <a:off x="4800600" y="3200400"/>
                <a:ext cx="10668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 b="1">
                    <a:solidFill>
                      <a:srgbClr val="E3150D"/>
                    </a:solidFill>
                  </a:rPr>
                  <a:t>GLAST</a:t>
                </a:r>
              </a:p>
            </p:txBody>
          </p:sp>
        </p:grpSp>
        <p:sp>
          <p:nvSpPr>
            <p:cNvPr id="54" name="Text Box 16"/>
            <p:cNvSpPr txBox="1">
              <a:spLocks noChangeArrowheads="1"/>
            </p:cNvSpPr>
            <p:nvPr/>
          </p:nvSpPr>
          <p:spPr bwMode="auto">
            <a:xfrm>
              <a:off x="2671754" y="3676727"/>
              <a:ext cx="685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>
                  <a:solidFill>
                    <a:schemeClr val="bg1"/>
                  </a:solidFill>
                </a:rPr>
                <a:t>z = 1</a:t>
              </a:r>
            </a:p>
          </p:txBody>
        </p:sp>
      </p:grpSp>
      <p:sp>
        <p:nvSpPr>
          <p:cNvPr id="60" name="Text Box 3"/>
          <p:cNvSpPr txBox="1">
            <a:spLocks noChangeArrowheads="1"/>
          </p:cNvSpPr>
          <p:nvPr/>
        </p:nvSpPr>
        <p:spPr bwMode="auto">
          <a:xfrm>
            <a:off x="0" y="-76200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Emission in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GRBs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Espace réservé du numéro de diapositive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46" name="Groupe 72"/>
          <p:cNvGrpSpPr/>
          <p:nvPr/>
        </p:nvGrpSpPr>
        <p:grpSpPr>
          <a:xfrm>
            <a:off x="142844" y="1214422"/>
            <a:ext cx="9215502" cy="415498"/>
            <a:chOff x="142844" y="2817811"/>
            <a:chExt cx="9215502" cy="415498"/>
          </a:xfrm>
        </p:grpSpPr>
        <p:sp>
          <p:nvSpPr>
            <p:cNvPr id="47" name="Line 18"/>
            <p:cNvSpPr>
              <a:spLocks noChangeShapeType="1"/>
            </p:cNvSpPr>
            <p:nvPr/>
          </p:nvSpPr>
          <p:spPr bwMode="auto">
            <a:xfrm>
              <a:off x="142844" y="3024186"/>
              <a:ext cx="858554" cy="1588"/>
            </a:xfrm>
            <a:prstGeom prst="line">
              <a:avLst/>
            </a:prstGeom>
            <a:noFill/>
            <a:ln w="63500">
              <a:solidFill>
                <a:srgbClr val="FFCC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 Box 19"/>
            <p:cNvSpPr txBox="1">
              <a:spLocks noChangeArrowheads="1"/>
            </p:cNvSpPr>
            <p:nvPr/>
          </p:nvSpPr>
          <p:spPr bwMode="auto">
            <a:xfrm>
              <a:off x="974722" y="2817811"/>
              <a:ext cx="8383624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2100" dirty="0" smtClean="0">
                  <a:solidFill>
                    <a:schemeClr val="bg1"/>
                  </a:solidFill>
                </a:rPr>
                <a:t>Radiation </a:t>
              </a:r>
              <a:r>
                <a:rPr lang="fr-FR" sz="2100" dirty="0" err="1" smtClean="0">
                  <a:solidFill>
                    <a:schemeClr val="bg1"/>
                  </a:solidFill>
                </a:rPr>
                <a:t>emited</a:t>
              </a:r>
              <a:r>
                <a:rPr lang="fr-FR" sz="2100" dirty="0" smtClean="0">
                  <a:solidFill>
                    <a:schemeClr val="bg1"/>
                  </a:solidFill>
                </a:rPr>
                <a:t> by </a:t>
              </a:r>
              <a:r>
                <a:rPr lang="fr-FR" sz="2100" dirty="0" err="1" smtClean="0">
                  <a:solidFill>
                    <a:schemeClr val="bg1"/>
                  </a:solidFill>
                </a:rPr>
                <a:t>electromagnetic</a:t>
              </a:r>
              <a:r>
                <a:rPr lang="fr-FR" sz="2100" dirty="0" smtClean="0">
                  <a:solidFill>
                    <a:schemeClr val="bg1"/>
                  </a:solidFill>
                </a:rPr>
                <a:t> cascades </a:t>
              </a:r>
              <a:r>
                <a:rPr lang="fr-FR" sz="2100" dirty="0" err="1" smtClean="0">
                  <a:solidFill>
                    <a:schemeClr val="bg1"/>
                  </a:solidFill>
                </a:rPr>
                <a:t>within</a:t>
              </a:r>
              <a:r>
                <a:rPr lang="fr-FR" sz="2100" dirty="0" smtClean="0">
                  <a:solidFill>
                    <a:schemeClr val="bg1"/>
                  </a:solidFill>
                </a:rPr>
                <a:t> the GRB blast </a:t>
              </a:r>
              <a:r>
                <a:rPr lang="fr-FR" sz="2100" dirty="0" err="1" smtClean="0">
                  <a:solidFill>
                    <a:schemeClr val="bg1"/>
                  </a:solidFill>
                </a:rPr>
                <a:t>wave</a:t>
              </a:r>
              <a:r>
                <a:rPr lang="fr-FR" sz="2100" dirty="0" smtClean="0">
                  <a:solidFill>
                    <a:schemeClr val="bg1"/>
                  </a:solidFill>
                </a:rPr>
                <a:t>.</a:t>
              </a:r>
              <a:endParaRPr lang="fr-FR" sz="2100" baseline="300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25"/>
          <p:cNvGrpSpPr/>
          <p:nvPr/>
        </p:nvGrpSpPr>
        <p:grpSpPr>
          <a:xfrm>
            <a:off x="96695" y="2825094"/>
            <a:ext cx="8962452" cy="3214710"/>
            <a:chOff x="96695" y="3143248"/>
            <a:chExt cx="8962452" cy="3214710"/>
          </a:xfrm>
        </p:grpSpPr>
        <p:pic>
          <p:nvPicPr>
            <p:cNvPr id="27" name="Picture 7" descr="Bottcher&amp;Dermer1998_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6695" y="3143248"/>
              <a:ext cx="4430761" cy="3214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Groupe 65"/>
            <p:cNvGrpSpPr/>
            <p:nvPr/>
          </p:nvGrpSpPr>
          <p:grpSpPr>
            <a:xfrm>
              <a:off x="4623806" y="3143248"/>
              <a:ext cx="4435341" cy="3214709"/>
              <a:chOff x="533400" y="1933575"/>
              <a:chExt cx="6172200" cy="4473575"/>
            </a:xfrm>
          </p:grpSpPr>
          <p:pic>
            <p:nvPicPr>
              <p:cNvPr id="34" name="Picture 4" descr="Bottcher&amp;Dermer1998_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533400" y="1933575"/>
                <a:ext cx="6172200" cy="44735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5" name="Rectangle 7"/>
              <p:cNvSpPr>
                <a:spLocks noChangeArrowheads="1"/>
              </p:cNvSpPr>
              <p:nvPr/>
            </p:nvSpPr>
            <p:spPr bwMode="auto">
              <a:xfrm>
                <a:off x="3200400" y="1981200"/>
                <a:ext cx="1143000" cy="3810000"/>
              </a:xfrm>
              <a:prstGeom prst="rect">
                <a:avLst/>
              </a:prstGeom>
              <a:solidFill>
                <a:srgbClr val="E33D3B">
                  <a:alpha val="30196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32" name="Rectangle 9"/>
            <p:cNvSpPr>
              <a:spLocks noChangeArrowheads="1"/>
            </p:cNvSpPr>
            <p:nvPr/>
          </p:nvSpPr>
          <p:spPr bwMode="auto">
            <a:xfrm>
              <a:off x="2169163" y="3173506"/>
              <a:ext cx="816083" cy="2723856"/>
            </a:xfrm>
            <a:prstGeom prst="rect">
              <a:avLst/>
            </a:prstGeom>
            <a:solidFill>
              <a:srgbClr val="E33D3B">
                <a:alpha val="30196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2897829" y="3233322"/>
              <a:ext cx="16764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>
                  <a:solidFill>
                    <a:srgbClr val="E378A8"/>
                  </a:solidFill>
                </a:rPr>
                <a:t>GLAST window</a:t>
              </a:r>
            </a:p>
          </p:txBody>
        </p:sp>
      </p:grpSp>
      <p:sp>
        <p:nvSpPr>
          <p:cNvPr id="43" name="ZoneTexte 42"/>
          <p:cNvSpPr txBox="1"/>
          <p:nvPr/>
        </p:nvSpPr>
        <p:spPr>
          <a:xfrm>
            <a:off x="3428992" y="2357430"/>
            <a:ext cx="35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Bottcher</a:t>
            </a:r>
            <a:r>
              <a:rPr lang="en-US" dirty="0" smtClean="0">
                <a:solidFill>
                  <a:schemeClr val="bg1"/>
                </a:solidFill>
              </a:rPr>
              <a:t> &amp; </a:t>
            </a:r>
            <a:r>
              <a:rPr lang="en-US" dirty="0" err="1" smtClean="0">
                <a:solidFill>
                  <a:schemeClr val="bg1"/>
                </a:solidFill>
              </a:rPr>
              <a:t>Dermer</a:t>
            </a:r>
            <a:r>
              <a:rPr lang="en-US" dirty="0" smtClean="0">
                <a:solidFill>
                  <a:schemeClr val="bg1"/>
                </a:solidFill>
              </a:rPr>
              <a:t> 1998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0" y="-76200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Emission in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GRBs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23" name="Groupe 72"/>
          <p:cNvGrpSpPr/>
          <p:nvPr/>
        </p:nvGrpSpPr>
        <p:grpSpPr>
          <a:xfrm>
            <a:off x="142844" y="1214422"/>
            <a:ext cx="9215502" cy="738664"/>
            <a:chOff x="142844" y="2817811"/>
            <a:chExt cx="9215502" cy="738664"/>
          </a:xfrm>
        </p:grpSpPr>
        <p:sp>
          <p:nvSpPr>
            <p:cNvPr id="24" name="Line 18"/>
            <p:cNvSpPr>
              <a:spLocks noChangeShapeType="1"/>
            </p:cNvSpPr>
            <p:nvPr/>
          </p:nvSpPr>
          <p:spPr bwMode="auto">
            <a:xfrm>
              <a:off x="142844" y="3024186"/>
              <a:ext cx="858554" cy="1588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 Box 19"/>
            <p:cNvSpPr txBox="1">
              <a:spLocks noChangeArrowheads="1"/>
            </p:cNvSpPr>
            <p:nvPr/>
          </p:nvSpPr>
          <p:spPr bwMode="auto">
            <a:xfrm>
              <a:off x="974722" y="2817811"/>
              <a:ext cx="8383624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2100" dirty="0" err="1" smtClean="0">
                  <a:solidFill>
                    <a:schemeClr val="bg1"/>
                  </a:solidFill>
                </a:rPr>
                <a:t>Photopion</a:t>
              </a:r>
              <a:r>
                <a:rPr lang="fr-FR" sz="2100" dirty="0" smtClean="0">
                  <a:solidFill>
                    <a:schemeClr val="bg1"/>
                  </a:solidFill>
                </a:rPr>
                <a:t> production and </a:t>
              </a:r>
              <a:r>
                <a:rPr lang="fr-FR" sz="2100" dirty="0" err="1" smtClean="0">
                  <a:solidFill>
                    <a:schemeClr val="bg1"/>
                  </a:solidFill>
                </a:rPr>
                <a:t>decay</a:t>
              </a:r>
              <a:r>
                <a:rPr lang="fr-FR" sz="2100" dirty="0" smtClean="0">
                  <a:solidFill>
                    <a:schemeClr val="bg1"/>
                  </a:solidFill>
                </a:rPr>
                <a:t>: protons interaction </a:t>
              </a:r>
              <a:r>
                <a:rPr lang="fr-FR" sz="2100" dirty="0" err="1" smtClean="0">
                  <a:solidFill>
                    <a:schemeClr val="bg1"/>
                  </a:solidFill>
                </a:rPr>
                <a:t>with</a:t>
              </a:r>
              <a:r>
                <a:rPr lang="fr-FR" sz="2100" dirty="0" smtClean="0">
                  <a:solidFill>
                    <a:schemeClr val="bg1"/>
                  </a:solidFill>
                </a:rPr>
                <a:t> synchrotron photons or </a:t>
              </a:r>
              <a:r>
                <a:rPr lang="fr-FR" sz="2100" dirty="0" err="1" smtClean="0">
                  <a:solidFill>
                    <a:schemeClr val="bg1"/>
                  </a:solidFill>
                </a:rPr>
                <a:t>external</a:t>
              </a:r>
              <a:r>
                <a:rPr lang="fr-FR" sz="2100" dirty="0" smtClean="0">
                  <a:solidFill>
                    <a:schemeClr val="bg1"/>
                  </a:solidFill>
                </a:rPr>
                <a:t> radiation </a:t>
              </a:r>
              <a:r>
                <a:rPr lang="fr-FR" sz="2100" dirty="0" err="1" smtClean="0">
                  <a:solidFill>
                    <a:schemeClr val="bg1"/>
                  </a:solidFill>
                </a:rPr>
                <a:t>field</a:t>
              </a:r>
              <a:r>
                <a:rPr lang="fr-FR" sz="2100" dirty="0" smtClean="0">
                  <a:solidFill>
                    <a:schemeClr val="bg1"/>
                  </a:solidFill>
                </a:rPr>
                <a:t>.</a:t>
              </a:r>
              <a:endParaRPr lang="fr-FR" sz="2100" baseline="300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Box 3"/>
          <p:cNvSpPr txBox="1">
            <a:spLocks noChangeArrowheads="1"/>
          </p:cNvSpPr>
          <p:nvPr/>
        </p:nvSpPr>
        <p:spPr bwMode="auto">
          <a:xfrm>
            <a:off x="0" y="-76200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Emission in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GRBs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fr-FR" sz="3600" b="1" dirty="0" err="1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e 15"/>
          <p:cNvGrpSpPr/>
          <p:nvPr/>
        </p:nvGrpSpPr>
        <p:grpSpPr>
          <a:xfrm>
            <a:off x="26353" y="2798465"/>
            <a:ext cx="9108446" cy="2222631"/>
            <a:chOff x="-2304207" y="3143248"/>
            <a:chExt cx="12588518" cy="3071834"/>
          </a:xfrm>
        </p:grpSpPr>
        <p:pic>
          <p:nvPicPr>
            <p:cNvPr id="106497" name="Picture 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2304207" y="3143248"/>
              <a:ext cx="8162091" cy="3071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6498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857884" y="3143248"/>
              <a:ext cx="4426427" cy="3071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1" name="Rectangle 30"/>
          <p:cNvSpPr>
            <a:spLocks noChangeArrowheads="1"/>
          </p:cNvSpPr>
          <p:nvPr/>
        </p:nvSpPr>
        <p:spPr bwMode="auto">
          <a:xfrm>
            <a:off x="318346" y="2872519"/>
            <a:ext cx="2489247" cy="1864655"/>
          </a:xfrm>
          <a:prstGeom prst="rect">
            <a:avLst/>
          </a:prstGeom>
          <a:solidFill>
            <a:schemeClr val="accent2">
              <a:alpha val="25882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2" name="Rectangle 31"/>
          <p:cNvSpPr>
            <a:spLocks noChangeArrowheads="1"/>
          </p:cNvSpPr>
          <p:nvPr/>
        </p:nvSpPr>
        <p:spPr bwMode="auto">
          <a:xfrm>
            <a:off x="4591049" y="2884190"/>
            <a:ext cx="1304926" cy="1872638"/>
          </a:xfrm>
          <a:prstGeom prst="rect">
            <a:avLst/>
          </a:prstGeom>
          <a:solidFill>
            <a:srgbClr val="E3150D">
              <a:alpha val="25882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3519483" y="2881688"/>
            <a:ext cx="1138242" cy="1864655"/>
          </a:xfrm>
          <a:prstGeom prst="rect">
            <a:avLst/>
          </a:prstGeom>
          <a:solidFill>
            <a:schemeClr val="accent2">
              <a:alpha val="25882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4" name="Rectangle 30"/>
          <p:cNvSpPr>
            <a:spLocks noChangeArrowheads="1"/>
          </p:cNvSpPr>
          <p:nvPr/>
        </p:nvSpPr>
        <p:spPr bwMode="auto">
          <a:xfrm>
            <a:off x="6319845" y="2931815"/>
            <a:ext cx="1376355" cy="1883707"/>
          </a:xfrm>
          <a:prstGeom prst="rect">
            <a:avLst/>
          </a:prstGeom>
          <a:solidFill>
            <a:schemeClr val="accent2">
              <a:alpha val="25882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Rectangle 31"/>
          <p:cNvSpPr>
            <a:spLocks noChangeArrowheads="1"/>
          </p:cNvSpPr>
          <p:nvPr/>
        </p:nvSpPr>
        <p:spPr bwMode="auto">
          <a:xfrm>
            <a:off x="7643813" y="2936578"/>
            <a:ext cx="1395412" cy="1881203"/>
          </a:xfrm>
          <a:prstGeom prst="rect">
            <a:avLst/>
          </a:prstGeom>
          <a:solidFill>
            <a:srgbClr val="E3150D">
              <a:alpha val="25882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5465346" y="2857024"/>
            <a:ext cx="606852" cy="318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>
                <a:solidFill>
                  <a:srgbClr val="E33D3B"/>
                </a:solidFill>
              </a:rPr>
              <a:t>LAT</a:t>
            </a:r>
          </a:p>
        </p:txBody>
      </p:sp>
      <p:sp>
        <p:nvSpPr>
          <p:cNvPr id="28" name="Text Box 29"/>
          <p:cNvSpPr txBox="1">
            <a:spLocks noChangeArrowheads="1"/>
          </p:cNvSpPr>
          <p:nvPr/>
        </p:nvSpPr>
        <p:spPr bwMode="auto">
          <a:xfrm>
            <a:off x="3418729" y="2857024"/>
            <a:ext cx="627447" cy="318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>
                <a:solidFill>
                  <a:schemeClr val="accent2"/>
                </a:solidFill>
              </a:rPr>
              <a:t>GBM</a:t>
            </a:r>
            <a:endParaRPr lang="en-US" sz="1400" b="1" dirty="0">
              <a:solidFill>
                <a:srgbClr val="E33D3B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6143636" y="5291752"/>
            <a:ext cx="3000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GLAST simulation </a:t>
            </a:r>
            <a:r>
              <a:rPr lang="fr-FR" dirty="0" err="1" smtClean="0">
                <a:solidFill>
                  <a:schemeClr val="bg1"/>
                </a:solidFill>
              </a:rPr>
              <a:t>based</a:t>
            </a:r>
            <a:r>
              <a:rPr lang="fr-FR" dirty="0" smtClean="0">
                <a:solidFill>
                  <a:schemeClr val="bg1"/>
                </a:solidFill>
              </a:rPr>
              <a:t> on BATSE data </a:t>
            </a:r>
            <a:r>
              <a:rPr lang="fr-FR" dirty="0" err="1" smtClean="0">
                <a:solidFill>
                  <a:schemeClr val="bg1"/>
                </a:solidFill>
              </a:rPr>
              <a:t>from</a:t>
            </a:r>
            <a:r>
              <a:rPr lang="fr-FR" dirty="0" smtClean="0">
                <a:solidFill>
                  <a:schemeClr val="bg1"/>
                </a:solidFill>
              </a:rPr>
              <a:t> GRB 911016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Line 9"/>
          <p:cNvSpPr>
            <a:spLocks noChangeShapeType="1"/>
          </p:cNvSpPr>
          <p:nvPr/>
        </p:nvSpPr>
        <p:spPr bwMode="auto">
          <a:xfrm flipH="1" flipV="1">
            <a:off x="7286638" y="5013043"/>
            <a:ext cx="71443" cy="357190"/>
          </a:xfrm>
          <a:prstGeom prst="line">
            <a:avLst/>
          </a:prstGeom>
          <a:noFill/>
          <a:ln w="38160">
            <a:solidFill>
              <a:schemeClr val="bg1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ZoneTexte 31"/>
          <p:cNvSpPr txBox="1"/>
          <p:nvPr/>
        </p:nvSpPr>
        <p:spPr>
          <a:xfrm>
            <a:off x="214282" y="5291752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Fit of BATSE data </a:t>
            </a:r>
            <a:r>
              <a:rPr lang="fr-FR" dirty="0" err="1" smtClean="0">
                <a:solidFill>
                  <a:schemeClr val="bg1"/>
                </a:solidFill>
              </a:rPr>
              <a:t>from</a:t>
            </a:r>
            <a:r>
              <a:rPr lang="fr-FR" dirty="0" smtClean="0">
                <a:solidFill>
                  <a:schemeClr val="bg1"/>
                </a:solidFill>
              </a:rPr>
              <a:t> GRB 911016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643174" y="5291752"/>
            <a:ext cx="3500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Simulation and extrapolation of  BATSE data for GRB 911016 in the LAT </a:t>
            </a:r>
            <a:r>
              <a:rPr lang="fr-FR" dirty="0" err="1" smtClean="0">
                <a:solidFill>
                  <a:schemeClr val="bg1"/>
                </a:solidFill>
              </a:rPr>
              <a:t>energy</a:t>
            </a:r>
            <a:r>
              <a:rPr lang="fr-FR" dirty="0" smtClean="0">
                <a:solidFill>
                  <a:schemeClr val="bg1"/>
                </a:solidFill>
              </a:rPr>
              <a:t> range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Line 9"/>
          <p:cNvSpPr>
            <a:spLocks noChangeShapeType="1"/>
          </p:cNvSpPr>
          <p:nvPr/>
        </p:nvSpPr>
        <p:spPr bwMode="auto">
          <a:xfrm flipH="1" flipV="1">
            <a:off x="3786182" y="5013043"/>
            <a:ext cx="71443" cy="357190"/>
          </a:xfrm>
          <a:prstGeom prst="line">
            <a:avLst/>
          </a:prstGeom>
          <a:noFill/>
          <a:ln w="38160">
            <a:solidFill>
              <a:schemeClr val="bg1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" name="Line 9"/>
          <p:cNvSpPr>
            <a:spLocks noChangeShapeType="1"/>
          </p:cNvSpPr>
          <p:nvPr/>
        </p:nvSpPr>
        <p:spPr bwMode="auto">
          <a:xfrm flipH="1" flipV="1">
            <a:off x="1142976" y="5013043"/>
            <a:ext cx="71443" cy="357190"/>
          </a:xfrm>
          <a:prstGeom prst="line">
            <a:avLst/>
          </a:prstGeom>
          <a:noFill/>
          <a:ln w="38160">
            <a:solidFill>
              <a:schemeClr val="bg1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38" name="Connecteur droit avec flèche 37"/>
          <p:cNvCxnSpPr>
            <a:stCxn id="39" idx="2"/>
          </p:cNvCxnSpPr>
          <p:nvPr/>
        </p:nvCxnSpPr>
        <p:spPr>
          <a:xfrm rot="16200000" flipH="1">
            <a:off x="1210618" y="2866106"/>
            <a:ext cx="336141" cy="242960"/>
          </a:xfrm>
          <a:prstGeom prst="straightConnector1">
            <a:avLst/>
          </a:prstGeom>
          <a:ln w="22225">
            <a:solidFill>
              <a:srgbClr val="FF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-64395" y="2296296"/>
            <a:ext cx="2643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CC00"/>
                </a:solidFill>
              </a:rPr>
              <a:t>B</a:t>
            </a:r>
            <a:r>
              <a:rPr lang="fr-FR" sz="1400" dirty="0" smtClean="0">
                <a:solidFill>
                  <a:srgbClr val="FFCC00"/>
                </a:solidFill>
              </a:rPr>
              <a:t>ATSE data for GRB 911016 </a:t>
            </a:r>
            <a:r>
              <a:rPr lang="fr-FR" sz="1400" dirty="0" err="1" smtClean="0">
                <a:solidFill>
                  <a:srgbClr val="FFCC00"/>
                </a:solidFill>
              </a:rPr>
              <a:t>well</a:t>
            </a:r>
            <a:r>
              <a:rPr lang="fr-FR" sz="1400" dirty="0" smtClean="0">
                <a:solidFill>
                  <a:srgbClr val="FFCC00"/>
                </a:solidFill>
              </a:rPr>
              <a:t> </a:t>
            </a:r>
            <a:r>
              <a:rPr lang="fr-FR" sz="1400" dirty="0" err="1" smtClean="0">
                <a:solidFill>
                  <a:srgbClr val="FFCC00"/>
                </a:solidFill>
              </a:rPr>
              <a:t>fitted</a:t>
            </a:r>
            <a:r>
              <a:rPr lang="fr-FR" sz="1400" dirty="0" smtClean="0">
                <a:solidFill>
                  <a:srgbClr val="FFCC00"/>
                </a:solidFill>
              </a:rPr>
              <a:t> </a:t>
            </a:r>
            <a:r>
              <a:rPr lang="fr-FR" sz="1400" dirty="0" err="1" smtClean="0">
                <a:solidFill>
                  <a:srgbClr val="FFCC00"/>
                </a:solidFill>
              </a:rPr>
              <a:t>with</a:t>
            </a:r>
            <a:r>
              <a:rPr lang="fr-FR" sz="1400" dirty="0" smtClean="0">
                <a:solidFill>
                  <a:srgbClr val="FFCC00"/>
                </a:solidFill>
              </a:rPr>
              <a:t> </a:t>
            </a:r>
            <a:r>
              <a:rPr lang="fr-FR" sz="1400" dirty="0" err="1" smtClean="0">
                <a:solidFill>
                  <a:srgbClr val="FFCC00"/>
                </a:solidFill>
              </a:rPr>
              <a:t>hybrid</a:t>
            </a:r>
            <a:r>
              <a:rPr lang="fr-FR" sz="1400" dirty="0" smtClean="0">
                <a:solidFill>
                  <a:srgbClr val="FFCC00"/>
                </a:solidFill>
              </a:rPr>
              <a:t> model</a:t>
            </a:r>
            <a:endParaRPr lang="en-US" sz="1400" dirty="0">
              <a:solidFill>
                <a:srgbClr val="FFCC00"/>
              </a:solidFill>
            </a:endParaRPr>
          </a:p>
        </p:txBody>
      </p:sp>
      <p:cxnSp>
        <p:nvCxnSpPr>
          <p:cNvPr id="43" name="Connecteur droit avec flèche 42"/>
          <p:cNvCxnSpPr>
            <a:stCxn id="44" idx="0"/>
          </p:cNvCxnSpPr>
          <p:nvPr/>
        </p:nvCxnSpPr>
        <p:spPr>
          <a:xfrm rot="16200000" flipV="1">
            <a:off x="3350708" y="2876750"/>
            <a:ext cx="978107" cy="3250429"/>
          </a:xfrm>
          <a:prstGeom prst="straightConnector1">
            <a:avLst/>
          </a:prstGeom>
          <a:ln w="22225">
            <a:solidFill>
              <a:srgbClr val="FF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4143372" y="4991018"/>
            <a:ext cx="2643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solidFill>
                  <a:srgbClr val="FFCC00"/>
                </a:solidFill>
              </a:rPr>
              <a:t>Blackbody</a:t>
            </a:r>
            <a:r>
              <a:rPr lang="fr-FR" sz="1400" dirty="0" smtClean="0">
                <a:solidFill>
                  <a:srgbClr val="FFCC00"/>
                </a:solidFill>
              </a:rPr>
              <a:t> component</a:t>
            </a:r>
            <a:endParaRPr lang="en-US" sz="1400" dirty="0">
              <a:solidFill>
                <a:srgbClr val="FFCC00"/>
              </a:solidFill>
            </a:endParaRPr>
          </a:p>
        </p:txBody>
      </p:sp>
      <p:cxnSp>
        <p:nvCxnSpPr>
          <p:cNvPr id="50" name="Connecteur droit avec flèche 49"/>
          <p:cNvCxnSpPr>
            <a:stCxn id="44" idx="0"/>
          </p:cNvCxnSpPr>
          <p:nvPr/>
        </p:nvCxnSpPr>
        <p:spPr>
          <a:xfrm rot="16200000" flipV="1">
            <a:off x="4457997" y="3984039"/>
            <a:ext cx="620917" cy="1393041"/>
          </a:xfrm>
          <a:prstGeom prst="straightConnector1">
            <a:avLst/>
          </a:prstGeom>
          <a:ln w="22225">
            <a:solidFill>
              <a:srgbClr val="FF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44" idx="0"/>
          </p:cNvCxnSpPr>
          <p:nvPr/>
        </p:nvCxnSpPr>
        <p:spPr>
          <a:xfrm rot="5400000" flipH="1" flipV="1">
            <a:off x="5886756" y="3734007"/>
            <a:ext cx="835231" cy="1678793"/>
          </a:xfrm>
          <a:prstGeom prst="straightConnector1">
            <a:avLst/>
          </a:prstGeom>
          <a:ln w="22225">
            <a:solidFill>
              <a:srgbClr val="FF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2714612" y="2296296"/>
            <a:ext cx="2643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FFCC00"/>
                </a:solidFill>
              </a:rPr>
              <a:t>No thermal component</a:t>
            </a:r>
            <a:endParaRPr lang="en-US" sz="1400" dirty="0">
              <a:solidFill>
                <a:srgbClr val="FFCC00"/>
              </a:solidFill>
            </a:endParaRPr>
          </a:p>
        </p:txBody>
      </p:sp>
      <p:cxnSp>
        <p:nvCxnSpPr>
          <p:cNvPr id="59" name="Connecteur droit avec flèche 58"/>
          <p:cNvCxnSpPr>
            <a:stCxn id="57" idx="2"/>
          </p:cNvCxnSpPr>
          <p:nvPr/>
        </p:nvCxnSpPr>
        <p:spPr>
          <a:xfrm rot="5400000">
            <a:off x="2411001" y="2050429"/>
            <a:ext cx="1071570" cy="2178859"/>
          </a:xfrm>
          <a:prstGeom prst="straightConnector1">
            <a:avLst/>
          </a:prstGeom>
          <a:ln w="22225">
            <a:solidFill>
              <a:srgbClr val="FF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>
            <a:stCxn id="57" idx="2"/>
          </p:cNvCxnSpPr>
          <p:nvPr/>
        </p:nvCxnSpPr>
        <p:spPr>
          <a:xfrm rot="16200000" flipH="1">
            <a:off x="3804041" y="2836246"/>
            <a:ext cx="928694" cy="464347"/>
          </a:xfrm>
          <a:prstGeom prst="straightConnector1">
            <a:avLst/>
          </a:prstGeom>
          <a:ln w="22225">
            <a:solidFill>
              <a:srgbClr val="FF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>
            <a:stCxn id="57" idx="2"/>
          </p:cNvCxnSpPr>
          <p:nvPr/>
        </p:nvCxnSpPr>
        <p:spPr>
          <a:xfrm rot="16200000" flipH="1">
            <a:off x="5232802" y="1407485"/>
            <a:ext cx="1071570" cy="3464745"/>
          </a:xfrm>
          <a:prstGeom prst="straightConnector1">
            <a:avLst/>
          </a:prstGeom>
          <a:ln w="22225">
            <a:solidFill>
              <a:srgbClr val="FF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space réservé du numéro de diapositive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0" name="Text Box 63"/>
          <p:cNvSpPr txBox="1">
            <a:spLocks noChangeArrowheads="1"/>
          </p:cNvSpPr>
          <p:nvPr/>
        </p:nvSpPr>
        <p:spPr bwMode="auto">
          <a:xfrm>
            <a:off x="142844" y="1071546"/>
            <a:ext cx="97155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sz="2800" dirty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</a:t>
            </a:r>
            <a:r>
              <a:rPr lang="fr-FR" sz="28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Hybrid</a:t>
            </a:r>
            <a:r>
              <a:rPr lang="fr-FR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</a:t>
            </a:r>
            <a:r>
              <a:rPr lang="fr-FR" sz="28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models</a:t>
            </a:r>
            <a:r>
              <a:rPr lang="fr-FR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  <a:sym typeface="Symbol" pitchFamily="18" charset="2"/>
              </a:rPr>
              <a:t> (black body and no thermal components)</a:t>
            </a:r>
            <a:endParaRPr lang="en-US" sz="2800" b="1" dirty="0">
              <a:solidFill>
                <a:schemeClr val="bg2">
                  <a:lumMod val="60000"/>
                  <a:lumOff val="40000"/>
                </a:schemeClr>
              </a:solidFill>
              <a:cs typeface="Arial" charset="0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16013" y="1844675"/>
            <a:ext cx="6697662" cy="1320800"/>
          </a:xfrm>
        </p:spPr>
        <p:txBody>
          <a:bodyPr/>
          <a:lstStyle/>
          <a:p>
            <a:r>
              <a:rPr lang="fr-FR" sz="2800" dirty="0" err="1">
                <a:solidFill>
                  <a:schemeClr val="bg1"/>
                </a:solidFill>
                <a:latin typeface="Trebuchet MS" pitchFamily="34" charset="0"/>
              </a:rPr>
              <a:t>Hadronic</a:t>
            </a:r>
            <a:r>
              <a:rPr lang="fr-FR" sz="2800" dirty="0">
                <a:solidFill>
                  <a:schemeClr val="bg1"/>
                </a:solidFill>
                <a:latin typeface="Trebuchet MS" pitchFamily="34" charset="0"/>
              </a:rPr>
              <a:t> and </a:t>
            </a:r>
            <a:r>
              <a:rPr lang="fr-FR" sz="2800" dirty="0" err="1">
                <a:solidFill>
                  <a:schemeClr val="bg1"/>
                </a:solidFill>
                <a:latin typeface="Trebuchet MS" pitchFamily="34" charset="0"/>
              </a:rPr>
              <a:t>Leptonic</a:t>
            </a:r>
            <a:r>
              <a:rPr lang="fr-FR" sz="28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Trebuchet MS" pitchFamily="34" charset="0"/>
              </a:rPr>
              <a:t>Acceleration</a:t>
            </a:r>
            <a:r>
              <a:rPr lang="fr-FR" sz="2800" dirty="0">
                <a:solidFill>
                  <a:schemeClr val="bg1"/>
                </a:solidFill>
                <a:latin typeface="Trebuchet MS" pitchFamily="34" charset="0"/>
              </a:rPr>
              <a:t> in the GRB </a:t>
            </a:r>
            <a:r>
              <a:rPr lang="fr-FR" sz="2800" dirty="0" err="1">
                <a:solidFill>
                  <a:schemeClr val="bg1"/>
                </a:solidFill>
                <a:latin typeface="Trebuchet MS" pitchFamily="34" charset="0"/>
              </a:rPr>
              <a:t>Internal</a:t>
            </a:r>
            <a:r>
              <a:rPr lang="fr-FR" sz="28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Trebuchet MS" pitchFamily="34" charset="0"/>
              </a:rPr>
              <a:t>Shock</a:t>
            </a:r>
            <a:r>
              <a:rPr lang="fr-FR" sz="2800" dirty="0">
                <a:solidFill>
                  <a:schemeClr val="bg1"/>
                </a:solidFill>
                <a:latin typeface="Trebuchet MS" pitchFamily="34" charset="0"/>
              </a:rPr>
              <a:t> Model</a:t>
            </a:r>
            <a:endParaRPr lang="fr-FR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2843213" y="620713"/>
            <a:ext cx="3024187" cy="1139825"/>
          </a:xfrm>
        </p:spPr>
        <p:txBody>
          <a:bodyPr/>
          <a:lstStyle/>
          <a:p>
            <a:r>
              <a:rPr lang="fr-FR" sz="2400" dirty="0" err="1">
                <a:solidFill>
                  <a:schemeClr val="bg1"/>
                </a:solidFill>
                <a:latin typeface="Trebuchet MS" pitchFamily="34" charset="0"/>
              </a:rPr>
              <a:t>Outline</a:t>
            </a:r>
            <a:endParaRPr lang="fr-FR" sz="24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2275" y="1916113"/>
            <a:ext cx="5832475" cy="2952750"/>
          </a:xfrm>
          <a:solidFill>
            <a:srgbClr val="000000">
              <a:alpha val="30000"/>
            </a:srgbClr>
          </a:solidFill>
          <a:ln w="31750">
            <a:solidFill>
              <a:schemeClr val="tx1"/>
            </a:solidFill>
          </a:ln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fr-FR" sz="1400" dirty="0">
              <a:solidFill>
                <a:schemeClr val="bg1"/>
              </a:solidFill>
              <a:effectLst/>
              <a:latin typeface="Trebuchet MS" pitchFamily="34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fr-FR" sz="1400" dirty="0">
                <a:solidFill>
                  <a:schemeClr val="bg1"/>
                </a:solidFill>
                <a:effectLst/>
                <a:latin typeface="Trebuchet MS" pitchFamily="34" charset="0"/>
              </a:rPr>
              <a:t>	(1) </a:t>
            </a:r>
            <a:r>
              <a:rPr lang="fr-FR" sz="1400" dirty="0" err="1">
                <a:solidFill>
                  <a:schemeClr val="bg1"/>
                </a:solidFill>
                <a:effectLst/>
                <a:latin typeface="Trebuchet MS" pitchFamily="34" charset="0"/>
              </a:rPr>
              <a:t>Brief</a:t>
            </a:r>
            <a:r>
              <a:rPr lang="fr-FR" sz="1400" dirty="0">
                <a:solidFill>
                  <a:schemeClr val="bg1"/>
                </a:solidFill>
                <a:effectLst/>
                <a:latin typeface="Trebuchet MS" pitchFamily="34" charset="0"/>
              </a:rPr>
              <a:t> description of the GRB </a:t>
            </a:r>
            <a:r>
              <a:rPr lang="fr-FR" sz="1400" dirty="0" err="1">
                <a:solidFill>
                  <a:schemeClr val="bg1"/>
                </a:solidFill>
                <a:effectLst/>
                <a:latin typeface="Trebuchet MS" pitchFamily="34" charset="0"/>
              </a:rPr>
              <a:t>internal</a:t>
            </a:r>
            <a:r>
              <a:rPr lang="fr-FR" sz="1400" dirty="0">
                <a:solidFill>
                  <a:schemeClr val="bg1"/>
                </a:solidFill>
                <a:effectLst/>
                <a:latin typeface="Trebuchet MS" pitchFamily="34" charset="0"/>
              </a:rPr>
              <a:t> </a:t>
            </a:r>
            <a:r>
              <a:rPr lang="fr-FR" sz="1400" dirty="0" err="1">
                <a:solidFill>
                  <a:schemeClr val="bg1"/>
                </a:solidFill>
                <a:effectLst/>
                <a:latin typeface="Trebuchet MS" pitchFamily="34" charset="0"/>
              </a:rPr>
              <a:t>shock</a:t>
            </a:r>
            <a:r>
              <a:rPr lang="fr-FR" sz="1400" dirty="0">
                <a:solidFill>
                  <a:schemeClr val="bg1"/>
                </a:solidFill>
                <a:effectLst/>
                <a:latin typeface="Trebuchet MS" pitchFamily="34" charset="0"/>
              </a:rPr>
              <a:t> model.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fr-FR" sz="1400" dirty="0">
              <a:solidFill>
                <a:schemeClr val="bg1"/>
              </a:solidFill>
              <a:effectLst/>
              <a:latin typeface="Trebuchet MS" pitchFamily="34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fr-FR" sz="1400" dirty="0">
                <a:solidFill>
                  <a:schemeClr val="bg1"/>
                </a:solidFill>
                <a:effectLst/>
                <a:latin typeface="Trebuchet MS" pitchFamily="34" charset="0"/>
              </a:rPr>
              <a:t>	(2) Diffuse </a:t>
            </a:r>
            <a:r>
              <a:rPr lang="fr-FR" sz="1400" dirty="0" err="1">
                <a:solidFill>
                  <a:schemeClr val="bg1"/>
                </a:solidFill>
                <a:effectLst/>
                <a:latin typeface="Trebuchet MS" pitchFamily="34" charset="0"/>
              </a:rPr>
              <a:t>Shock</a:t>
            </a:r>
            <a:r>
              <a:rPr lang="fr-FR" sz="1400" dirty="0">
                <a:solidFill>
                  <a:schemeClr val="bg1"/>
                </a:solidFill>
                <a:effectLst/>
                <a:latin typeface="Trebuchet MS" pitchFamily="34" charset="0"/>
              </a:rPr>
              <a:t> </a:t>
            </a:r>
            <a:r>
              <a:rPr lang="fr-FR" sz="1400" dirty="0" err="1">
                <a:solidFill>
                  <a:schemeClr val="bg1"/>
                </a:solidFill>
                <a:effectLst/>
                <a:latin typeface="Trebuchet MS" pitchFamily="34" charset="0"/>
              </a:rPr>
              <a:t>Acceleration</a:t>
            </a:r>
            <a:r>
              <a:rPr lang="fr-FR" sz="1400" dirty="0">
                <a:solidFill>
                  <a:schemeClr val="bg1"/>
                </a:solidFill>
                <a:effectLst/>
                <a:latin typeface="Trebuchet MS" pitchFamily="34" charset="0"/>
              </a:rPr>
              <a:t> (DSA) model : basis.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fr-FR" sz="1400" dirty="0">
              <a:solidFill>
                <a:schemeClr val="bg1"/>
              </a:solidFill>
              <a:effectLst/>
              <a:latin typeface="Trebuchet MS" pitchFamily="34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fr-FR" sz="1400" dirty="0">
                <a:solidFill>
                  <a:schemeClr val="bg1"/>
                </a:solidFill>
                <a:effectLst/>
                <a:latin typeface="Trebuchet MS" pitchFamily="34" charset="0"/>
              </a:rPr>
              <a:t>	(3) Fermi </a:t>
            </a:r>
            <a:r>
              <a:rPr lang="fr-FR" sz="1400" dirty="0" err="1">
                <a:solidFill>
                  <a:schemeClr val="bg1"/>
                </a:solidFill>
                <a:effectLst/>
                <a:latin typeface="Trebuchet MS" pitchFamily="34" charset="0"/>
              </a:rPr>
              <a:t>acceleration</a:t>
            </a:r>
            <a:r>
              <a:rPr lang="fr-FR" sz="1400" dirty="0">
                <a:solidFill>
                  <a:schemeClr val="bg1"/>
                </a:solidFill>
                <a:effectLst/>
                <a:latin typeface="Trebuchet MS" pitchFamily="34" charset="0"/>
              </a:rPr>
              <a:t> in the </a:t>
            </a:r>
            <a:r>
              <a:rPr lang="fr-FR" sz="1400" dirty="0" err="1">
                <a:solidFill>
                  <a:schemeClr val="bg1"/>
                </a:solidFill>
                <a:effectLst/>
                <a:latin typeface="Trebuchet MS" pitchFamily="34" charset="0"/>
              </a:rPr>
              <a:t>internal</a:t>
            </a:r>
            <a:r>
              <a:rPr lang="fr-FR" sz="1400" dirty="0">
                <a:solidFill>
                  <a:schemeClr val="bg1"/>
                </a:solidFill>
                <a:effectLst/>
                <a:latin typeface="Trebuchet MS" pitchFamily="34" charset="0"/>
              </a:rPr>
              <a:t> </a:t>
            </a:r>
            <a:r>
              <a:rPr lang="fr-FR" sz="1400" dirty="0" err="1">
                <a:solidFill>
                  <a:schemeClr val="bg1"/>
                </a:solidFill>
                <a:effectLst/>
                <a:latin typeface="Trebuchet MS" pitchFamily="34" charset="0"/>
              </a:rPr>
              <a:t>shock</a:t>
            </a:r>
            <a:r>
              <a:rPr lang="fr-FR" sz="1400" dirty="0">
                <a:solidFill>
                  <a:schemeClr val="bg1"/>
                </a:solidFill>
                <a:effectLst/>
                <a:latin typeface="Trebuchet MS" pitchFamily="34" charset="0"/>
              </a:rPr>
              <a:t> stage.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fr-FR" sz="1400" dirty="0">
              <a:solidFill>
                <a:schemeClr val="bg1"/>
              </a:solidFill>
              <a:effectLst/>
              <a:latin typeface="Trebuchet MS" pitchFamily="34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fr-FR" sz="1400" dirty="0">
                <a:solidFill>
                  <a:schemeClr val="bg1"/>
                </a:solidFill>
                <a:effectLst/>
                <a:latin typeface="Trebuchet MS" pitchFamily="34" charset="0"/>
              </a:rPr>
              <a:t>	(4) </a:t>
            </a:r>
            <a:r>
              <a:rPr lang="fr-FR" sz="1400" dirty="0" err="1">
                <a:solidFill>
                  <a:schemeClr val="bg1"/>
                </a:solidFill>
                <a:effectLst/>
                <a:latin typeface="Trebuchet MS" pitchFamily="34" charset="0"/>
              </a:rPr>
              <a:t>Hadronic</a:t>
            </a:r>
            <a:r>
              <a:rPr lang="fr-FR" sz="1400" dirty="0">
                <a:solidFill>
                  <a:schemeClr val="bg1"/>
                </a:solidFill>
                <a:effectLst/>
                <a:latin typeface="Trebuchet MS" pitchFamily="34" charset="0"/>
              </a:rPr>
              <a:t> </a:t>
            </a:r>
            <a:r>
              <a:rPr lang="fr-FR" sz="1400" dirty="0" err="1">
                <a:solidFill>
                  <a:schemeClr val="bg1"/>
                </a:solidFill>
                <a:effectLst/>
                <a:latin typeface="Trebuchet MS" pitchFamily="34" charset="0"/>
              </a:rPr>
              <a:t>acceleration</a:t>
            </a:r>
            <a:r>
              <a:rPr lang="fr-FR" sz="1400" dirty="0">
                <a:solidFill>
                  <a:schemeClr val="bg1"/>
                </a:solidFill>
                <a:effectLst/>
                <a:latin typeface="Trebuchet MS" pitchFamily="34" charset="0"/>
              </a:rPr>
              <a:t> in the </a:t>
            </a:r>
            <a:r>
              <a:rPr lang="fr-FR" sz="1400" dirty="0" err="1">
                <a:solidFill>
                  <a:schemeClr val="bg1"/>
                </a:solidFill>
                <a:effectLst/>
                <a:latin typeface="Trebuchet MS" pitchFamily="34" charset="0"/>
              </a:rPr>
              <a:t>internal</a:t>
            </a:r>
            <a:r>
              <a:rPr lang="fr-FR" sz="1400" dirty="0">
                <a:solidFill>
                  <a:schemeClr val="bg1"/>
                </a:solidFill>
                <a:effectLst/>
                <a:latin typeface="Trebuchet MS" pitchFamily="34" charset="0"/>
              </a:rPr>
              <a:t> </a:t>
            </a:r>
            <a:r>
              <a:rPr lang="fr-FR" sz="1400" dirty="0" err="1">
                <a:solidFill>
                  <a:schemeClr val="bg1"/>
                </a:solidFill>
                <a:effectLst/>
                <a:latin typeface="Trebuchet MS" pitchFamily="34" charset="0"/>
              </a:rPr>
              <a:t>shocks</a:t>
            </a:r>
            <a:r>
              <a:rPr lang="fr-FR" sz="1400" dirty="0">
                <a:solidFill>
                  <a:schemeClr val="bg1"/>
                </a:solidFill>
                <a:effectLst/>
                <a:latin typeface="Trebuchet MS" pitchFamily="34" charset="0"/>
              </a:rPr>
              <a:t>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fr-FR" sz="1400" dirty="0">
              <a:solidFill>
                <a:schemeClr val="bg1"/>
              </a:solidFill>
              <a:effectLst/>
              <a:latin typeface="Trebuchet MS" pitchFamily="34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fr-FR" sz="1400" dirty="0">
                <a:solidFill>
                  <a:schemeClr val="bg1"/>
                </a:solidFill>
                <a:effectLst/>
                <a:latin typeface="Trebuchet MS" pitchFamily="34" charset="0"/>
              </a:rPr>
              <a:t>	(5) </a:t>
            </a:r>
            <a:r>
              <a:rPr lang="fr-FR" sz="1400" dirty="0" err="1">
                <a:solidFill>
                  <a:schemeClr val="bg1"/>
                </a:solidFill>
                <a:effectLst/>
                <a:latin typeface="Trebuchet MS" pitchFamily="34" charset="0"/>
              </a:rPr>
              <a:t>Cosmic</a:t>
            </a:r>
            <a:r>
              <a:rPr lang="fr-FR" sz="1400" dirty="0">
                <a:solidFill>
                  <a:schemeClr val="bg1"/>
                </a:solidFill>
                <a:effectLst/>
                <a:latin typeface="Trebuchet MS" pitchFamily="34" charset="0"/>
              </a:rPr>
              <a:t> Ray </a:t>
            </a:r>
            <a:r>
              <a:rPr lang="fr-FR" sz="1400" dirty="0" err="1">
                <a:solidFill>
                  <a:schemeClr val="bg1"/>
                </a:solidFill>
                <a:effectLst/>
                <a:latin typeface="Trebuchet MS" pitchFamily="34" charset="0"/>
              </a:rPr>
              <a:t>generation</a:t>
            </a:r>
            <a:r>
              <a:rPr lang="fr-FR" sz="1400" dirty="0">
                <a:solidFill>
                  <a:schemeClr val="bg1"/>
                </a:solidFill>
                <a:effectLst/>
                <a:latin typeface="Trebuchet MS" pitchFamily="34" charset="0"/>
              </a:rPr>
              <a:t> : an </a:t>
            </a:r>
            <a:r>
              <a:rPr lang="fr-FR" sz="1400" dirty="0" err="1">
                <a:solidFill>
                  <a:schemeClr val="bg1"/>
                </a:solidFill>
                <a:effectLst/>
                <a:latin typeface="Trebuchet MS" pitchFamily="34" charset="0"/>
              </a:rPr>
              <a:t>additional</a:t>
            </a:r>
            <a:r>
              <a:rPr lang="fr-FR" sz="1400" dirty="0">
                <a:solidFill>
                  <a:schemeClr val="bg1"/>
                </a:solidFill>
                <a:effectLst/>
                <a:latin typeface="Trebuchet MS" pitchFamily="34" charset="0"/>
              </a:rPr>
              <a:t> </a:t>
            </a:r>
            <a:r>
              <a:rPr lang="fr-FR" sz="1400" dirty="0" err="1">
                <a:solidFill>
                  <a:schemeClr val="bg1"/>
                </a:solidFill>
                <a:effectLst/>
                <a:latin typeface="Trebuchet MS" pitchFamily="34" charset="0"/>
              </a:rPr>
              <a:t>acceleration</a:t>
            </a:r>
            <a:r>
              <a:rPr lang="fr-FR" sz="1400" dirty="0">
                <a:solidFill>
                  <a:schemeClr val="bg1"/>
                </a:solidFill>
                <a:effectLst/>
                <a:latin typeface="Trebuchet MS" pitchFamily="34" charset="0"/>
              </a:rPr>
              <a:t> </a:t>
            </a:r>
            <a:r>
              <a:rPr lang="fr-FR" sz="1400" dirty="0" err="1">
                <a:solidFill>
                  <a:schemeClr val="bg1"/>
                </a:solidFill>
                <a:effectLst/>
                <a:latin typeface="Trebuchet MS" pitchFamily="34" charset="0"/>
              </a:rPr>
              <a:t>process</a:t>
            </a:r>
            <a:r>
              <a:rPr lang="fr-FR" sz="1400" dirty="0">
                <a:solidFill>
                  <a:schemeClr val="bg1"/>
                </a:solidFill>
                <a:effectLst/>
                <a:latin typeface="Trebuchet MS" pitchFamily="34" charset="0"/>
              </a:rPr>
              <a:t>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fr-FR" sz="1400" dirty="0">
              <a:solidFill>
                <a:schemeClr val="bg1"/>
              </a:solidFill>
              <a:effectLst/>
              <a:latin typeface="Trebuchet MS" pitchFamily="34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fr-FR" sz="1400" dirty="0">
                <a:solidFill>
                  <a:schemeClr val="bg1"/>
                </a:solidFill>
                <a:effectLst/>
                <a:latin typeface="Trebuchet MS" pitchFamily="34" charset="0"/>
              </a:rPr>
              <a:t>	(6) </a:t>
            </a:r>
            <a:r>
              <a:rPr lang="fr-FR" sz="1400" dirty="0" err="1">
                <a:solidFill>
                  <a:schemeClr val="bg1"/>
                </a:solidFill>
                <a:effectLst/>
                <a:latin typeface="Trebuchet MS" pitchFamily="34" charset="0"/>
              </a:rPr>
              <a:t>Leptonic</a:t>
            </a:r>
            <a:r>
              <a:rPr lang="fr-FR" sz="1400" dirty="0">
                <a:solidFill>
                  <a:schemeClr val="bg1"/>
                </a:solidFill>
                <a:effectLst/>
                <a:latin typeface="Trebuchet MS" pitchFamily="34" charset="0"/>
              </a:rPr>
              <a:t> </a:t>
            </a:r>
            <a:r>
              <a:rPr lang="fr-FR" sz="1400" dirty="0" err="1">
                <a:solidFill>
                  <a:schemeClr val="bg1"/>
                </a:solidFill>
                <a:effectLst/>
                <a:latin typeface="Trebuchet MS" pitchFamily="34" charset="0"/>
              </a:rPr>
              <a:t>acceleration</a:t>
            </a:r>
            <a:r>
              <a:rPr lang="fr-FR" sz="1400" dirty="0">
                <a:solidFill>
                  <a:schemeClr val="bg1"/>
                </a:solidFill>
                <a:effectLst/>
                <a:latin typeface="Trebuchet MS" pitchFamily="34" charset="0"/>
              </a:rPr>
              <a:t> in the </a:t>
            </a:r>
            <a:r>
              <a:rPr lang="fr-FR" sz="1400" dirty="0" err="1">
                <a:solidFill>
                  <a:schemeClr val="bg1"/>
                </a:solidFill>
                <a:effectLst/>
                <a:latin typeface="Trebuchet MS" pitchFamily="34" charset="0"/>
              </a:rPr>
              <a:t>internal</a:t>
            </a:r>
            <a:r>
              <a:rPr lang="fr-FR" sz="1400" dirty="0">
                <a:solidFill>
                  <a:schemeClr val="bg1"/>
                </a:solidFill>
                <a:effectLst/>
                <a:latin typeface="Trebuchet MS" pitchFamily="34" charset="0"/>
              </a:rPr>
              <a:t> </a:t>
            </a:r>
            <a:r>
              <a:rPr lang="fr-FR" sz="1400" dirty="0" err="1">
                <a:solidFill>
                  <a:schemeClr val="bg1"/>
                </a:solidFill>
                <a:effectLst/>
                <a:latin typeface="Trebuchet MS" pitchFamily="34" charset="0"/>
              </a:rPr>
              <a:t>shocks</a:t>
            </a:r>
            <a:r>
              <a:rPr lang="fr-FR" sz="1400" dirty="0">
                <a:solidFill>
                  <a:schemeClr val="bg1"/>
                </a:solidFill>
                <a:effectLst/>
                <a:latin typeface="Trebuchet MS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362200" y="-76200"/>
            <a:ext cx="5181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36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GLAST Detectors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5" descr="photo_observatoire_GLAS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381000"/>
            <a:ext cx="2336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29400" y="3505200"/>
            <a:ext cx="2514600" cy="1749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3048000" y="2071688"/>
            <a:ext cx="49530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800" b="1" dirty="0" smtClean="0">
                <a:solidFill>
                  <a:schemeClr val="bg1"/>
                </a:solidFill>
              </a:rPr>
              <a:t> </a:t>
            </a:r>
            <a:r>
              <a:rPr lang="fr-FR" sz="2200" b="1" u="sng" dirty="0" smtClean="0">
                <a:solidFill>
                  <a:schemeClr val="bg1"/>
                </a:solidFill>
              </a:rPr>
              <a:t>GBM (8keV -&gt; 30 MeV) :</a:t>
            </a:r>
            <a:endParaRPr lang="fr-FR" sz="2200" b="1" u="sng" dirty="0">
              <a:solidFill>
                <a:schemeClr val="bg1"/>
              </a:solidFill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429000" y="2482850"/>
            <a:ext cx="5715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b="1" dirty="0">
                <a:solidFill>
                  <a:schemeClr val="bg1"/>
                </a:solidFill>
              </a:rPr>
              <a:t>Goal :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GRBs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+ </a:t>
            </a:r>
            <a:r>
              <a:rPr lang="fr-FR" dirty="0" err="1">
                <a:solidFill>
                  <a:schemeClr val="bg1"/>
                </a:solidFill>
              </a:rPr>
              <a:t>transient</a:t>
            </a:r>
            <a:r>
              <a:rPr lang="fr-FR" dirty="0">
                <a:solidFill>
                  <a:schemeClr val="bg1"/>
                </a:solidFill>
              </a:rPr>
              <a:t> sources (LAT + GCN </a:t>
            </a:r>
            <a:r>
              <a:rPr lang="fr-FR" dirty="0" err="1">
                <a:solidFill>
                  <a:schemeClr val="bg1"/>
                </a:solidFill>
              </a:rPr>
              <a:t>alerts</a:t>
            </a:r>
            <a:r>
              <a:rPr lang="fr-FR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3429000" y="2786058"/>
            <a:ext cx="5715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b="1" dirty="0">
                <a:solidFill>
                  <a:schemeClr val="bg1"/>
                </a:solidFill>
              </a:rPr>
              <a:t>12 </a:t>
            </a:r>
            <a:r>
              <a:rPr lang="fr-FR" b="1" dirty="0" err="1">
                <a:solidFill>
                  <a:schemeClr val="bg1"/>
                </a:solidFill>
              </a:rPr>
              <a:t>NaI</a:t>
            </a:r>
            <a:r>
              <a:rPr lang="fr-FR" b="1" dirty="0">
                <a:solidFill>
                  <a:schemeClr val="bg1"/>
                </a:solidFill>
              </a:rPr>
              <a:t> detectors </a:t>
            </a:r>
            <a:r>
              <a:rPr lang="fr-FR" dirty="0" smtClean="0">
                <a:solidFill>
                  <a:schemeClr val="bg1"/>
                </a:solidFill>
              </a:rPr>
              <a:t>(</a:t>
            </a:r>
            <a:r>
              <a:rPr lang="fr-FR" dirty="0" err="1" smtClean="0">
                <a:solidFill>
                  <a:schemeClr val="bg1"/>
                </a:solidFill>
              </a:rPr>
              <a:t>trig</a:t>
            </a:r>
            <a:r>
              <a:rPr lang="fr-FR" dirty="0" smtClean="0">
                <a:solidFill>
                  <a:schemeClr val="bg1"/>
                </a:solidFill>
              </a:rPr>
              <a:t>., loc., </a:t>
            </a:r>
            <a:r>
              <a:rPr lang="fr-FR" dirty="0" err="1" smtClean="0">
                <a:solidFill>
                  <a:schemeClr val="bg1"/>
                </a:solidFill>
              </a:rPr>
              <a:t>spec</a:t>
            </a:r>
            <a:r>
              <a:rPr lang="fr-FR" dirty="0" smtClean="0">
                <a:solidFill>
                  <a:schemeClr val="bg1"/>
                </a:solidFill>
              </a:rPr>
              <a:t>.)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3429000" y="3105146"/>
            <a:ext cx="5562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b="1" dirty="0">
                <a:solidFill>
                  <a:schemeClr val="bg1"/>
                </a:solidFill>
              </a:rPr>
              <a:t>2 BGO detectors </a:t>
            </a:r>
            <a:r>
              <a:rPr lang="fr-FR" dirty="0" smtClean="0">
                <a:solidFill>
                  <a:schemeClr val="bg1"/>
                </a:solidFill>
              </a:rPr>
              <a:t>(</a:t>
            </a:r>
            <a:r>
              <a:rPr lang="fr-FR" dirty="0" err="1" smtClean="0">
                <a:solidFill>
                  <a:schemeClr val="bg1"/>
                </a:solidFill>
              </a:rPr>
              <a:t>spec</a:t>
            </a:r>
            <a:r>
              <a:rPr lang="fr-FR" dirty="0" smtClean="0">
                <a:solidFill>
                  <a:schemeClr val="bg1"/>
                </a:solidFill>
              </a:rPr>
              <a:t>.)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3429000" y="3409946"/>
            <a:ext cx="5562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b="1" dirty="0" smtClean="0">
                <a:solidFill>
                  <a:schemeClr val="bg1"/>
                </a:solidFill>
              </a:rPr>
              <a:t> Field </a:t>
            </a:r>
            <a:r>
              <a:rPr lang="fr-FR" b="1" dirty="0">
                <a:solidFill>
                  <a:schemeClr val="bg1"/>
                </a:solidFill>
              </a:rPr>
              <a:t>of </a:t>
            </a:r>
            <a:r>
              <a:rPr lang="fr-FR" b="1" dirty="0" err="1">
                <a:solidFill>
                  <a:schemeClr val="bg1"/>
                </a:solidFill>
              </a:rPr>
              <a:t>view</a:t>
            </a:r>
            <a:r>
              <a:rPr lang="fr-FR" b="1" dirty="0">
                <a:solidFill>
                  <a:schemeClr val="bg1"/>
                </a:solidFill>
              </a:rPr>
              <a:t> : </a:t>
            </a:r>
            <a:r>
              <a:rPr lang="fr-FR" dirty="0">
                <a:solidFill>
                  <a:schemeClr val="bg1"/>
                </a:solidFill>
              </a:rPr>
              <a:t>&gt;</a:t>
            </a:r>
            <a:r>
              <a:rPr lang="fr-FR" dirty="0" smtClean="0">
                <a:solidFill>
                  <a:schemeClr val="bg1"/>
                </a:solidFill>
              </a:rPr>
              <a:t>9.5 </a:t>
            </a:r>
            <a:r>
              <a:rPr lang="fr-FR" dirty="0">
                <a:solidFill>
                  <a:schemeClr val="bg1"/>
                </a:solidFill>
              </a:rPr>
              <a:t>sr</a:t>
            </a:r>
          </a:p>
        </p:txBody>
      </p:sp>
      <p:sp>
        <p:nvSpPr>
          <p:cNvPr id="32" name="Line 9"/>
          <p:cNvSpPr>
            <a:spLocks noChangeShapeType="1"/>
          </p:cNvSpPr>
          <p:nvPr/>
        </p:nvSpPr>
        <p:spPr bwMode="auto">
          <a:xfrm flipH="1" flipV="1">
            <a:off x="1428728" y="2357430"/>
            <a:ext cx="2071702" cy="642942"/>
          </a:xfrm>
          <a:prstGeom prst="line">
            <a:avLst/>
          </a:prstGeom>
          <a:noFill/>
          <a:ln w="38160">
            <a:solidFill>
              <a:srgbClr val="FF99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Line 9"/>
          <p:cNvSpPr>
            <a:spLocks noChangeShapeType="1"/>
          </p:cNvSpPr>
          <p:nvPr/>
        </p:nvSpPr>
        <p:spPr bwMode="auto">
          <a:xfrm flipH="1" flipV="1">
            <a:off x="857224" y="2571744"/>
            <a:ext cx="2643206" cy="714380"/>
          </a:xfrm>
          <a:prstGeom prst="line">
            <a:avLst/>
          </a:prstGeom>
          <a:noFill/>
          <a:ln w="38160">
            <a:solidFill>
              <a:srgbClr val="FF99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5" name="Groupe 24"/>
          <p:cNvGrpSpPr/>
          <p:nvPr/>
        </p:nvGrpSpPr>
        <p:grpSpPr>
          <a:xfrm>
            <a:off x="3166475" y="500042"/>
            <a:ext cx="5620367" cy="1520465"/>
            <a:chOff x="3166475" y="689335"/>
            <a:chExt cx="5620367" cy="1520465"/>
          </a:xfrm>
        </p:grpSpPr>
        <p:pic>
          <p:nvPicPr>
            <p:cNvPr id="9" name="Picture 8" descr="GlastMain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166475" y="772120"/>
              <a:ext cx="5184210" cy="1437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Line 9"/>
            <p:cNvSpPr>
              <a:spLocks noChangeShapeType="1"/>
            </p:cNvSpPr>
            <p:nvPr/>
          </p:nvSpPr>
          <p:spPr bwMode="auto">
            <a:xfrm>
              <a:off x="3929058" y="928670"/>
              <a:ext cx="1285884" cy="714380"/>
            </a:xfrm>
            <a:prstGeom prst="line">
              <a:avLst/>
            </a:prstGeom>
            <a:noFill/>
            <a:ln w="3816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3298995" y="692401"/>
              <a:ext cx="3308437" cy="366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b="1" dirty="0" smtClean="0"/>
                <a:t>GBM</a:t>
              </a:r>
              <a:endParaRPr lang="fr-FR" b="1" dirty="0"/>
            </a:p>
          </p:txBody>
        </p:sp>
        <p:sp>
          <p:nvSpPr>
            <p:cNvPr id="22" name="Text Box 12"/>
            <p:cNvSpPr txBox="1">
              <a:spLocks noChangeArrowheads="1"/>
            </p:cNvSpPr>
            <p:nvPr/>
          </p:nvSpPr>
          <p:spPr bwMode="auto">
            <a:xfrm>
              <a:off x="6510237" y="689335"/>
              <a:ext cx="227660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b="1" dirty="0" smtClean="0"/>
                <a:t>LAT</a:t>
              </a:r>
              <a:endParaRPr lang="fr-FR" b="1" dirty="0"/>
            </a:p>
          </p:txBody>
        </p:sp>
        <p:sp>
          <p:nvSpPr>
            <p:cNvPr id="23" name="Line 10"/>
            <p:cNvSpPr>
              <a:spLocks noChangeShapeType="1"/>
            </p:cNvSpPr>
            <p:nvPr/>
          </p:nvSpPr>
          <p:spPr bwMode="auto">
            <a:xfrm flipH="1">
              <a:off x="5248924" y="857233"/>
              <a:ext cx="1323339" cy="429486"/>
            </a:xfrm>
            <a:prstGeom prst="line">
              <a:avLst/>
            </a:prstGeom>
            <a:noFill/>
            <a:ln w="3816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9"/>
            <p:cNvSpPr>
              <a:spLocks noChangeShapeType="1"/>
            </p:cNvSpPr>
            <p:nvPr/>
          </p:nvSpPr>
          <p:spPr bwMode="auto">
            <a:xfrm>
              <a:off x="3929058" y="928670"/>
              <a:ext cx="1152920" cy="892988"/>
            </a:xfrm>
            <a:prstGeom prst="line">
              <a:avLst/>
            </a:prstGeom>
            <a:noFill/>
            <a:ln w="3816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9" name="Rectangle 5"/>
          <p:cNvSpPr>
            <a:spLocks noGrp="1" noChangeArrowheads="1"/>
          </p:cNvSpPr>
          <p:nvPr>
            <p:ph type="title"/>
          </p:nvPr>
        </p:nvSpPr>
        <p:spPr>
          <a:xfrm>
            <a:off x="2339975" y="188913"/>
            <a:ext cx="4608513" cy="1139825"/>
          </a:xfrm>
          <a:noFill/>
          <a:ln/>
        </p:spPr>
        <p:txBody>
          <a:bodyPr/>
          <a:lstStyle/>
          <a:p>
            <a:r>
              <a:rPr lang="fr-FR" sz="2400" dirty="0">
                <a:solidFill>
                  <a:schemeClr val="bg1"/>
                </a:solidFill>
                <a:latin typeface="Trebuchet MS" pitchFamily="34" charset="0"/>
              </a:rPr>
              <a:t>The GRB </a:t>
            </a:r>
            <a:r>
              <a:rPr lang="fr-FR" sz="2400" dirty="0" err="1">
                <a:solidFill>
                  <a:schemeClr val="bg1"/>
                </a:solidFill>
                <a:latin typeface="Trebuchet MS" pitchFamily="34" charset="0"/>
              </a:rPr>
              <a:t>internal</a:t>
            </a:r>
            <a:r>
              <a:rPr lang="fr-FR" sz="24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Trebuchet MS" pitchFamily="34" charset="0"/>
              </a:rPr>
              <a:t>shock</a:t>
            </a:r>
            <a:r>
              <a:rPr lang="fr-FR" sz="2400" dirty="0">
                <a:solidFill>
                  <a:schemeClr val="bg1"/>
                </a:solidFill>
                <a:latin typeface="Trebuchet MS" pitchFamily="34" charset="0"/>
              </a:rPr>
              <a:t> model</a:t>
            </a:r>
          </a:p>
        </p:txBody>
      </p:sp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684213" y="1268413"/>
            <a:ext cx="7705725" cy="5124480"/>
          </a:xfrm>
          <a:prstGeom prst="rect">
            <a:avLst/>
          </a:prstGeom>
          <a:solidFill>
            <a:srgbClr val="000000">
              <a:alpha val="30000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(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see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e.g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. Rees M. </a:t>
            </a:r>
            <a:r>
              <a:rPr lang="fr-F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&amp;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Mész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á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ros P.,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ApJL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, 430:L93-L96, 1994, or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Piran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T.,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RvMP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, 76:1143-1210, 2005)</a:t>
            </a:r>
          </a:p>
          <a:p>
            <a:endParaRPr lang="fr-FR" sz="1200" i="1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A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relativistic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outflow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is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produced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by a central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engine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(black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hole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+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magnetized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torus) of size 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</a:rPr>
              <a:t>r</a:t>
            </a:r>
            <a:r>
              <a:rPr lang="fr-FR" sz="1200" i="1" baseline="-25000" dirty="0">
                <a:solidFill>
                  <a:schemeClr val="bg1"/>
                </a:solidFill>
                <a:latin typeface="Trebuchet MS" pitchFamily="34" charset="0"/>
              </a:rPr>
              <a:t>0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≈ 10</a:t>
            </a:r>
            <a:r>
              <a:rPr lang="fr-FR" sz="1200" i="1" baseline="30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7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cm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 </a:t>
            </a:r>
            <a:r>
              <a:rPr lang="fr-FR" sz="1200" dirty="0">
                <a:solidFill>
                  <a:schemeClr val="bg1"/>
                </a:solidFill>
                <a:latin typeface="OpenSymbol" pitchFamily="2" charset="0"/>
              </a:rPr>
              <a:t>⇔ 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set of (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independant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)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collimated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shells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or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layers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(1  N</a:t>
            </a:r>
            <a:r>
              <a:rPr lang="fr-FR" sz="1200" i="1" baseline="-25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s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  c </a:t>
            </a:r>
            <a:r>
              <a:rPr lang="el-GR" sz="1200" i="1" dirty="0">
                <a:solidFill>
                  <a:schemeClr val="bg1"/>
                </a:solidFill>
                <a:latin typeface="Trebuchet MS" pitchFamily="34" charset="0"/>
              </a:rPr>
              <a:t>Δ</a:t>
            </a:r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</a:rPr>
              <a:t>t</a:t>
            </a:r>
            <a:r>
              <a:rPr lang="fr-FR" sz="1200" i="1" baseline="-25000" dirty="0" err="1">
                <a:solidFill>
                  <a:schemeClr val="bg1"/>
                </a:solidFill>
                <a:latin typeface="Trebuchet MS" pitchFamily="34" charset="0"/>
              </a:rPr>
              <a:t>w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</a:rPr>
              <a:t>/r</a:t>
            </a:r>
            <a:r>
              <a:rPr lang="fr-FR" sz="1200" i="1" baseline="-25000" dirty="0">
                <a:solidFill>
                  <a:schemeClr val="bg1"/>
                </a:solidFill>
                <a:latin typeface="Trebuchet MS" pitchFamily="34" charset="0"/>
              </a:rPr>
              <a:t>0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</a:rPr>
              <a:t>.)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.</a:t>
            </a:r>
          </a:p>
          <a:p>
            <a:endParaRPr lang="fr-FR" sz="800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Outflow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duration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: </a:t>
            </a:r>
            <a:r>
              <a:rPr lang="el-GR" sz="1200" i="1" dirty="0">
                <a:solidFill>
                  <a:schemeClr val="bg1"/>
                </a:solidFill>
                <a:latin typeface="Trebuchet MS" pitchFamily="34" charset="0"/>
              </a:rPr>
              <a:t>Δ</a:t>
            </a:r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</a:rPr>
              <a:t>t</a:t>
            </a:r>
            <a:r>
              <a:rPr lang="fr-FR" sz="1200" i="1" baseline="-25000" dirty="0" err="1">
                <a:solidFill>
                  <a:schemeClr val="bg1"/>
                </a:solidFill>
                <a:latin typeface="Trebuchet MS" pitchFamily="34" charset="0"/>
              </a:rPr>
              <a:t>w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&lt; 2 s for </a:t>
            </a:r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SGRBs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and &gt; 2 s for LGRBs.</a:t>
            </a:r>
          </a:p>
          <a:p>
            <a:endParaRPr lang="fr-FR" sz="800" i="1" dirty="0">
              <a:solidFill>
                <a:schemeClr val="bg1"/>
              </a:solidFill>
              <a:latin typeface="OpenSymbol" pitchFamily="2" charset="0"/>
            </a:endParaRPr>
          </a:p>
          <a:p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Baryonic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loading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parameter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: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4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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 E/Mc</a:t>
            </a:r>
            <a:r>
              <a:rPr lang="fr-FR" sz="1200" i="1" baseline="30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2 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≈ 50 to 500 for a total </a:t>
            </a:r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energy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 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</a:rPr>
              <a:t>E 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≈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</a:rPr>
              <a:t> 10</a:t>
            </a:r>
            <a:r>
              <a:rPr lang="fr-FR" sz="1200" i="1" baseline="30000" dirty="0">
                <a:solidFill>
                  <a:schemeClr val="bg1"/>
                </a:solidFill>
                <a:latin typeface="Trebuchet MS" pitchFamily="34" charset="0"/>
              </a:rPr>
              <a:t>50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</a:rPr>
              <a:t> to 10</a:t>
            </a:r>
            <a:r>
              <a:rPr lang="fr-FR" sz="1200" i="1" baseline="30000" dirty="0">
                <a:solidFill>
                  <a:schemeClr val="bg1"/>
                </a:solidFill>
                <a:latin typeface="Trebuchet MS" pitchFamily="34" charset="0"/>
              </a:rPr>
              <a:t>52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</a:rPr>
              <a:t> erg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.</a:t>
            </a:r>
            <a:endParaRPr lang="fr-FR" sz="1200" i="1" baseline="30000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endParaRPr lang="fr-FR" sz="1200" i="1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sz="1300" i="1" dirty="0">
                <a:solidFill>
                  <a:schemeClr val="bg1"/>
                </a:solidFill>
                <a:latin typeface="Trebuchet MS" pitchFamily="34" charset="0"/>
              </a:rPr>
              <a:t>Four main stages</a:t>
            </a:r>
          </a:p>
          <a:p>
            <a:endParaRPr lang="fr-FR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I –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acceleration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of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layers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between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</a:rPr>
              <a:t>r</a:t>
            </a:r>
            <a:r>
              <a:rPr lang="fr-FR" sz="1200" i="1" baseline="-25000" dirty="0">
                <a:solidFill>
                  <a:schemeClr val="bg1"/>
                </a:solidFill>
                <a:latin typeface="Trebuchet MS" pitchFamily="34" charset="0"/>
              </a:rPr>
              <a:t>0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and  the distance </a:t>
            </a:r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</a:rPr>
              <a:t>r</a:t>
            </a:r>
            <a:r>
              <a:rPr lang="fr-FR" sz="1200" i="1" baseline="-25000" dirty="0" err="1">
                <a:solidFill>
                  <a:schemeClr val="bg1"/>
                </a:solidFill>
                <a:latin typeface="Trebuchet MS" pitchFamily="34" charset="0"/>
              </a:rPr>
              <a:t>s</a:t>
            </a:r>
            <a:r>
              <a:rPr lang="fr-FR" sz="1200" i="1" baseline="-250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≈  r</a:t>
            </a:r>
            <a:r>
              <a:rPr lang="fr-FR" sz="1200" i="1" baseline="-25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0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: </a:t>
            </a:r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fr-FR" sz="1200" i="1" baseline="-25000" dirty="0" err="1">
                <a:solidFill>
                  <a:schemeClr val="bg1"/>
                </a:solidFill>
                <a:latin typeface="Trebuchet MS" pitchFamily="34" charset="0"/>
              </a:rPr>
              <a:t>in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 </a:t>
            </a:r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fr-FR" sz="1200" i="1" baseline="-25000" dirty="0" err="1">
                <a:solidFill>
                  <a:schemeClr val="bg1"/>
                </a:solidFill>
                <a:latin typeface="Trebuchet MS" pitchFamily="34" charset="0"/>
              </a:rPr>
              <a:t>kin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.</a:t>
            </a: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II – Propagation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with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no collision, and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with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a Lorentz factor distribution close to 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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between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</a:rPr>
              <a:t>r</a:t>
            </a:r>
            <a:r>
              <a:rPr lang="fr-FR" sz="1200" i="1" baseline="-25000" dirty="0" err="1">
                <a:solidFill>
                  <a:schemeClr val="bg1"/>
                </a:solidFill>
                <a:latin typeface="Trebuchet MS" pitchFamily="34" charset="0"/>
              </a:rPr>
              <a:t>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and </a:t>
            </a:r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</a:rPr>
              <a:t>r</a:t>
            </a:r>
            <a:r>
              <a:rPr lang="fr-FR" sz="1200" i="1" baseline="-25000" dirty="0" err="1">
                <a:solidFill>
                  <a:schemeClr val="bg1"/>
                </a:solidFill>
                <a:latin typeface="Trebuchet MS" pitchFamily="34" charset="0"/>
              </a:rPr>
              <a:t>b</a:t>
            </a:r>
            <a:r>
              <a:rPr lang="fr-FR" sz="1200" baseline="-250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≈ </a:t>
            </a:r>
            <a:r>
              <a:rPr lang="fr-FR" sz="1200" i="1" baseline="30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2 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r</a:t>
            </a:r>
            <a:r>
              <a:rPr lang="fr-FR" sz="1200" i="1" baseline="-25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0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.</a:t>
            </a: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layers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become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transparent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at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 a radius 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</a:rPr>
              <a:t>r</a:t>
            </a:r>
            <a:r>
              <a:rPr lang="fr-FR" sz="1200" baseline="-25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 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close to </a:t>
            </a:r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r</a:t>
            </a:r>
            <a:r>
              <a:rPr lang="fr-FR" sz="1200" i="1" baseline="-250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b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. A thermal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emission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is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possible in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keV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range.</a:t>
            </a: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III –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internal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shock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stage :</a:t>
            </a: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(a) First collisions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occur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around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</a:rPr>
              <a:t>r</a:t>
            </a:r>
            <a:r>
              <a:rPr lang="fr-FR" sz="1200" i="1" baseline="-25000" dirty="0" err="1">
                <a:solidFill>
                  <a:schemeClr val="bg1"/>
                </a:solidFill>
                <a:latin typeface="Trebuchet MS" pitchFamily="34" charset="0"/>
              </a:rPr>
              <a:t>b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: </a:t>
            </a:r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fr-FR" sz="1200" i="1" baseline="-25000" dirty="0" err="1">
                <a:solidFill>
                  <a:schemeClr val="bg1"/>
                </a:solidFill>
                <a:latin typeface="Trebuchet MS" pitchFamily="34" charset="0"/>
              </a:rPr>
              <a:t>kin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 </a:t>
            </a:r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fr-FR" sz="1200" i="1" baseline="-25000" dirty="0" err="1">
                <a:solidFill>
                  <a:schemeClr val="bg1"/>
                </a:solidFill>
                <a:latin typeface="Trebuchet MS" pitchFamily="34" charset="0"/>
              </a:rPr>
              <a:t>in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.</a:t>
            </a: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(b)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Particles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(protons,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electrons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, …) are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accelerated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by Fermi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processes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in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shocks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.</a:t>
            </a: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(c) The GRB prompt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emission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is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produced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via synchrotron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cooling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of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accelerated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particles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: </a:t>
            </a:r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fr-FR" sz="1200" i="1" baseline="-25000" dirty="0" err="1">
                <a:solidFill>
                  <a:schemeClr val="bg1"/>
                </a:solidFill>
                <a:latin typeface="Trebuchet MS" pitchFamily="34" charset="0"/>
              </a:rPr>
              <a:t>in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 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fr-FR" sz="1200" i="1" baseline="-25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 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.</a:t>
            </a: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For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terrestrial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observer,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energy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of photons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is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boosted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by a Lorentz factor close to </a:t>
            </a:r>
            <a:r>
              <a:rPr lang="fr-FR" sz="14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.</a:t>
            </a:r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IV – The interaction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with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surrounding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medium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leads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to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external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shock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and the reverse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shock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: production of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afterglow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emission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(and X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flares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?). </a:t>
            </a:r>
          </a:p>
          <a:p>
            <a:endParaRPr lang="fr-FR" sz="1200" dirty="0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435975" cy="1139825"/>
          </a:xfrm>
          <a:noFill/>
          <a:ln/>
        </p:spPr>
        <p:txBody>
          <a:bodyPr/>
          <a:lstStyle/>
          <a:p>
            <a:r>
              <a:rPr lang="fr-FR" sz="2400" dirty="0">
                <a:solidFill>
                  <a:schemeClr val="bg1"/>
                </a:solidFill>
                <a:effectLst/>
                <a:latin typeface="CMR12" charset="0"/>
              </a:rPr>
              <a:t>Diffuse </a:t>
            </a:r>
            <a:r>
              <a:rPr lang="fr-FR" sz="2400" dirty="0" err="1">
                <a:solidFill>
                  <a:schemeClr val="bg1"/>
                </a:solidFill>
                <a:effectLst/>
                <a:latin typeface="CMR12" charset="0"/>
              </a:rPr>
              <a:t>Shock</a:t>
            </a:r>
            <a:r>
              <a:rPr lang="fr-FR" sz="2400" dirty="0">
                <a:solidFill>
                  <a:schemeClr val="bg1"/>
                </a:solidFill>
                <a:effectLst/>
                <a:latin typeface="CMR12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effectLst/>
                <a:latin typeface="CMR12" charset="0"/>
              </a:rPr>
              <a:t>Acceleration</a:t>
            </a:r>
            <a:r>
              <a:rPr lang="fr-FR" sz="2400" dirty="0">
                <a:solidFill>
                  <a:schemeClr val="bg1"/>
                </a:solidFill>
                <a:effectLst/>
                <a:latin typeface="CMR12" charset="0"/>
              </a:rPr>
              <a:t> (DSA) model : basis</a:t>
            </a:r>
            <a:endParaRPr lang="fr-FR" sz="24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468313" y="1001994"/>
            <a:ext cx="8280400" cy="5570756"/>
          </a:xfrm>
          <a:prstGeom prst="rect">
            <a:avLst/>
          </a:prstGeom>
          <a:solidFill>
            <a:srgbClr val="000000">
              <a:alpha val="30000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(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see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e.g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Blandford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, R., and D.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Eichler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, 1987,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Physics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Reports 154, 1 and Bell, A. R., 1978a, MNRAS, 182,147.)</a:t>
            </a:r>
          </a:p>
          <a:p>
            <a:endParaRPr lang="fr-FR" sz="800" dirty="0">
              <a:latin typeface="Trebuchet MS" pitchFamily="34" charset="0"/>
            </a:endParaRPr>
          </a:p>
          <a:p>
            <a:r>
              <a:rPr lang="fr-FR" sz="1200" i="1" dirty="0">
                <a:solidFill>
                  <a:schemeClr val="bg1"/>
                </a:solidFill>
                <a:latin typeface="Trebuchet MS" pitchFamily="34" charset="0"/>
              </a:rPr>
              <a:t>The case of a non-</a:t>
            </a:r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</a:rPr>
              <a:t>relativistic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</a:rPr>
              <a:t>shock</a:t>
            </a:r>
            <a:endParaRPr lang="fr-FR" sz="1200" i="1" dirty="0">
              <a:solidFill>
                <a:schemeClr val="bg1"/>
              </a:solidFill>
              <a:latin typeface="Trebuchet MS" pitchFamily="34" charset="0"/>
            </a:endParaRPr>
          </a:p>
          <a:p>
            <a:endParaRPr lang="fr-FR" sz="8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800" dirty="0">
              <a:latin typeface="Trebuchet MS" pitchFamily="34" charset="0"/>
            </a:endParaRPr>
          </a:p>
          <a:p>
            <a:endParaRPr lang="fr-FR" sz="800" dirty="0">
              <a:latin typeface="Trebuchet MS" pitchFamily="34" charset="0"/>
            </a:endParaRPr>
          </a:p>
        </p:txBody>
      </p:sp>
      <p:pic>
        <p:nvPicPr>
          <p:cNvPr id="75781" name="Picture 5" descr="choc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39750" y="1987851"/>
            <a:ext cx="4814888" cy="3124200"/>
          </a:xfrm>
          <a:noFill/>
          <a:ln w="25400">
            <a:solidFill>
              <a:srgbClr val="000000"/>
            </a:solidFill>
          </a:ln>
        </p:spPr>
      </p:pic>
      <p:sp>
        <p:nvSpPr>
          <p:cNvPr id="75783" name="Text Box 7"/>
          <p:cNvSpPr txBox="1">
            <a:spLocks noChangeArrowheads="1"/>
          </p:cNvSpPr>
          <p:nvPr/>
        </p:nvSpPr>
        <p:spPr bwMode="auto">
          <a:xfrm>
            <a:off x="1042988" y="4870751"/>
            <a:ext cx="1008062" cy="246221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000" b="1" dirty="0" err="1" smtClean="0">
                <a:solidFill>
                  <a:schemeClr val="bg1"/>
                </a:solidFill>
                <a:latin typeface="Trebuchet MS" pitchFamily="34" charset="0"/>
              </a:rPr>
              <a:t>Upstream</a:t>
            </a:r>
            <a:endParaRPr lang="fr-FR" sz="1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5784" name="Text Box 8"/>
          <p:cNvSpPr txBox="1">
            <a:spLocks noChangeArrowheads="1"/>
          </p:cNvSpPr>
          <p:nvPr/>
        </p:nvSpPr>
        <p:spPr bwMode="auto">
          <a:xfrm>
            <a:off x="3708400" y="4870751"/>
            <a:ext cx="1008063" cy="246221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000" b="1" dirty="0" err="1">
                <a:solidFill>
                  <a:schemeClr val="bg1"/>
                </a:solidFill>
                <a:latin typeface="Trebuchet MS" pitchFamily="34" charset="0"/>
              </a:rPr>
              <a:t>Downstream</a:t>
            </a:r>
            <a:endParaRPr lang="fr-FR" sz="1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5785" name="Text Box 9"/>
          <p:cNvSpPr txBox="1">
            <a:spLocks noChangeArrowheads="1"/>
          </p:cNvSpPr>
          <p:nvPr/>
        </p:nvSpPr>
        <p:spPr bwMode="auto">
          <a:xfrm>
            <a:off x="2627313" y="4870751"/>
            <a:ext cx="720725" cy="276999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200" b="1" dirty="0">
                <a:solidFill>
                  <a:schemeClr val="bg1"/>
                </a:solidFill>
                <a:latin typeface="Trebuchet MS" pitchFamily="34" charset="0"/>
              </a:rPr>
              <a:t>SHOCK</a:t>
            </a:r>
          </a:p>
        </p:txBody>
      </p:sp>
      <p:sp>
        <p:nvSpPr>
          <p:cNvPr id="75787" name="Text Box 11"/>
          <p:cNvSpPr txBox="1">
            <a:spLocks noChangeArrowheads="1"/>
          </p:cNvSpPr>
          <p:nvPr/>
        </p:nvSpPr>
        <p:spPr bwMode="auto">
          <a:xfrm>
            <a:off x="1187450" y="1995788"/>
            <a:ext cx="698500" cy="39687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fr-FR" sz="1200" b="1">
                <a:solidFill>
                  <a:schemeClr val="bg2"/>
                </a:solidFill>
                <a:latin typeface="Trebuchet MS" pitchFamily="34" charset="0"/>
              </a:rPr>
              <a:t>u</a:t>
            </a:r>
            <a:r>
              <a:rPr lang="fr-FR" sz="1200" b="1" baseline="-25000">
                <a:solidFill>
                  <a:schemeClr val="bg2"/>
                </a:solidFill>
                <a:latin typeface="Trebuchet MS" pitchFamily="34" charset="0"/>
              </a:rPr>
              <a:t>1</a:t>
            </a:r>
            <a:r>
              <a:rPr lang="fr-FR" sz="1200" b="1">
                <a:solidFill>
                  <a:schemeClr val="bg2"/>
                </a:solidFill>
                <a:latin typeface="Trebuchet MS" pitchFamily="34" charset="0"/>
              </a:rPr>
              <a:t> &gt; c</a:t>
            </a:r>
            <a:r>
              <a:rPr lang="fr-FR" sz="1200" b="1" baseline="-25000">
                <a:solidFill>
                  <a:schemeClr val="bg2"/>
                </a:solidFill>
                <a:latin typeface="Trebuchet MS" pitchFamily="34" charset="0"/>
              </a:rPr>
              <a:t>s1</a:t>
            </a:r>
          </a:p>
          <a:p>
            <a:endParaRPr lang="fr-FR" sz="1200" b="1" baseline="-25000">
              <a:solidFill>
                <a:schemeClr val="bg2"/>
              </a:solidFill>
              <a:latin typeface="Trebuchet MS" pitchFamily="34" charset="0"/>
            </a:endParaRPr>
          </a:p>
        </p:txBody>
      </p:sp>
      <p:sp>
        <p:nvSpPr>
          <p:cNvPr id="75788" name="Line 12"/>
          <p:cNvSpPr>
            <a:spLocks noChangeShapeType="1"/>
          </p:cNvSpPr>
          <p:nvPr/>
        </p:nvSpPr>
        <p:spPr bwMode="auto">
          <a:xfrm>
            <a:off x="1258888" y="2853038"/>
            <a:ext cx="720725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75789" name="Line 13"/>
          <p:cNvSpPr>
            <a:spLocks noChangeShapeType="1"/>
          </p:cNvSpPr>
          <p:nvPr/>
        </p:nvSpPr>
        <p:spPr bwMode="auto">
          <a:xfrm>
            <a:off x="1258888" y="2275188"/>
            <a:ext cx="576262" cy="0"/>
          </a:xfrm>
          <a:prstGeom prst="line">
            <a:avLst/>
          </a:prstGeom>
          <a:noFill/>
          <a:ln w="15875">
            <a:solidFill>
              <a:schemeClr val="bg2"/>
            </a:solidFill>
            <a:round/>
            <a:headEnd/>
            <a:tailEnd type="arrow" w="med" len="med"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791" name="Text Box 15"/>
          <p:cNvSpPr txBox="1">
            <a:spLocks noChangeArrowheads="1"/>
          </p:cNvSpPr>
          <p:nvPr/>
        </p:nvSpPr>
        <p:spPr bwMode="auto">
          <a:xfrm>
            <a:off x="3779838" y="1995788"/>
            <a:ext cx="698500" cy="39687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fr-FR" sz="1200" b="1">
                <a:solidFill>
                  <a:schemeClr val="bg2"/>
                </a:solidFill>
                <a:latin typeface="Trebuchet MS" pitchFamily="34" charset="0"/>
              </a:rPr>
              <a:t>u</a:t>
            </a:r>
            <a:r>
              <a:rPr lang="fr-FR" sz="1200" b="1" baseline="-25000">
                <a:solidFill>
                  <a:schemeClr val="bg2"/>
                </a:solidFill>
                <a:latin typeface="Trebuchet MS" pitchFamily="34" charset="0"/>
              </a:rPr>
              <a:t>2</a:t>
            </a:r>
            <a:r>
              <a:rPr lang="fr-FR" sz="1200" b="1">
                <a:solidFill>
                  <a:schemeClr val="bg2"/>
                </a:solidFill>
                <a:latin typeface="Trebuchet MS" pitchFamily="34" charset="0"/>
              </a:rPr>
              <a:t> &lt; c</a:t>
            </a:r>
            <a:r>
              <a:rPr lang="fr-FR" sz="1200" b="1" baseline="-25000">
                <a:solidFill>
                  <a:schemeClr val="bg2"/>
                </a:solidFill>
                <a:latin typeface="Trebuchet MS" pitchFamily="34" charset="0"/>
              </a:rPr>
              <a:t>s2</a:t>
            </a:r>
          </a:p>
          <a:p>
            <a:endParaRPr lang="fr-FR" sz="1200" b="1" baseline="-25000">
              <a:solidFill>
                <a:schemeClr val="bg2"/>
              </a:solidFill>
              <a:latin typeface="Trebuchet MS" pitchFamily="34" charset="0"/>
            </a:endParaRPr>
          </a:p>
        </p:txBody>
      </p:sp>
      <p:sp>
        <p:nvSpPr>
          <p:cNvPr id="75792" name="Line 16"/>
          <p:cNvSpPr>
            <a:spLocks noChangeShapeType="1"/>
          </p:cNvSpPr>
          <p:nvPr/>
        </p:nvSpPr>
        <p:spPr bwMode="auto">
          <a:xfrm>
            <a:off x="3924300" y="2275188"/>
            <a:ext cx="360363" cy="0"/>
          </a:xfrm>
          <a:prstGeom prst="line">
            <a:avLst/>
          </a:prstGeom>
          <a:noFill/>
          <a:ln w="15875">
            <a:solidFill>
              <a:schemeClr val="bg2"/>
            </a:solidFill>
            <a:round/>
            <a:headEnd/>
            <a:tailEnd type="arrow" w="med" len="med"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794" name="Text Box 18"/>
          <p:cNvSpPr txBox="1">
            <a:spLocks noChangeArrowheads="1"/>
          </p:cNvSpPr>
          <p:nvPr/>
        </p:nvSpPr>
        <p:spPr bwMode="auto">
          <a:xfrm>
            <a:off x="5435600" y="1843388"/>
            <a:ext cx="3071813" cy="48320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Compression ratio: r 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</a:t>
            </a:r>
            <a:r>
              <a:rPr lang="fr-FR" sz="1200" baseline="-25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1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/</a:t>
            </a:r>
            <a:r>
              <a:rPr lang="fr-FR" sz="1200" baseline="-25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2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.</a:t>
            </a:r>
          </a:p>
          <a:p>
            <a:r>
              <a:rPr lang="fr-FR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(For a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strong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shock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(u</a:t>
            </a:r>
            <a:r>
              <a:rPr lang="fr-FR" baseline="-25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1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&gt;&gt;c</a:t>
            </a:r>
            <a:r>
              <a:rPr lang="fr-FR" baseline="-25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s1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): r = 4 ou 7)</a:t>
            </a:r>
          </a:p>
          <a:p>
            <a:endParaRPr lang="fr-FR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Hypothesis</a:t>
            </a:r>
            <a:endParaRPr lang="fr-FR" sz="1200" i="1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(a) u</a:t>
            </a:r>
            <a:r>
              <a:rPr lang="fr-FR" sz="1200" baseline="-25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1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= r u</a:t>
            </a:r>
            <a:r>
              <a:rPr lang="fr-FR" sz="1200" baseline="-25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2 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&lt;&lt; c</a:t>
            </a: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(b) B = B</a:t>
            </a:r>
            <a:r>
              <a:rPr lang="fr-FR" sz="1200" baseline="-25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0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+ </a:t>
            </a:r>
            <a:r>
              <a:rPr lang="fr-FR" sz="14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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B, |B</a:t>
            </a:r>
            <a:r>
              <a:rPr lang="fr-FR" sz="1200" baseline="-25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0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|&gt;&gt;|</a:t>
            </a:r>
            <a:r>
              <a:rPr lang="fr-FR" sz="14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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B| </a:t>
            </a: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(c) P</a:t>
            </a:r>
            <a:r>
              <a:rPr lang="fr-FR" sz="1200" baseline="-25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B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≈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P</a:t>
            </a:r>
            <a:r>
              <a:rPr lang="fr-FR" sz="1200" baseline="-250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kin</a:t>
            </a:r>
            <a:endParaRPr lang="fr-FR" sz="1200" baseline="-25000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endParaRPr lang="fr-FR" sz="1200" baseline="-25000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For a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relativistic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particle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(</a:t>
            </a:r>
            <a:r>
              <a:rPr lang="fr-FR" sz="14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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= pc):</a:t>
            </a:r>
          </a:p>
          <a:p>
            <a:endParaRPr lang="fr-FR" sz="800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1</a:t>
            </a:r>
            <a:r>
              <a:rPr lang="fr-FR" sz="1200" baseline="30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st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order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Fermi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process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for a Fermi cycle </a:t>
            </a: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u-d-u </a:t>
            </a: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with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a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characteristic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time</a:t>
            </a:r>
          </a:p>
          <a:p>
            <a:endParaRPr lang="fr-FR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endParaRPr lang="fr-FR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2</a:t>
            </a:r>
            <a:r>
              <a:rPr lang="fr-FR" sz="1200" baseline="30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nd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order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Fermi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process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on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both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sides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of</a:t>
            </a: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shock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dirty="0">
                <a:solidFill>
                  <a:schemeClr val="bg1"/>
                </a:solidFill>
                <a:sym typeface="Symbol" pitchFamily="18" charset="2"/>
              </a:rPr>
              <a:t></a:t>
            </a:r>
            <a:endParaRPr lang="fr-FR" sz="1200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with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a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characteristic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time</a:t>
            </a:r>
          </a:p>
        </p:txBody>
      </p:sp>
      <p:sp>
        <p:nvSpPr>
          <p:cNvPr id="75795" name="Text Box 19"/>
          <p:cNvSpPr txBox="1">
            <a:spLocks noChangeArrowheads="1"/>
          </p:cNvSpPr>
          <p:nvPr/>
        </p:nvSpPr>
        <p:spPr bwMode="auto">
          <a:xfrm>
            <a:off x="2339975" y="2132313"/>
            <a:ext cx="1271588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900" b="1">
                <a:solidFill>
                  <a:schemeClr val="bg2"/>
                </a:solidFill>
                <a:latin typeface="Trebuchet MS" pitchFamily="34" charset="0"/>
              </a:rPr>
              <a:t>(in the shock frame)</a:t>
            </a:r>
          </a:p>
        </p:txBody>
      </p:sp>
      <p:sp>
        <p:nvSpPr>
          <p:cNvPr id="75796" name="Text Box 20"/>
          <p:cNvSpPr txBox="1">
            <a:spLocks noChangeArrowheads="1"/>
          </p:cNvSpPr>
          <p:nvPr/>
        </p:nvSpPr>
        <p:spPr bwMode="auto">
          <a:xfrm>
            <a:off x="1547813" y="3788076"/>
            <a:ext cx="40163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200" b="1">
                <a:solidFill>
                  <a:srgbClr val="0000FF"/>
                </a:solidFill>
                <a:latin typeface="Trebuchet MS" pitchFamily="34" charset="0"/>
              </a:rPr>
              <a:t>B</a:t>
            </a:r>
            <a:r>
              <a:rPr lang="fr-FR" sz="1200" b="1" baseline="-25000">
                <a:solidFill>
                  <a:srgbClr val="0000FF"/>
                </a:solidFill>
                <a:latin typeface="Trebuchet MS" pitchFamily="34" charset="0"/>
              </a:rPr>
              <a:t>1</a:t>
            </a:r>
            <a:r>
              <a:rPr lang="fr-FR" sz="1200" b="1" baseline="-25000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</a:t>
            </a:r>
          </a:p>
          <a:p>
            <a:r>
              <a:rPr lang="fr-FR" sz="1200" b="1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B</a:t>
            </a:r>
            <a:r>
              <a:rPr lang="fr-FR" sz="1200" b="1" baseline="-25000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1ℓ</a:t>
            </a:r>
          </a:p>
        </p:txBody>
      </p:sp>
      <p:sp>
        <p:nvSpPr>
          <p:cNvPr id="75797" name="Text Box 21"/>
          <p:cNvSpPr txBox="1">
            <a:spLocks noChangeArrowheads="1"/>
          </p:cNvSpPr>
          <p:nvPr/>
        </p:nvSpPr>
        <p:spPr bwMode="auto">
          <a:xfrm>
            <a:off x="4067175" y="3788076"/>
            <a:ext cx="10096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fr-FR" sz="1200" b="1">
                <a:solidFill>
                  <a:srgbClr val="0000FF"/>
                </a:solidFill>
                <a:latin typeface="Trebuchet MS" pitchFamily="34" charset="0"/>
              </a:rPr>
              <a:t>B</a:t>
            </a:r>
            <a:r>
              <a:rPr lang="fr-FR" sz="1200" b="1" baseline="-25000">
                <a:solidFill>
                  <a:srgbClr val="0000FF"/>
                </a:solidFill>
                <a:latin typeface="Trebuchet MS" pitchFamily="34" charset="0"/>
              </a:rPr>
              <a:t>2</a:t>
            </a:r>
            <a:r>
              <a:rPr lang="fr-FR" sz="1200" b="1" baseline="-25000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</a:t>
            </a:r>
            <a:r>
              <a:rPr lang="fr-FR" sz="1200" b="1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= r </a:t>
            </a:r>
            <a:r>
              <a:rPr lang="fr-FR" sz="1200" b="1">
                <a:solidFill>
                  <a:srgbClr val="0000FF"/>
                </a:solidFill>
                <a:latin typeface="Trebuchet MS" pitchFamily="34" charset="0"/>
              </a:rPr>
              <a:t>B</a:t>
            </a:r>
            <a:r>
              <a:rPr lang="fr-FR" sz="1200" b="1" baseline="-25000">
                <a:solidFill>
                  <a:srgbClr val="0000FF"/>
                </a:solidFill>
                <a:latin typeface="Trebuchet MS" pitchFamily="34" charset="0"/>
              </a:rPr>
              <a:t>1</a:t>
            </a:r>
            <a:r>
              <a:rPr lang="fr-FR" sz="1200" b="1" baseline="-25000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</a:t>
            </a:r>
          </a:p>
          <a:p>
            <a:r>
              <a:rPr lang="fr-FR" sz="1200" b="1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B</a:t>
            </a:r>
            <a:r>
              <a:rPr lang="fr-FR" sz="1200" b="1" baseline="-25000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2ℓ</a:t>
            </a:r>
            <a:r>
              <a:rPr lang="fr-FR" sz="1200" b="1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= B</a:t>
            </a:r>
            <a:r>
              <a:rPr lang="fr-FR" sz="1200" b="1" baseline="-25000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1ℓ</a:t>
            </a:r>
          </a:p>
        </p:txBody>
      </p:sp>
      <p:sp>
        <p:nvSpPr>
          <p:cNvPr id="75798" name="Text Box 22"/>
          <p:cNvSpPr txBox="1">
            <a:spLocks noChangeArrowheads="1"/>
          </p:cNvSpPr>
          <p:nvPr/>
        </p:nvSpPr>
        <p:spPr bwMode="auto">
          <a:xfrm>
            <a:off x="1547813" y="4219876"/>
            <a:ext cx="333375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200" b="1" dirty="0">
                <a:solidFill>
                  <a:srgbClr val="0000FF"/>
                </a:solidFill>
                <a:latin typeface="Trebuchet MS" pitchFamily="34" charset="0"/>
              </a:rPr>
              <a:t>P</a:t>
            </a:r>
            <a:r>
              <a:rPr lang="fr-FR" sz="1200" b="1" baseline="-25000" dirty="0">
                <a:solidFill>
                  <a:srgbClr val="0000FF"/>
                </a:solidFill>
                <a:latin typeface="Trebuchet MS" pitchFamily="34" charset="0"/>
              </a:rPr>
              <a:t>1</a:t>
            </a:r>
          </a:p>
        </p:txBody>
      </p:sp>
      <p:sp>
        <p:nvSpPr>
          <p:cNvPr id="75799" name="Text Box 23"/>
          <p:cNvSpPr txBox="1">
            <a:spLocks noChangeArrowheads="1"/>
          </p:cNvSpPr>
          <p:nvPr/>
        </p:nvSpPr>
        <p:spPr bwMode="auto">
          <a:xfrm>
            <a:off x="4067175" y="4219876"/>
            <a:ext cx="706438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200" b="1">
                <a:solidFill>
                  <a:srgbClr val="0000FF"/>
                </a:solidFill>
                <a:latin typeface="Trebuchet MS" pitchFamily="34" charset="0"/>
              </a:rPr>
              <a:t>P</a:t>
            </a:r>
            <a:r>
              <a:rPr lang="fr-FR" sz="1200" b="1" baseline="-25000">
                <a:solidFill>
                  <a:srgbClr val="0000FF"/>
                </a:solidFill>
                <a:latin typeface="Trebuchet MS" pitchFamily="34" charset="0"/>
              </a:rPr>
              <a:t>2</a:t>
            </a:r>
            <a:r>
              <a:rPr lang="fr-FR" sz="1200" b="1">
                <a:solidFill>
                  <a:srgbClr val="0000FF"/>
                </a:solidFill>
                <a:latin typeface="Trebuchet MS" pitchFamily="34" charset="0"/>
              </a:rPr>
              <a:t>&gt;&gt; P</a:t>
            </a:r>
            <a:r>
              <a:rPr lang="fr-FR" sz="1200" b="1" baseline="-25000">
                <a:solidFill>
                  <a:srgbClr val="0000FF"/>
                </a:solidFill>
                <a:latin typeface="Trebuchet MS" pitchFamily="34" charset="0"/>
              </a:rPr>
              <a:t>1</a:t>
            </a:r>
          </a:p>
        </p:txBody>
      </p:sp>
      <p:pic>
        <p:nvPicPr>
          <p:cNvPr id="75802" name="Picture 26" descr="fermi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29520" y="3429000"/>
            <a:ext cx="1385887" cy="436562"/>
          </a:xfrm>
          <a:prstGeom prst="rect">
            <a:avLst/>
          </a:prstGeom>
          <a:noFill/>
        </p:spPr>
      </p:pic>
      <p:pic>
        <p:nvPicPr>
          <p:cNvPr id="75804" name="Picture 28" descr="fermi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43663" y="5012038"/>
            <a:ext cx="971550" cy="442913"/>
          </a:xfrm>
          <a:prstGeom prst="rect">
            <a:avLst/>
          </a:prstGeom>
          <a:noFill/>
        </p:spPr>
      </p:pic>
      <p:sp>
        <p:nvSpPr>
          <p:cNvPr id="75806" name="Rectangle 30"/>
          <p:cNvSpPr>
            <a:spLocks noChangeArrowheads="1"/>
          </p:cNvSpPr>
          <p:nvPr/>
        </p:nvSpPr>
        <p:spPr bwMode="auto">
          <a:xfrm>
            <a:off x="539750" y="2203751"/>
            <a:ext cx="4824413" cy="30956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75807" name="Picture 31" descr="fermi_t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80288" y="4291313"/>
            <a:ext cx="812800" cy="400050"/>
          </a:xfrm>
          <a:prstGeom prst="rect">
            <a:avLst/>
          </a:prstGeom>
          <a:noFill/>
        </p:spPr>
      </p:pic>
      <p:pic>
        <p:nvPicPr>
          <p:cNvPr id="75809" name="Picture 33" descr="fermi_t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80288" y="5515276"/>
            <a:ext cx="841375" cy="441325"/>
          </a:xfrm>
          <a:prstGeom prst="rect">
            <a:avLst/>
          </a:prstGeom>
          <a:noFill/>
        </p:spPr>
      </p:pic>
      <p:sp>
        <p:nvSpPr>
          <p:cNvPr id="75811" name="Text Box 35"/>
          <p:cNvSpPr txBox="1">
            <a:spLocks noChangeArrowheads="1"/>
          </p:cNvSpPr>
          <p:nvPr/>
        </p:nvSpPr>
        <p:spPr bwMode="auto">
          <a:xfrm>
            <a:off x="684213" y="5299376"/>
            <a:ext cx="4319587" cy="1415772"/>
          </a:xfrm>
          <a:prstGeom prst="rect">
            <a:avLst/>
          </a:prstGeom>
          <a:solidFill>
            <a:srgbClr val="0000FF">
              <a:alpha val="49001"/>
            </a:srgbClr>
          </a:solidFill>
          <a:ln w="2222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fr-FR" sz="1200" i="1" dirty="0">
                <a:solidFill>
                  <a:schemeClr val="bg1"/>
                </a:solidFill>
                <a:latin typeface="Trebuchet MS" pitchFamily="34" charset="0"/>
              </a:rPr>
              <a:t>Conclusion</a:t>
            </a:r>
          </a:p>
          <a:p>
            <a:endParaRPr lang="fr-FR" sz="800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Because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of (c), V</a:t>
            </a:r>
            <a:r>
              <a:rPr lang="fr-FR" sz="1200" baseline="-250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is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of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order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of u</a:t>
            </a:r>
            <a:r>
              <a:rPr lang="fr-FR" sz="1200" baseline="-25000" dirty="0">
                <a:solidFill>
                  <a:schemeClr val="bg1"/>
                </a:solidFill>
                <a:latin typeface="Trebuchet MS" pitchFamily="34" charset="0"/>
              </a:rPr>
              <a:t>2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and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And, if P</a:t>
            </a:r>
            <a:r>
              <a:rPr lang="fr-FR" sz="1200" baseline="-25000" dirty="0">
                <a:solidFill>
                  <a:schemeClr val="bg1"/>
                </a:solidFill>
                <a:latin typeface="Trebuchet MS" pitchFamily="34" charset="0"/>
              </a:rPr>
              <a:t>RC 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&lt;&lt;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fr-FR" sz="1200" baseline="-25000" dirty="0" err="1">
                <a:solidFill>
                  <a:schemeClr val="bg1"/>
                </a:solidFill>
                <a:latin typeface="Trebuchet MS" pitchFamily="34" charset="0"/>
              </a:rPr>
              <a:t>kin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, r = 4 and</a:t>
            </a:r>
          </a:p>
          <a:p>
            <a:endParaRPr lang="fr-FR" dirty="0"/>
          </a:p>
        </p:txBody>
      </p:sp>
      <p:pic>
        <p:nvPicPr>
          <p:cNvPr id="75812" name="Picture 36" descr="tacc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779838" y="5515276"/>
            <a:ext cx="971550" cy="436562"/>
          </a:xfrm>
          <a:prstGeom prst="rect">
            <a:avLst/>
          </a:prstGeom>
          <a:noFill/>
        </p:spPr>
      </p:pic>
      <p:sp>
        <p:nvSpPr>
          <p:cNvPr id="75814" name="Text Box 38"/>
          <p:cNvSpPr txBox="1">
            <a:spLocks noChangeArrowheads="1"/>
          </p:cNvSpPr>
          <p:nvPr/>
        </p:nvSpPr>
        <p:spPr bwMode="auto">
          <a:xfrm>
            <a:off x="827088" y="2851451"/>
            <a:ext cx="828675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900" b="1" dirty="0">
                <a:latin typeface="Trebuchet MS" pitchFamily="34" charset="0"/>
              </a:rPr>
              <a:t>(speed = V</a:t>
            </a:r>
            <a:r>
              <a:rPr lang="fr-FR" sz="900" b="1" baseline="-25000" dirty="0">
                <a:latin typeface="Trebuchet MS" pitchFamily="34" charset="0"/>
              </a:rPr>
              <a:t>a</a:t>
            </a:r>
            <a:r>
              <a:rPr lang="fr-FR" sz="900" b="1" dirty="0">
                <a:latin typeface="Trebuchet MS" pitchFamily="34" charset="0"/>
              </a:rPr>
              <a:t>)</a:t>
            </a:r>
          </a:p>
        </p:txBody>
      </p:sp>
      <p:pic>
        <p:nvPicPr>
          <p:cNvPr id="75815" name="Picture 39" descr="spectre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700338" y="6080147"/>
            <a:ext cx="727075" cy="420687"/>
          </a:xfrm>
          <a:prstGeom prst="rect">
            <a:avLst/>
          </a:prstGeom>
          <a:noFill/>
        </p:spPr>
      </p:pic>
      <p:sp>
        <p:nvSpPr>
          <p:cNvPr id="75817" name="Text Box 41"/>
          <p:cNvSpPr txBox="1">
            <a:spLocks noChangeArrowheads="1"/>
          </p:cNvSpPr>
          <p:nvPr/>
        </p:nvSpPr>
        <p:spPr bwMode="auto">
          <a:xfrm>
            <a:off x="1547813" y="3500738"/>
            <a:ext cx="3492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fr-FR" sz="1400" b="1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</a:t>
            </a:r>
            <a:r>
              <a:rPr lang="fr-FR" sz="1400" b="1" baseline="-25000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1</a:t>
            </a:r>
          </a:p>
        </p:txBody>
      </p:sp>
      <p:sp>
        <p:nvSpPr>
          <p:cNvPr id="75818" name="Text Box 42"/>
          <p:cNvSpPr txBox="1">
            <a:spLocks noChangeArrowheads="1"/>
          </p:cNvSpPr>
          <p:nvPr/>
        </p:nvSpPr>
        <p:spPr bwMode="auto">
          <a:xfrm>
            <a:off x="4067175" y="3500738"/>
            <a:ext cx="3492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fr-FR" sz="1400" b="1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</a:t>
            </a:r>
            <a:r>
              <a:rPr lang="fr-FR" sz="1400" b="1" baseline="-25000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April 2nd 2008</a:t>
            </a:r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229600" cy="1139825"/>
          </a:xfrm>
          <a:noFill/>
          <a:ln/>
        </p:spPr>
        <p:txBody>
          <a:bodyPr/>
          <a:lstStyle/>
          <a:p>
            <a:r>
              <a:rPr lang="fr-FR" sz="2400" dirty="0">
                <a:solidFill>
                  <a:schemeClr val="bg1"/>
                </a:solidFill>
                <a:latin typeface="Trebuchet MS" pitchFamily="34" charset="0"/>
              </a:rPr>
              <a:t>Fermi </a:t>
            </a:r>
            <a:r>
              <a:rPr lang="fr-FR" sz="2400" dirty="0" err="1">
                <a:solidFill>
                  <a:schemeClr val="bg1"/>
                </a:solidFill>
                <a:latin typeface="Trebuchet MS" pitchFamily="34" charset="0"/>
              </a:rPr>
              <a:t>acceleration</a:t>
            </a:r>
            <a:r>
              <a:rPr lang="fr-FR" sz="2400" dirty="0">
                <a:solidFill>
                  <a:schemeClr val="bg1"/>
                </a:solidFill>
                <a:latin typeface="Trebuchet MS" pitchFamily="34" charset="0"/>
              </a:rPr>
              <a:t> in the </a:t>
            </a:r>
            <a:r>
              <a:rPr lang="fr-FR" sz="2400" dirty="0" err="1">
                <a:solidFill>
                  <a:schemeClr val="bg1"/>
                </a:solidFill>
                <a:latin typeface="Trebuchet MS" pitchFamily="34" charset="0"/>
              </a:rPr>
              <a:t>internal</a:t>
            </a:r>
            <a:r>
              <a:rPr lang="fr-FR" sz="24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Trebuchet MS" pitchFamily="34" charset="0"/>
              </a:rPr>
              <a:t>shock</a:t>
            </a:r>
            <a:r>
              <a:rPr lang="fr-FR" sz="2400" dirty="0">
                <a:solidFill>
                  <a:schemeClr val="bg1"/>
                </a:solidFill>
                <a:latin typeface="Trebuchet MS" pitchFamily="34" charset="0"/>
              </a:rPr>
              <a:t> stage</a:t>
            </a: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539750" y="1341438"/>
            <a:ext cx="7920038" cy="5493812"/>
          </a:xfrm>
          <a:prstGeom prst="rect">
            <a:avLst/>
          </a:prstGeom>
          <a:solidFill>
            <a:srgbClr val="000000">
              <a:alpha val="30000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fr-FR" sz="800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internal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shocks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are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mildly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relativistic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:                             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                       for </a:t>
            </a:r>
          </a:p>
          <a:p>
            <a:endParaRPr lang="fr-FR" sz="800" dirty="0">
              <a:solidFill>
                <a:schemeClr val="bg1"/>
              </a:solidFill>
              <a:latin typeface="Trebuchet MS" pitchFamily="34" charset="0"/>
            </a:endParaRPr>
          </a:p>
          <a:p>
            <a:endParaRPr lang="fr-FR" sz="800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BUT one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can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assume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that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theory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of DSA in non-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relativistic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shock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applies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: </a:t>
            </a: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What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does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scattering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frequency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(</a:t>
            </a:r>
            <a:r>
              <a:rPr lang="fr-FR" sz="14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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baseline="-250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)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depends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on ? 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(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see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e.g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. Casse F. </a:t>
            </a:r>
            <a:r>
              <a:rPr lang="fr-F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&amp;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al., Phys.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Rev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. D, 65, 2002)</a:t>
            </a:r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It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depends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on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energy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of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particle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and on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magnetic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field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(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intensity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and turbulence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level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).</a:t>
            </a: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</a:rPr>
              <a:t>Hypothesis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</a:p>
          <a:p>
            <a:endParaRPr lang="fr-FR" sz="800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(1)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intensity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of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magnetic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field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, on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both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sides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of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shocks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,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depends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on 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</a:rPr>
              <a:t>r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: 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</a:rPr>
              <a:t>B(r) 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 r</a:t>
            </a:r>
            <a:r>
              <a:rPr lang="fr-FR" sz="1200" i="1" baseline="30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-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where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1&lt;  &lt; 2, and 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B(</a:t>
            </a:r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r</a:t>
            </a:r>
            <a:r>
              <a:rPr lang="fr-FR" sz="1200" i="1" baseline="-250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b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) ≈ 10</a:t>
            </a:r>
            <a:r>
              <a:rPr lang="fr-FR" sz="1200" i="1" baseline="30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4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– 10</a:t>
            </a:r>
            <a:r>
              <a:rPr lang="fr-FR" sz="1200" i="1" baseline="30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6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G.</a:t>
            </a:r>
          </a:p>
          <a:p>
            <a:endParaRPr lang="fr-FR" sz="800" i="1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(2)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We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define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a turbulence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spectrum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of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magnetic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perturbations : </a:t>
            </a:r>
            <a:endParaRPr lang="fr-FR" sz="1200" i="1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endParaRPr lang="fr-FR" sz="800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where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</a:rPr>
              <a:t>k</a:t>
            </a:r>
            <a:r>
              <a:rPr lang="fr-FR" sz="1200" i="1" baseline="-25000" dirty="0" err="1">
                <a:solidFill>
                  <a:schemeClr val="bg1"/>
                </a:solidFill>
                <a:latin typeface="Trebuchet MS" pitchFamily="34" charset="0"/>
              </a:rPr>
              <a:t>min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</a:rPr>
              <a:t> = 2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/ℓ</a:t>
            </a:r>
            <a:r>
              <a:rPr lang="fr-FR" sz="1200" i="1" baseline="-25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max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, ℓ</a:t>
            </a:r>
            <a:r>
              <a:rPr lang="fr-FR" sz="1200" i="1" baseline="-25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max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≈ </a:t>
            </a:r>
            <a:r>
              <a:rPr lang="el-G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Δ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R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,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width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of a layer, and </a:t>
            </a:r>
            <a:r>
              <a:rPr lang="fr-FR" sz="14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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, the index of the turbulence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spectrum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.</a:t>
            </a:r>
            <a:endParaRPr lang="el-GR" sz="1200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</a:rPr>
              <a:t>Consequences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</a:p>
          <a:p>
            <a:endParaRPr lang="fr-FR" sz="800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sz="1200" i="1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</a:rPr>
              <a:t>t</a:t>
            </a:r>
            <a:r>
              <a:rPr lang="fr-FR" sz="1200" baseline="-25000" dirty="0" err="1">
                <a:solidFill>
                  <a:schemeClr val="bg1"/>
                </a:solidFill>
                <a:latin typeface="Trebuchet MS" pitchFamily="34" charset="0"/>
              </a:rPr>
              <a:t>acc</a:t>
            </a:r>
            <a:r>
              <a:rPr lang="fr-FR" sz="1200" baseline="-250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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mean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free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path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of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particle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in an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irregular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magnetic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field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:</a:t>
            </a:r>
          </a:p>
          <a:p>
            <a:endParaRPr lang="fr-FR" sz="1300" dirty="0">
              <a:solidFill>
                <a:schemeClr val="bg1"/>
              </a:solidFill>
            </a:endParaRPr>
          </a:p>
          <a:p>
            <a:endParaRPr lang="fr-FR" sz="1600" dirty="0">
              <a:solidFill>
                <a:schemeClr val="bg1"/>
              </a:solidFill>
            </a:endParaRPr>
          </a:p>
          <a:p>
            <a:endParaRPr lang="fr-FR" sz="800" dirty="0">
              <a:solidFill>
                <a:schemeClr val="bg1"/>
              </a:solidFill>
            </a:endParaRPr>
          </a:p>
          <a:p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</a:rPr>
              <a:t>r</a:t>
            </a:r>
            <a:r>
              <a:rPr lang="fr-FR" sz="1200" i="1" baseline="-25000" dirty="0" err="1">
                <a:solidFill>
                  <a:schemeClr val="bg1"/>
                </a:solidFill>
                <a:latin typeface="Trebuchet MS" pitchFamily="34" charset="0"/>
              </a:rPr>
              <a:t>L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,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Larmor’s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radius,  </a:t>
            </a:r>
            <a:r>
              <a:rPr lang="fr-FR" sz="1600" i="1" dirty="0">
                <a:solidFill>
                  <a:schemeClr val="bg1"/>
                </a:solidFill>
                <a:latin typeface="Trebuchet MS" pitchFamily="34" charset="0"/>
              </a:rPr>
              <a:t>ℓ</a:t>
            </a:r>
            <a:r>
              <a:rPr lang="fr-FR" sz="1200" i="1" baseline="-25000" dirty="0">
                <a:solidFill>
                  <a:schemeClr val="bg1"/>
                </a:solidFill>
                <a:latin typeface="Trebuchet MS" pitchFamily="34" charset="0"/>
              </a:rPr>
              <a:t>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 (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≈ </a:t>
            </a:r>
            <a:r>
              <a:rPr lang="el-G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Δ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R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)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magnetic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correlation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length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, and </a:t>
            </a:r>
            <a:r>
              <a:rPr lang="fr-FR" sz="14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</a:t>
            </a:r>
            <a:r>
              <a:rPr lang="fr-FR" sz="14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cosine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of the pitch angle.</a:t>
            </a:r>
          </a:p>
          <a:p>
            <a:endParaRPr lang="fr-FR" dirty="0">
              <a:solidFill>
                <a:srgbClr val="FFFF99"/>
              </a:solidFill>
              <a:latin typeface="Trebuchet MS" pitchFamily="34" charset="0"/>
            </a:endParaRPr>
          </a:p>
          <a:p>
            <a:r>
              <a:rPr lang="fr-FR" dirty="0">
                <a:solidFill>
                  <a:srgbClr val="FFFF99"/>
                </a:solidFill>
                <a:latin typeface="Trebuchet MS" pitchFamily="34" charset="0"/>
              </a:rPr>
              <a:t>(</a:t>
            </a:r>
            <a:r>
              <a:rPr lang="fr-FR" dirty="0" err="1">
                <a:solidFill>
                  <a:srgbClr val="FFFF99"/>
                </a:solidFill>
                <a:latin typeface="Trebuchet MS" pitchFamily="34" charset="0"/>
              </a:rPr>
              <a:t>Gialis</a:t>
            </a:r>
            <a:r>
              <a:rPr lang="fr-FR" dirty="0">
                <a:solidFill>
                  <a:srgbClr val="FFFF99"/>
                </a:solidFill>
                <a:latin typeface="Trebuchet MS" pitchFamily="34" charset="0"/>
              </a:rPr>
              <a:t> D. </a:t>
            </a:r>
            <a:r>
              <a:rPr lang="fr-FR" dirty="0">
                <a:solidFill>
                  <a:srgbClr val="FFFF99"/>
                </a:solidFill>
                <a:latin typeface="Arial" pitchFamily="34" charset="0"/>
                <a:cs typeface="Arial" pitchFamily="34" charset="0"/>
              </a:rPr>
              <a:t>&amp;</a:t>
            </a:r>
            <a:r>
              <a:rPr lang="fr-FR" dirty="0">
                <a:solidFill>
                  <a:srgbClr val="FFFF99"/>
                </a:solidFill>
                <a:latin typeface="Trebuchet MS" pitchFamily="34" charset="0"/>
              </a:rPr>
              <a:t> Pelletier G., </a:t>
            </a:r>
            <a:r>
              <a:rPr lang="fr-FR" dirty="0" err="1">
                <a:solidFill>
                  <a:srgbClr val="FFFF99"/>
                </a:solidFill>
                <a:latin typeface="Trebuchet MS" pitchFamily="34" charset="0"/>
              </a:rPr>
              <a:t>Astrop</a:t>
            </a:r>
            <a:r>
              <a:rPr lang="fr-FR" dirty="0">
                <a:solidFill>
                  <a:srgbClr val="FFFF99"/>
                </a:solidFill>
                <a:latin typeface="Trebuchet MS" pitchFamily="34" charset="0"/>
              </a:rPr>
              <a:t>. Phys., 20: 323-333, 2003)</a:t>
            </a:r>
            <a:endParaRPr lang="fr-FR" sz="800" dirty="0">
              <a:latin typeface="Trebuchet MS" pitchFamily="34" charset="0"/>
            </a:endParaRPr>
          </a:p>
        </p:txBody>
      </p:sp>
      <p:pic>
        <p:nvPicPr>
          <p:cNvPr id="48164" name="Picture 36" descr="betash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708400" y="1412875"/>
            <a:ext cx="1093788" cy="436563"/>
          </a:xfrm>
          <a:noFill/>
          <a:ln/>
        </p:spPr>
      </p:pic>
      <p:pic>
        <p:nvPicPr>
          <p:cNvPr id="48166" name="Picture 38" descr="gamsh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8263" y="1484313"/>
            <a:ext cx="863600" cy="306387"/>
          </a:xfrm>
          <a:prstGeom prst="rect">
            <a:avLst/>
          </a:prstGeom>
          <a:noFill/>
        </p:spPr>
      </p:pic>
      <p:pic>
        <p:nvPicPr>
          <p:cNvPr id="48168" name="Picture 40" descr="rapga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72225" y="1484313"/>
            <a:ext cx="769938" cy="320675"/>
          </a:xfrm>
          <a:prstGeom prst="rect">
            <a:avLst/>
          </a:prstGeom>
          <a:noFill/>
        </p:spPr>
      </p:pic>
      <p:pic>
        <p:nvPicPr>
          <p:cNvPr id="48170" name="Picture 42" descr="tacc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11863" y="1916113"/>
            <a:ext cx="827087" cy="292100"/>
          </a:xfrm>
          <a:prstGeom prst="rect">
            <a:avLst/>
          </a:prstGeom>
          <a:noFill/>
        </p:spPr>
      </p:pic>
      <p:pic>
        <p:nvPicPr>
          <p:cNvPr id="48174" name="Picture 46" descr="deltaB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19700" y="4040195"/>
            <a:ext cx="679450" cy="385762"/>
          </a:xfrm>
          <a:prstGeom prst="rect">
            <a:avLst/>
          </a:prstGeom>
          <a:noFill/>
        </p:spPr>
      </p:pic>
      <p:pic>
        <p:nvPicPr>
          <p:cNvPr id="48177" name="Picture 49" descr="deltaB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867400" y="4040195"/>
            <a:ext cx="968375" cy="388937"/>
          </a:xfrm>
          <a:prstGeom prst="rect">
            <a:avLst/>
          </a:prstGeom>
          <a:noFill/>
        </p:spPr>
      </p:pic>
      <p:pic>
        <p:nvPicPr>
          <p:cNvPr id="48178" name="Picture 50" descr="freepath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71550" y="5500702"/>
            <a:ext cx="1238250" cy="446087"/>
          </a:xfrm>
          <a:prstGeom prst="rect">
            <a:avLst/>
          </a:prstGeom>
          <a:solidFill>
            <a:srgbClr val="333399">
              <a:alpha val="73000"/>
            </a:srgbClr>
          </a:solidFill>
          <a:ln w="9525">
            <a:noFill/>
            <a:miter lim="800000"/>
            <a:headEnd/>
            <a:tailEnd/>
          </a:ln>
        </p:spPr>
      </p:pic>
      <p:pic>
        <p:nvPicPr>
          <p:cNvPr id="48179" name="Picture 51" descr="tacc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71775" y="5500702"/>
            <a:ext cx="1352550" cy="423862"/>
          </a:xfrm>
          <a:prstGeom prst="rect">
            <a:avLst/>
          </a:prstGeom>
          <a:noFill/>
        </p:spPr>
      </p:pic>
      <p:sp>
        <p:nvSpPr>
          <p:cNvPr id="48180" name="Text Box 52"/>
          <p:cNvSpPr txBox="1">
            <a:spLocks noChangeArrowheads="1"/>
          </p:cNvSpPr>
          <p:nvPr/>
        </p:nvSpPr>
        <p:spPr bwMode="auto">
          <a:xfrm>
            <a:off x="2268538" y="5573727"/>
            <a:ext cx="4302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and</a:t>
            </a:r>
          </a:p>
        </p:txBody>
      </p:sp>
      <p:pic>
        <p:nvPicPr>
          <p:cNvPr id="48181" name="Picture 53" descr="eta_t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932363" y="5573727"/>
            <a:ext cx="781050" cy="236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82" name="Text Box 54"/>
          <p:cNvSpPr txBox="1">
            <a:spLocks noChangeArrowheads="1"/>
          </p:cNvSpPr>
          <p:nvPr/>
        </p:nvSpPr>
        <p:spPr bwMode="auto">
          <a:xfrm>
            <a:off x="4356100" y="5573727"/>
            <a:ext cx="482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with</a:t>
            </a:r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8183" name="Text Box 55"/>
          <p:cNvSpPr txBox="1">
            <a:spLocks noChangeArrowheads="1"/>
          </p:cNvSpPr>
          <p:nvPr/>
        </p:nvSpPr>
        <p:spPr bwMode="auto">
          <a:xfrm>
            <a:off x="5795963" y="5572139"/>
            <a:ext cx="16224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the turbulence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level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,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15888"/>
            <a:ext cx="8229600" cy="1139825"/>
          </a:xfrm>
          <a:noFill/>
          <a:ln/>
        </p:spPr>
        <p:txBody>
          <a:bodyPr/>
          <a:lstStyle/>
          <a:p>
            <a:r>
              <a:rPr lang="fr-FR" sz="2400" dirty="0" err="1">
                <a:solidFill>
                  <a:schemeClr val="bg1"/>
                </a:solidFill>
                <a:latin typeface="Trebuchet MS" pitchFamily="34" charset="0"/>
              </a:rPr>
              <a:t>Hadronic</a:t>
            </a:r>
            <a:r>
              <a:rPr lang="fr-FR" sz="24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Trebuchet MS" pitchFamily="34" charset="0"/>
              </a:rPr>
              <a:t>acceleration</a:t>
            </a:r>
            <a:r>
              <a:rPr lang="fr-FR" sz="2400" dirty="0">
                <a:solidFill>
                  <a:schemeClr val="bg1"/>
                </a:solidFill>
                <a:latin typeface="Trebuchet MS" pitchFamily="34" charset="0"/>
              </a:rPr>
              <a:t> in the </a:t>
            </a:r>
            <a:r>
              <a:rPr lang="fr-FR" sz="2400" dirty="0" err="1">
                <a:solidFill>
                  <a:schemeClr val="bg1"/>
                </a:solidFill>
                <a:latin typeface="Trebuchet MS" pitchFamily="34" charset="0"/>
              </a:rPr>
              <a:t>internal</a:t>
            </a:r>
            <a:r>
              <a:rPr lang="fr-FR" sz="24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Trebuchet MS" pitchFamily="34" charset="0"/>
              </a:rPr>
              <a:t>shocks</a:t>
            </a:r>
            <a:endParaRPr lang="fr-FR" sz="24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539750" y="1196975"/>
            <a:ext cx="8137525" cy="5062924"/>
          </a:xfrm>
          <a:prstGeom prst="rect">
            <a:avLst/>
          </a:prstGeom>
          <a:solidFill>
            <a:srgbClr val="000000">
              <a:alpha val="30000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fr-FR" sz="800" i="1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Hadrons (protons and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heavier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nuclei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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Cosmic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Rays)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undergo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a synchrotron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cooling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.</a:t>
            </a:r>
          </a:p>
          <a:p>
            <a:endParaRPr lang="fr-FR" sz="900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endParaRPr lang="fr-FR" sz="800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For a CR :     			       	        for                                    .</a:t>
            </a: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endParaRPr lang="fr-FR" sz="1400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We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deduce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     	                              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with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                           .</a:t>
            </a:r>
          </a:p>
          <a:p>
            <a:endParaRPr lang="fr-FR" i="1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endParaRPr lang="fr-FR" sz="800" i="1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r>
              <a:rPr lang="fr-FR" sz="13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BUT </a:t>
            </a:r>
            <a:r>
              <a:rPr lang="fr-FR" sz="13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there</a:t>
            </a:r>
            <a:r>
              <a:rPr lang="fr-FR" sz="13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3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is</a:t>
            </a:r>
            <a:r>
              <a:rPr lang="fr-FR" sz="13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a </a:t>
            </a:r>
            <a:r>
              <a:rPr lang="fr-FR" sz="13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stronger</a:t>
            </a:r>
            <a:r>
              <a:rPr lang="fr-FR" sz="13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3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constraint</a:t>
            </a:r>
            <a:r>
              <a:rPr lang="fr-FR" sz="13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:</a:t>
            </a:r>
            <a:r>
              <a:rPr lang="fr-FR" sz="13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                          .</a:t>
            </a:r>
          </a:p>
          <a:p>
            <a:endParaRPr lang="fr-FR" sz="1300" i="1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endParaRPr lang="fr-FR" sz="800" i="1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r>
              <a:rPr lang="fr-FR" sz="13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Then</a:t>
            </a:r>
            <a:r>
              <a:rPr lang="fr-FR" sz="13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	               		                    </a:t>
            </a:r>
            <a:r>
              <a:rPr lang="fr-FR" sz="13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with</a:t>
            </a:r>
            <a:r>
              <a:rPr lang="fr-FR" sz="13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                  .</a:t>
            </a:r>
          </a:p>
          <a:p>
            <a:endParaRPr lang="fr-FR" sz="1300" i="1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endParaRPr lang="fr-FR" sz="1300" i="1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r>
              <a:rPr lang="fr-FR" sz="13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Conclusion 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(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Gialis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D. </a:t>
            </a:r>
            <a:r>
              <a:rPr lang="fr-F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&amp;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Pelletier G.,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Astrop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. Phys., 20: 323-333, 2003)</a:t>
            </a:r>
            <a:endParaRPr lang="fr-FR" sz="1300" i="1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endParaRPr lang="fr-FR" sz="800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This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regime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cannot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produce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UHECRs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: 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for  = 1 and  = 5/3 (Kolmogorov);</a:t>
            </a:r>
          </a:p>
          <a:p>
            <a:endParaRPr lang="fr-FR" sz="1400" dirty="0">
              <a:latin typeface="Trebuchet MS" pitchFamily="34" charset="0"/>
              <a:sym typeface="Symbol" pitchFamily="18" charset="2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200" dirty="0">
              <a:latin typeface="Trebuchet MS" pitchFamily="34" charset="0"/>
            </a:endParaRPr>
          </a:p>
          <a:p>
            <a:endParaRPr lang="fr-FR" sz="1300" dirty="0"/>
          </a:p>
        </p:txBody>
      </p:sp>
      <p:pic>
        <p:nvPicPr>
          <p:cNvPr id="55317" name="Picture 21" descr="eexp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5150" y="4776804"/>
            <a:ext cx="4325938" cy="449263"/>
          </a:xfrm>
          <a:prstGeom prst="rect">
            <a:avLst/>
          </a:prstGeom>
          <a:noFill/>
        </p:spPr>
      </p:pic>
      <p:sp>
        <p:nvSpPr>
          <p:cNvPr id="55319" name="Text Box 23"/>
          <p:cNvSpPr txBox="1">
            <a:spLocks noChangeArrowheads="1"/>
          </p:cNvSpPr>
          <p:nvPr/>
        </p:nvSpPr>
        <p:spPr bwMode="auto">
          <a:xfrm>
            <a:off x="611188" y="4921267"/>
            <a:ext cx="10826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For a proton;</a:t>
            </a:r>
          </a:p>
        </p:txBody>
      </p:sp>
      <p:sp>
        <p:nvSpPr>
          <p:cNvPr id="55320" name="AutoShape 24"/>
          <p:cNvSpPr>
            <a:spLocks/>
          </p:cNvSpPr>
          <p:nvPr/>
        </p:nvSpPr>
        <p:spPr bwMode="auto">
          <a:xfrm>
            <a:off x="1692275" y="4776804"/>
            <a:ext cx="73025" cy="1081088"/>
          </a:xfrm>
          <a:prstGeom prst="leftBrace">
            <a:avLst>
              <a:gd name="adj1" fmla="val 12337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321" name="Text Box 25"/>
          <p:cNvSpPr txBox="1">
            <a:spLocks noChangeArrowheads="1"/>
          </p:cNvSpPr>
          <p:nvPr/>
        </p:nvSpPr>
        <p:spPr bwMode="auto">
          <a:xfrm>
            <a:off x="6300788" y="51577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fr-FR" sz="1800"/>
          </a:p>
        </p:txBody>
      </p:sp>
      <p:sp>
        <p:nvSpPr>
          <p:cNvPr id="55322" name="Text Box 26"/>
          <p:cNvSpPr txBox="1">
            <a:spLocks noChangeArrowheads="1"/>
          </p:cNvSpPr>
          <p:nvPr/>
        </p:nvSpPr>
        <p:spPr bwMode="auto">
          <a:xfrm>
            <a:off x="6300788" y="4919679"/>
            <a:ext cx="53816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fr-FR" sz="1000" dirty="0" err="1">
                <a:solidFill>
                  <a:schemeClr val="bg1"/>
                </a:solidFill>
                <a:latin typeface="Trebuchet MS" pitchFamily="34" charset="0"/>
              </a:rPr>
              <a:t>where</a:t>
            </a:r>
            <a:endParaRPr lang="fr-FR" sz="10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55323" name="Picture 27" descr="kappa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488" y="4848242"/>
            <a:ext cx="1019175" cy="428625"/>
          </a:xfrm>
          <a:prstGeom prst="rect">
            <a:avLst/>
          </a:prstGeom>
          <a:noFill/>
        </p:spPr>
      </p:pic>
      <p:sp>
        <p:nvSpPr>
          <p:cNvPr id="55325" name="Text Box 29"/>
          <p:cNvSpPr txBox="1">
            <a:spLocks noChangeArrowheads="1"/>
          </p:cNvSpPr>
          <p:nvPr/>
        </p:nvSpPr>
        <p:spPr bwMode="auto">
          <a:xfrm>
            <a:off x="827088" y="5137167"/>
            <a:ext cx="6064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(in </a:t>
            </a:r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</a:rPr>
              <a:t>R</a:t>
            </a:r>
            <a:r>
              <a:rPr lang="fr-FR" sz="1200" baseline="-25000" dirty="0" err="1">
                <a:solidFill>
                  <a:schemeClr val="bg1"/>
                </a:solidFill>
                <a:latin typeface="Trebuchet MS" pitchFamily="34" charset="0"/>
              </a:rPr>
              <a:t>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)</a:t>
            </a:r>
          </a:p>
        </p:txBody>
      </p:sp>
      <p:pic>
        <p:nvPicPr>
          <p:cNvPr id="55327" name="Picture 31" descr="erc"/>
          <p:cNvPicPr>
            <a:picLocks noChangeAspect="1" noChangeArrowheads="1"/>
          </p:cNvPicPr>
          <p:nvPr/>
        </p:nvPicPr>
        <p:blipFill>
          <a:blip r:embed="rId5"/>
          <a:srcRect r="2400" b="3928"/>
          <a:stretch>
            <a:fillRect/>
          </a:stretch>
        </p:blipFill>
        <p:spPr bwMode="auto">
          <a:xfrm>
            <a:off x="1547813" y="1700213"/>
            <a:ext cx="1871662" cy="504825"/>
          </a:xfrm>
          <a:prstGeom prst="rect">
            <a:avLst/>
          </a:prstGeom>
          <a:noFill/>
        </p:spPr>
      </p:pic>
      <p:pic>
        <p:nvPicPr>
          <p:cNvPr id="55329" name="Picture 33" descr="eegalemax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51275" y="1773238"/>
            <a:ext cx="665163" cy="241300"/>
          </a:xfrm>
          <a:prstGeom prst="rect">
            <a:avLst/>
          </a:prstGeom>
          <a:noFill/>
        </p:spPr>
      </p:pic>
      <p:pic>
        <p:nvPicPr>
          <p:cNvPr id="55331" name="Picture 35" descr="tacctsy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03800" y="1773238"/>
            <a:ext cx="1490663" cy="266700"/>
          </a:xfrm>
          <a:prstGeom prst="rect">
            <a:avLst/>
          </a:prstGeom>
          <a:noFill/>
        </p:spPr>
      </p:pic>
      <p:pic>
        <p:nvPicPr>
          <p:cNvPr id="55336" name="Picture 40" descr="s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284663" y="2276475"/>
            <a:ext cx="1184275" cy="374650"/>
          </a:xfrm>
          <a:prstGeom prst="rect">
            <a:avLst/>
          </a:prstGeom>
          <a:noFill/>
        </p:spPr>
      </p:pic>
      <p:pic>
        <p:nvPicPr>
          <p:cNvPr id="55338" name="Picture 42" descr="ecrsyn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476375" y="2276475"/>
            <a:ext cx="2270125" cy="388938"/>
          </a:xfrm>
          <a:prstGeom prst="rect">
            <a:avLst/>
          </a:prstGeom>
          <a:noFill/>
        </p:spPr>
      </p:pic>
      <p:pic>
        <p:nvPicPr>
          <p:cNvPr id="55340" name="Picture 44" descr="tacctexp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419475" y="2781300"/>
            <a:ext cx="1141413" cy="403225"/>
          </a:xfrm>
          <a:prstGeom prst="rect">
            <a:avLst/>
          </a:prstGeom>
          <a:noFill/>
        </p:spPr>
      </p:pic>
      <p:pic>
        <p:nvPicPr>
          <p:cNvPr id="55342" name="Picture 46" descr="taccegaltexp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187450" y="3357563"/>
            <a:ext cx="712788" cy="280987"/>
          </a:xfrm>
          <a:prstGeom prst="rect">
            <a:avLst/>
          </a:prstGeom>
          <a:noFill/>
        </p:spPr>
      </p:pic>
      <p:pic>
        <p:nvPicPr>
          <p:cNvPr id="55344" name="Picture 48" descr="ecrexp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411413" y="3284538"/>
            <a:ext cx="1755775" cy="381000"/>
          </a:xfrm>
          <a:prstGeom prst="rect">
            <a:avLst/>
          </a:prstGeom>
          <a:noFill/>
        </p:spPr>
      </p:pic>
      <p:pic>
        <p:nvPicPr>
          <p:cNvPr id="55346" name="Picture 50" descr="s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859338" y="3381375"/>
            <a:ext cx="749300" cy="184150"/>
          </a:xfrm>
          <a:prstGeom prst="rect">
            <a:avLst/>
          </a:prstGeom>
          <a:noFill/>
        </p:spPr>
      </p:pic>
      <p:pic>
        <p:nvPicPr>
          <p:cNvPr id="55348" name="Picture 52" descr="epsyn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835150" y="5353067"/>
            <a:ext cx="5740400" cy="485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15888"/>
            <a:ext cx="8229600" cy="1139825"/>
          </a:xfrm>
          <a:noFill/>
          <a:ln/>
        </p:spPr>
        <p:txBody>
          <a:bodyPr/>
          <a:lstStyle/>
          <a:p>
            <a:r>
              <a:rPr lang="fr-FR" sz="2400" dirty="0" err="1">
                <a:solidFill>
                  <a:schemeClr val="bg1"/>
                </a:solidFill>
                <a:latin typeface="Trebuchet MS" pitchFamily="34" charset="0"/>
              </a:rPr>
              <a:t>Cosmic</a:t>
            </a:r>
            <a:r>
              <a:rPr lang="fr-FR" sz="2400" dirty="0">
                <a:solidFill>
                  <a:schemeClr val="bg1"/>
                </a:solidFill>
                <a:latin typeface="Trebuchet MS" pitchFamily="34" charset="0"/>
              </a:rPr>
              <a:t> Ray </a:t>
            </a:r>
            <a:r>
              <a:rPr lang="fr-FR" sz="2400" dirty="0" err="1">
                <a:solidFill>
                  <a:schemeClr val="bg1"/>
                </a:solidFill>
                <a:latin typeface="Trebuchet MS" pitchFamily="34" charset="0"/>
              </a:rPr>
              <a:t>generation</a:t>
            </a:r>
            <a:r>
              <a:rPr lang="fr-FR" sz="2400" dirty="0">
                <a:solidFill>
                  <a:schemeClr val="bg1"/>
                </a:solidFill>
                <a:latin typeface="Trebuchet MS" pitchFamily="34" charset="0"/>
              </a:rPr>
              <a:t> :</a:t>
            </a:r>
            <a:br>
              <a:rPr lang="fr-FR" sz="2400" dirty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2400" dirty="0">
                <a:solidFill>
                  <a:schemeClr val="bg1"/>
                </a:solidFill>
                <a:latin typeface="Trebuchet MS" pitchFamily="34" charset="0"/>
              </a:rPr>
              <a:t> an </a:t>
            </a:r>
            <a:r>
              <a:rPr lang="fr-FR" sz="2400" dirty="0" err="1">
                <a:solidFill>
                  <a:schemeClr val="bg1"/>
                </a:solidFill>
                <a:latin typeface="Trebuchet MS" pitchFamily="34" charset="0"/>
              </a:rPr>
              <a:t>additional</a:t>
            </a:r>
            <a:r>
              <a:rPr lang="fr-FR" sz="24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Trebuchet MS" pitchFamily="34" charset="0"/>
              </a:rPr>
              <a:t>acceleration</a:t>
            </a:r>
            <a:r>
              <a:rPr lang="fr-FR" sz="24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Trebuchet MS" pitchFamily="34" charset="0"/>
              </a:rPr>
              <a:t>process</a:t>
            </a:r>
            <a:endParaRPr lang="fr-FR" sz="24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7588" name="Text Box 4"/>
          <p:cNvSpPr txBox="1">
            <a:spLocks noChangeArrowheads="1"/>
          </p:cNvSpPr>
          <p:nvPr/>
        </p:nvSpPr>
        <p:spPr bwMode="auto">
          <a:xfrm>
            <a:off x="539750" y="1484313"/>
            <a:ext cx="8137525" cy="4308872"/>
          </a:xfrm>
          <a:prstGeom prst="rect">
            <a:avLst/>
          </a:prstGeom>
          <a:solidFill>
            <a:srgbClr val="000000">
              <a:alpha val="30000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fr-FR" sz="800" i="1" dirty="0">
              <a:solidFill>
                <a:schemeClr val="bg1"/>
              </a:solidFill>
            </a:endParaRPr>
          </a:p>
          <a:p>
            <a:r>
              <a:rPr lang="fr-FR" sz="1300" i="1" dirty="0">
                <a:solidFill>
                  <a:schemeClr val="bg1"/>
                </a:solidFill>
              </a:rPr>
              <a:t>The </a:t>
            </a:r>
            <a:r>
              <a:rPr lang="fr-FR" sz="1300" i="1" dirty="0" err="1">
                <a:solidFill>
                  <a:schemeClr val="bg1"/>
                </a:solidFill>
              </a:rPr>
              <a:t>additional</a:t>
            </a:r>
            <a:r>
              <a:rPr lang="fr-FR" sz="1300" i="1" dirty="0">
                <a:solidFill>
                  <a:schemeClr val="bg1"/>
                </a:solidFill>
              </a:rPr>
              <a:t> </a:t>
            </a:r>
            <a:r>
              <a:rPr lang="fr-FR" sz="1300" i="1" dirty="0" err="1">
                <a:solidFill>
                  <a:schemeClr val="bg1"/>
                </a:solidFill>
              </a:rPr>
              <a:t>acceleration</a:t>
            </a:r>
            <a:r>
              <a:rPr lang="fr-FR" sz="1300" i="1" dirty="0">
                <a:solidFill>
                  <a:schemeClr val="bg1"/>
                </a:solidFill>
              </a:rPr>
              <a:t> </a:t>
            </a:r>
            <a:r>
              <a:rPr lang="fr-FR" sz="1300" i="1" dirty="0" err="1">
                <a:solidFill>
                  <a:schemeClr val="bg1"/>
                </a:solidFill>
              </a:rPr>
              <a:t>process</a:t>
            </a:r>
            <a:r>
              <a:rPr lang="fr-FR" sz="1300" i="1" dirty="0">
                <a:solidFill>
                  <a:schemeClr val="bg1"/>
                </a:solidFill>
              </a:rPr>
              <a:t> (1/2)</a:t>
            </a:r>
          </a:p>
          <a:p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(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see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e.g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. Pelletier G. </a:t>
            </a:r>
            <a:r>
              <a:rPr lang="fr-F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&amp;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Kersalé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E., A</a:t>
            </a:r>
            <a:r>
              <a:rPr lang="fr-F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&amp;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A, 361:788-794, 2000, and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Gialis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D. </a:t>
            </a:r>
            <a:r>
              <a:rPr lang="fr-F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&amp;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Pelletier G., A</a:t>
            </a:r>
            <a:r>
              <a:rPr lang="fr-F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&amp;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A, 425:395-403, 2004)</a:t>
            </a:r>
          </a:p>
          <a:p>
            <a:endParaRPr lang="fr-FR" sz="1300" i="1" dirty="0">
              <a:solidFill>
                <a:srgbClr val="FFFF99"/>
              </a:solidFill>
            </a:endParaRPr>
          </a:p>
          <a:p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</a:rPr>
              <a:t>Hypothesis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</a:rPr>
              <a:t>:</a:t>
            </a:r>
          </a:p>
          <a:p>
            <a:endParaRPr lang="fr-FR" sz="800" i="1" dirty="0">
              <a:solidFill>
                <a:srgbClr val="FFFF99"/>
              </a:solidFill>
            </a:endParaRPr>
          </a:p>
          <a:p>
            <a:endParaRPr lang="fr-FR" sz="800" dirty="0">
              <a:latin typeface="Trebuchet MS" pitchFamily="34" charset="0"/>
              <a:sym typeface="Symbol" pitchFamily="18" charset="2"/>
            </a:endParaRPr>
          </a:p>
          <a:p>
            <a:r>
              <a:rPr lang="fr-FR" sz="1200" dirty="0">
                <a:latin typeface="Trebuchet MS" pitchFamily="34" charset="0"/>
                <a:sym typeface="Symbol" pitchFamily="18" charset="2"/>
              </a:rPr>
              <a:t>	</a:t>
            </a:r>
          </a:p>
          <a:p>
            <a:endParaRPr lang="fr-FR" sz="1200" dirty="0">
              <a:latin typeface="Trebuchet MS" pitchFamily="34" charset="0"/>
              <a:sym typeface="Symbol" pitchFamily="18" charset="2"/>
            </a:endParaRPr>
          </a:p>
          <a:p>
            <a:endParaRPr lang="fr-FR" sz="1200" dirty="0">
              <a:latin typeface="Trebuchet MS" pitchFamily="34" charset="0"/>
              <a:sym typeface="Symbol" pitchFamily="18" charset="2"/>
            </a:endParaRPr>
          </a:p>
          <a:p>
            <a:endParaRPr lang="fr-FR" sz="1200" dirty="0">
              <a:latin typeface="Trebuchet MS" pitchFamily="34" charset="0"/>
              <a:sym typeface="Symbol" pitchFamily="18" charset="2"/>
            </a:endParaRPr>
          </a:p>
          <a:p>
            <a:endParaRPr lang="fr-FR" sz="1200" dirty="0">
              <a:latin typeface="Trebuchet MS" pitchFamily="34" charset="0"/>
              <a:sym typeface="Symbol" pitchFamily="18" charset="2"/>
            </a:endParaRPr>
          </a:p>
          <a:p>
            <a:endParaRPr lang="fr-FR" sz="1200" dirty="0">
              <a:latin typeface="Trebuchet MS" pitchFamily="34" charset="0"/>
              <a:sym typeface="Symbol" pitchFamily="18" charset="2"/>
            </a:endParaRPr>
          </a:p>
          <a:p>
            <a:endParaRPr lang="fr-FR" sz="1200" dirty="0">
              <a:latin typeface="Trebuchet MS" pitchFamily="34" charset="0"/>
              <a:sym typeface="Symbol" pitchFamily="18" charset="2"/>
            </a:endParaRPr>
          </a:p>
          <a:p>
            <a:endParaRPr lang="fr-FR" sz="1200" dirty="0">
              <a:latin typeface="Trebuchet MS" pitchFamily="34" charset="0"/>
              <a:sym typeface="Symbol" pitchFamily="18" charset="2"/>
            </a:endParaRPr>
          </a:p>
          <a:p>
            <a:endParaRPr lang="fr-FR" sz="1200" dirty="0">
              <a:latin typeface="Trebuchet MS" pitchFamily="34" charset="0"/>
              <a:sym typeface="Symbol" pitchFamily="18" charset="2"/>
            </a:endParaRPr>
          </a:p>
          <a:p>
            <a:endParaRPr lang="fr-FR" sz="800" dirty="0">
              <a:latin typeface="Trebuchet MS" pitchFamily="34" charset="0"/>
            </a:endParaRPr>
          </a:p>
          <a:p>
            <a:endParaRPr lang="fr-FR" dirty="0">
              <a:solidFill>
                <a:srgbClr val="FFFF99"/>
              </a:solidFill>
              <a:latin typeface="Trebuchet MS" pitchFamily="34" charset="0"/>
            </a:endParaRPr>
          </a:p>
          <a:p>
            <a:endParaRPr lang="fr-FR" dirty="0">
              <a:solidFill>
                <a:srgbClr val="FFFF99"/>
              </a:solidFill>
              <a:latin typeface="Trebuchet MS" pitchFamily="34" charset="0"/>
            </a:endParaRPr>
          </a:p>
          <a:p>
            <a:endParaRPr lang="fr-FR" sz="800" dirty="0">
              <a:solidFill>
                <a:srgbClr val="FFFF99"/>
              </a:solidFill>
              <a:latin typeface="Trebuchet MS" pitchFamily="34" charset="0"/>
            </a:endParaRPr>
          </a:p>
          <a:p>
            <a:endParaRPr lang="fr-FR" sz="800" dirty="0">
              <a:solidFill>
                <a:srgbClr val="FFFF99"/>
              </a:solidFill>
              <a:latin typeface="Trebuchet MS" pitchFamily="34" charset="0"/>
            </a:endParaRPr>
          </a:p>
          <a:p>
            <a:endParaRPr lang="fr-FR" sz="800" dirty="0">
              <a:solidFill>
                <a:srgbClr val="FFFF99"/>
              </a:solidFill>
              <a:latin typeface="Trebuchet MS" pitchFamily="34" charset="0"/>
            </a:endParaRPr>
          </a:p>
        </p:txBody>
      </p:sp>
      <p:sp>
        <p:nvSpPr>
          <p:cNvPr id="67595" name="Text Box 11"/>
          <p:cNvSpPr txBox="1">
            <a:spLocks noChangeArrowheads="1"/>
          </p:cNvSpPr>
          <p:nvPr/>
        </p:nvSpPr>
        <p:spPr bwMode="auto">
          <a:xfrm>
            <a:off x="1547813" y="2576825"/>
            <a:ext cx="6719275" cy="2923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(1)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Each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internal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shock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can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be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described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as a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magnetic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front in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resulting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shocked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layer.</a:t>
            </a:r>
          </a:p>
          <a:p>
            <a:endParaRPr lang="fr-FR" sz="900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(2) In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comoving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frame,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these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magnetic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fronts are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mildly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relativistic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and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can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propagate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in</a:t>
            </a: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both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opposite directions.</a:t>
            </a:r>
          </a:p>
          <a:p>
            <a:endParaRPr lang="fr-FR" sz="900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(3) Protons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can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undergo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a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relativistic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Fermi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acceleration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by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scattering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off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magnetic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fronts.</a:t>
            </a: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(4) Protons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can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be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confined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and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accelerated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, in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their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initial layer,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until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they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reach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the local</a:t>
            </a: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confinement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energy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given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by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Hillas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’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criterium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: 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in the observer frame,</a:t>
            </a: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endParaRPr lang="fr-FR" sz="800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This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energy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is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constant for </a:t>
            </a:r>
            <a:r>
              <a:rPr lang="fr-FR" sz="14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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= 1.</a:t>
            </a:r>
          </a:p>
          <a:p>
            <a:endParaRPr lang="fr-FR" sz="1200" dirty="0">
              <a:latin typeface="Trebuchet MS" pitchFamily="34" charset="0"/>
              <a:sym typeface="Symbol" pitchFamily="18" charset="2"/>
            </a:endParaRPr>
          </a:p>
          <a:p>
            <a:endParaRPr lang="fr-FR" sz="1200" dirty="0">
              <a:latin typeface="Trebuchet MS" pitchFamily="34" charset="0"/>
              <a:sym typeface="Symbol" pitchFamily="18" charset="2"/>
            </a:endParaRPr>
          </a:p>
        </p:txBody>
      </p:sp>
      <p:pic>
        <p:nvPicPr>
          <p:cNvPr id="67596" name="Picture 12" descr="ec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4325946"/>
            <a:ext cx="2695575" cy="388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15888"/>
            <a:ext cx="8229600" cy="1139825"/>
          </a:xfrm>
          <a:noFill/>
          <a:ln/>
        </p:spPr>
        <p:txBody>
          <a:bodyPr/>
          <a:lstStyle/>
          <a:p>
            <a:r>
              <a:rPr lang="fr-FR" sz="2400" dirty="0" err="1">
                <a:solidFill>
                  <a:schemeClr val="bg1"/>
                </a:solidFill>
                <a:latin typeface="Trebuchet MS" pitchFamily="34" charset="0"/>
              </a:rPr>
              <a:t>Cosmic</a:t>
            </a:r>
            <a:r>
              <a:rPr lang="fr-FR" sz="2400" dirty="0">
                <a:solidFill>
                  <a:schemeClr val="bg1"/>
                </a:solidFill>
                <a:latin typeface="Trebuchet MS" pitchFamily="34" charset="0"/>
              </a:rPr>
              <a:t> Ray </a:t>
            </a:r>
            <a:r>
              <a:rPr lang="fr-FR" sz="2400" dirty="0" err="1">
                <a:solidFill>
                  <a:schemeClr val="bg1"/>
                </a:solidFill>
                <a:latin typeface="Trebuchet MS" pitchFamily="34" charset="0"/>
              </a:rPr>
              <a:t>generation</a:t>
            </a:r>
            <a:r>
              <a:rPr lang="fr-FR" sz="2400" dirty="0">
                <a:solidFill>
                  <a:schemeClr val="bg1"/>
                </a:solidFill>
                <a:latin typeface="Trebuchet MS" pitchFamily="34" charset="0"/>
              </a:rPr>
              <a:t> :</a:t>
            </a:r>
            <a:br>
              <a:rPr lang="fr-FR" sz="2400" dirty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2400" dirty="0">
                <a:solidFill>
                  <a:schemeClr val="bg1"/>
                </a:solidFill>
                <a:latin typeface="Trebuchet MS" pitchFamily="34" charset="0"/>
              </a:rPr>
              <a:t> an </a:t>
            </a:r>
            <a:r>
              <a:rPr lang="fr-FR" sz="2400" dirty="0" err="1">
                <a:solidFill>
                  <a:schemeClr val="bg1"/>
                </a:solidFill>
                <a:latin typeface="Trebuchet MS" pitchFamily="34" charset="0"/>
              </a:rPr>
              <a:t>additional</a:t>
            </a:r>
            <a:r>
              <a:rPr lang="fr-FR" sz="24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Trebuchet MS" pitchFamily="34" charset="0"/>
              </a:rPr>
              <a:t>acceleration</a:t>
            </a:r>
            <a:r>
              <a:rPr lang="fr-FR" sz="24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Trebuchet MS" pitchFamily="34" charset="0"/>
              </a:rPr>
              <a:t>process</a:t>
            </a:r>
            <a:endParaRPr lang="fr-FR" sz="24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539750" y="1268413"/>
            <a:ext cx="8137525" cy="6540252"/>
          </a:xfrm>
          <a:prstGeom prst="rect">
            <a:avLst/>
          </a:prstGeom>
          <a:solidFill>
            <a:srgbClr val="000000">
              <a:alpha val="30000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fr-FR" sz="800" i="1" dirty="0">
              <a:solidFill>
                <a:schemeClr val="bg1"/>
              </a:solidFill>
            </a:endParaRPr>
          </a:p>
          <a:p>
            <a:r>
              <a:rPr lang="fr-FR" sz="1300" i="1" dirty="0">
                <a:solidFill>
                  <a:schemeClr val="bg1"/>
                </a:solidFill>
              </a:rPr>
              <a:t>The </a:t>
            </a:r>
            <a:r>
              <a:rPr lang="fr-FR" sz="1300" i="1" dirty="0" err="1">
                <a:solidFill>
                  <a:schemeClr val="bg1"/>
                </a:solidFill>
              </a:rPr>
              <a:t>additional</a:t>
            </a:r>
            <a:r>
              <a:rPr lang="fr-FR" sz="1300" i="1" dirty="0">
                <a:solidFill>
                  <a:schemeClr val="bg1"/>
                </a:solidFill>
              </a:rPr>
              <a:t> </a:t>
            </a:r>
            <a:r>
              <a:rPr lang="fr-FR" sz="1300" i="1" dirty="0" err="1">
                <a:solidFill>
                  <a:schemeClr val="bg1"/>
                </a:solidFill>
              </a:rPr>
              <a:t>acceleration</a:t>
            </a:r>
            <a:r>
              <a:rPr lang="fr-FR" sz="1300" i="1" dirty="0">
                <a:solidFill>
                  <a:schemeClr val="bg1"/>
                </a:solidFill>
              </a:rPr>
              <a:t> </a:t>
            </a:r>
            <a:r>
              <a:rPr lang="fr-FR" sz="1300" i="1" dirty="0" err="1">
                <a:solidFill>
                  <a:schemeClr val="bg1"/>
                </a:solidFill>
              </a:rPr>
              <a:t>process</a:t>
            </a:r>
            <a:r>
              <a:rPr lang="fr-FR" sz="1300" i="1" dirty="0">
                <a:solidFill>
                  <a:schemeClr val="bg1"/>
                </a:solidFill>
              </a:rPr>
              <a:t> (2/2)</a:t>
            </a:r>
          </a:p>
          <a:p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(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see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e.g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. Pelletier G. </a:t>
            </a:r>
            <a:r>
              <a:rPr lang="fr-F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&amp;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Kersalé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E., A</a:t>
            </a:r>
            <a:r>
              <a:rPr lang="fr-F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&amp;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A, 361:788-794, 2000, and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Gialis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D. </a:t>
            </a:r>
            <a:r>
              <a:rPr lang="fr-F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&amp;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Pelletier G., A</a:t>
            </a:r>
            <a:r>
              <a:rPr lang="fr-F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&amp;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A, 425:395-403, 2004)</a:t>
            </a:r>
          </a:p>
          <a:p>
            <a:endParaRPr lang="fr-FR" i="1" dirty="0">
              <a:solidFill>
                <a:srgbClr val="FFFF99"/>
              </a:solidFill>
            </a:endParaRPr>
          </a:p>
          <a:p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</a:rPr>
              <a:t>Interests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</a:rPr>
              <a:t>:</a:t>
            </a:r>
          </a:p>
          <a:p>
            <a:endParaRPr lang="fr-FR" sz="800" dirty="0"/>
          </a:p>
          <a:p>
            <a:endParaRPr lang="fr-FR" sz="1300" dirty="0"/>
          </a:p>
          <a:p>
            <a:endParaRPr lang="fr-FR" sz="1300" dirty="0"/>
          </a:p>
          <a:p>
            <a:endParaRPr lang="fr-FR" dirty="0">
              <a:solidFill>
                <a:srgbClr val="FFFF99"/>
              </a:solidFill>
              <a:latin typeface="Trebuchet MS" pitchFamily="34" charset="0"/>
            </a:endParaRPr>
          </a:p>
          <a:p>
            <a:endParaRPr lang="fr-FR" dirty="0">
              <a:solidFill>
                <a:srgbClr val="FFFF99"/>
              </a:solidFill>
              <a:latin typeface="Trebuchet MS" pitchFamily="34" charset="0"/>
            </a:endParaRPr>
          </a:p>
          <a:p>
            <a:endParaRPr lang="fr-FR" dirty="0">
              <a:solidFill>
                <a:srgbClr val="FFFF99"/>
              </a:solidFill>
              <a:latin typeface="Trebuchet MS" pitchFamily="34" charset="0"/>
            </a:endParaRPr>
          </a:p>
          <a:p>
            <a:endParaRPr lang="fr-FR" dirty="0">
              <a:solidFill>
                <a:srgbClr val="FFFF99"/>
              </a:solidFill>
              <a:latin typeface="Trebuchet MS" pitchFamily="34" charset="0"/>
            </a:endParaRPr>
          </a:p>
          <a:p>
            <a:endParaRPr lang="fr-FR" dirty="0">
              <a:solidFill>
                <a:srgbClr val="FFFF99"/>
              </a:solidFill>
              <a:latin typeface="Trebuchet MS" pitchFamily="34" charset="0"/>
            </a:endParaRPr>
          </a:p>
          <a:p>
            <a:endParaRPr lang="fr-FR" dirty="0">
              <a:solidFill>
                <a:srgbClr val="FFFF99"/>
              </a:solidFill>
              <a:latin typeface="Trebuchet MS" pitchFamily="34" charset="0"/>
            </a:endParaRPr>
          </a:p>
          <a:p>
            <a:endParaRPr lang="fr-FR" dirty="0">
              <a:solidFill>
                <a:srgbClr val="FFFF99"/>
              </a:solidFill>
              <a:latin typeface="Trebuchet MS" pitchFamily="34" charset="0"/>
            </a:endParaRPr>
          </a:p>
          <a:p>
            <a:endParaRPr lang="fr-FR" dirty="0">
              <a:solidFill>
                <a:srgbClr val="FFFF99"/>
              </a:solidFill>
              <a:latin typeface="Trebuchet MS" pitchFamily="34" charset="0"/>
            </a:endParaRPr>
          </a:p>
          <a:p>
            <a:endParaRPr lang="fr-FR" dirty="0">
              <a:solidFill>
                <a:srgbClr val="FFFF99"/>
              </a:solidFill>
              <a:latin typeface="Trebuchet MS" pitchFamily="34" charset="0"/>
            </a:endParaRPr>
          </a:p>
          <a:p>
            <a:endParaRPr lang="fr-FR" dirty="0">
              <a:solidFill>
                <a:srgbClr val="FFFF99"/>
              </a:solidFill>
              <a:latin typeface="Trebuchet MS" pitchFamily="34" charset="0"/>
            </a:endParaRPr>
          </a:p>
          <a:p>
            <a:endParaRPr lang="fr-FR" sz="800" dirty="0">
              <a:solidFill>
                <a:srgbClr val="FFFF99"/>
              </a:solidFill>
              <a:latin typeface="Trebuchet MS" pitchFamily="34" charset="0"/>
            </a:endParaRPr>
          </a:p>
          <a:p>
            <a:endParaRPr lang="fr-FR" sz="800" dirty="0">
              <a:solidFill>
                <a:srgbClr val="FFFF99"/>
              </a:solidFill>
              <a:latin typeface="Trebuchet MS" pitchFamily="34" charset="0"/>
            </a:endParaRPr>
          </a:p>
          <a:p>
            <a:endParaRPr lang="fr-FR" sz="800" dirty="0">
              <a:solidFill>
                <a:srgbClr val="FFFF99"/>
              </a:solidFill>
              <a:latin typeface="Trebuchet MS" pitchFamily="34" charset="0"/>
            </a:endParaRPr>
          </a:p>
          <a:p>
            <a:endParaRPr lang="fr-FR" sz="800" dirty="0">
              <a:solidFill>
                <a:srgbClr val="FFFF99"/>
              </a:solidFill>
              <a:latin typeface="Trebuchet MS" pitchFamily="34" charset="0"/>
            </a:endParaRPr>
          </a:p>
          <a:p>
            <a:endParaRPr lang="fr-FR" sz="800" dirty="0">
              <a:solidFill>
                <a:srgbClr val="FFFF99"/>
              </a:solidFill>
              <a:latin typeface="Trebuchet MS" pitchFamily="34" charset="0"/>
            </a:endParaRPr>
          </a:p>
          <a:p>
            <a:endParaRPr lang="fr-FR" sz="800" dirty="0">
              <a:solidFill>
                <a:srgbClr val="FFFF99"/>
              </a:solidFill>
              <a:latin typeface="Trebuchet MS" pitchFamily="34" charset="0"/>
            </a:endParaRPr>
          </a:p>
          <a:p>
            <a:endParaRPr lang="fr-FR" sz="800" dirty="0">
              <a:solidFill>
                <a:srgbClr val="FFFF99"/>
              </a:solidFill>
              <a:latin typeface="Trebuchet MS" pitchFamily="34" charset="0"/>
            </a:endParaRPr>
          </a:p>
          <a:p>
            <a:endParaRPr lang="fr-FR" sz="800" dirty="0">
              <a:solidFill>
                <a:srgbClr val="FFFF99"/>
              </a:solidFill>
              <a:latin typeface="Trebuchet MS" pitchFamily="34" charset="0"/>
            </a:endParaRPr>
          </a:p>
          <a:p>
            <a:endParaRPr lang="fr-FR" sz="800" dirty="0">
              <a:solidFill>
                <a:srgbClr val="FFFF99"/>
              </a:solidFill>
              <a:latin typeface="Trebuchet MS" pitchFamily="34" charset="0"/>
            </a:endParaRPr>
          </a:p>
          <a:p>
            <a:r>
              <a:rPr lang="fr-FR" sz="1200" dirty="0">
                <a:latin typeface="Trebuchet MS" pitchFamily="34" charset="0"/>
              </a:rPr>
              <a:t>	</a:t>
            </a:r>
          </a:p>
          <a:p>
            <a:r>
              <a:rPr lang="fr-FR" sz="1200" dirty="0">
                <a:latin typeface="Trebuchet MS" pitchFamily="34" charset="0"/>
              </a:rPr>
              <a:t>	Simulations </a:t>
            </a:r>
            <a:r>
              <a:rPr lang="fr-FR" sz="1200" dirty="0" err="1">
                <a:latin typeface="Trebuchet MS" pitchFamily="34" charset="0"/>
              </a:rPr>
              <a:t>showed</a:t>
            </a:r>
            <a:r>
              <a:rPr lang="fr-FR" sz="1200" dirty="0">
                <a:latin typeface="Trebuchet MS" pitchFamily="34" charset="0"/>
              </a:rPr>
              <a:t> </a:t>
            </a:r>
            <a:r>
              <a:rPr lang="fr-FR" sz="1200" dirty="0" err="1">
                <a:latin typeface="Trebuchet MS" pitchFamily="34" charset="0"/>
              </a:rPr>
              <a:t>that</a:t>
            </a:r>
            <a:r>
              <a:rPr lang="fr-FR" sz="1200" dirty="0">
                <a:latin typeface="Trebuchet MS" pitchFamily="34" charset="0"/>
              </a:rPr>
              <a:t> </a:t>
            </a:r>
            <a:r>
              <a:rPr lang="fr-FR" sz="1200" dirty="0" err="1">
                <a:latin typeface="Trebuchet MS" pitchFamily="34" charset="0"/>
              </a:rPr>
              <a:t>CRs</a:t>
            </a:r>
            <a:r>
              <a:rPr lang="fr-FR" sz="1200" dirty="0">
                <a:latin typeface="Trebuchet MS" pitchFamily="34" charset="0"/>
              </a:rPr>
              <a:t> have an </a:t>
            </a:r>
            <a:r>
              <a:rPr lang="fr-FR" sz="1200" dirty="0" err="1">
                <a:latin typeface="Trebuchet MS" pitchFamily="34" charset="0"/>
              </a:rPr>
              <a:t>energy</a:t>
            </a:r>
            <a:r>
              <a:rPr lang="fr-FR" sz="1200" dirty="0">
                <a:latin typeface="Trebuchet MS" pitchFamily="34" charset="0"/>
              </a:rPr>
              <a:t> distribution:                    </a:t>
            </a:r>
            <a:r>
              <a:rPr lang="fr-FR" sz="1200" dirty="0">
                <a:latin typeface="Trebuchet MS" pitchFamily="34" charset="0"/>
                <a:sym typeface="Symbol" pitchFamily="18" charset="2"/>
              </a:rPr>
              <a:t>, </a:t>
            </a:r>
            <a:r>
              <a:rPr lang="fr-FR" sz="1200" dirty="0" err="1">
                <a:latin typeface="Trebuchet MS" pitchFamily="34" charset="0"/>
                <a:sym typeface="Symbol" pitchFamily="18" charset="2"/>
              </a:rPr>
              <a:t>with</a:t>
            </a:r>
            <a:r>
              <a:rPr lang="fr-FR" sz="1200" dirty="0"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i="1" dirty="0">
                <a:latin typeface="Trebuchet MS" pitchFamily="34" charset="0"/>
                <a:sym typeface="Symbol" pitchFamily="18" charset="2"/>
              </a:rPr>
              <a:t>p  2, </a:t>
            </a:r>
            <a:r>
              <a:rPr lang="fr-FR" sz="1200" dirty="0">
                <a:latin typeface="Trebuchet MS" pitchFamily="34" charset="0"/>
                <a:sym typeface="Symbol" pitchFamily="18" charset="2"/>
              </a:rPr>
              <a:t>and </a:t>
            </a:r>
            <a:r>
              <a:rPr lang="fr-FR" sz="1400" dirty="0">
                <a:latin typeface="Trebuchet MS" pitchFamily="34" charset="0"/>
                <a:sym typeface="Symbol" pitchFamily="18" charset="2"/>
              </a:rPr>
              <a:t></a:t>
            </a:r>
            <a:r>
              <a:rPr lang="fr-FR" sz="1200" dirty="0">
                <a:latin typeface="Trebuchet MS" pitchFamily="34" charset="0"/>
                <a:sym typeface="Symbol" pitchFamily="18" charset="2"/>
              </a:rPr>
              <a:t> in [100 </a:t>
            </a:r>
            <a:r>
              <a:rPr lang="fr-FR" sz="1200" dirty="0" err="1">
                <a:latin typeface="Trebuchet MS" pitchFamily="34" charset="0"/>
                <a:sym typeface="Symbol" pitchFamily="18" charset="2"/>
              </a:rPr>
              <a:t>GeV</a:t>
            </a:r>
            <a:r>
              <a:rPr lang="fr-FR" sz="1200" dirty="0">
                <a:latin typeface="Trebuchet MS" pitchFamily="34" charset="0"/>
                <a:sym typeface="Symbol" pitchFamily="18" charset="2"/>
              </a:rPr>
              <a:t>, 	10</a:t>
            </a:r>
            <a:r>
              <a:rPr lang="fr-FR" sz="1200" baseline="30000" dirty="0">
                <a:latin typeface="Trebuchet MS" pitchFamily="34" charset="0"/>
                <a:sym typeface="Symbol" pitchFamily="18" charset="2"/>
              </a:rPr>
              <a:t>11 </a:t>
            </a:r>
            <a:r>
              <a:rPr lang="fr-FR" sz="1200" dirty="0" err="1">
                <a:latin typeface="Trebuchet MS" pitchFamily="34" charset="0"/>
                <a:sym typeface="Symbol" pitchFamily="18" charset="2"/>
              </a:rPr>
              <a:t>GeV</a:t>
            </a:r>
            <a:r>
              <a:rPr lang="fr-FR" sz="1200" dirty="0">
                <a:latin typeface="Trebuchet MS" pitchFamily="34" charset="0"/>
                <a:sym typeface="Symbol" pitchFamily="18" charset="2"/>
              </a:rPr>
              <a:t>] in the observer frame</a:t>
            </a:r>
            <a:r>
              <a:rPr lang="fr-FR" sz="1200" i="1" dirty="0">
                <a:latin typeface="Trebuchet MS" pitchFamily="34" charset="0"/>
                <a:sym typeface="Symbol" pitchFamily="18" charset="2"/>
              </a:rPr>
              <a:t>.</a:t>
            </a:r>
            <a:endParaRPr lang="fr-FR" sz="1200" dirty="0">
              <a:solidFill>
                <a:srgbClr val="FFFF99"/>
              </a:solidFill>
              <a:latin typeface="Trebuchet MS" pitchFamily="34" charset="0"/>
            </a:endParaRPr>
          </a:p>
          <a:p>
            <a:endParaRPr lang="fr-FR" sz="800" dirty="0">
              <a:solidFill>
                <a:srgbClr val="FFFF99"/>
              </a:solidFill>
              <a:latin typeface="Trebuchet MS" pitchFamily="34" charset="0"/>
            </a:endParaRP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1403350" y="2382418"/>
            <a:ext cx="7092454" cy="2046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200" dirty="0">
                <a:latin typeface="Trebuchet MS" pitchFamily="34" charset="0"/>
              </a:rPr>
              <a:t>(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1)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acceleration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time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is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much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lower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than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cooling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synchrotron time  and the expansion time.</a:t>
            </a:r>
          </a:p>
          <a:p>
            <a:endParaRPr lang="fr-FR" sz="800" dirty="0">
              <a:latin typeface="Trebuchet MS" pitchFamily="34" charset="0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It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mainly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depends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on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number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of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layers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fr-FR" sz="1200" baseline="-250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: </a:t>
            </a:r>
          </a:p>
          <a:p>
            <a:endParaRPr lang="fr-FR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cooling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by photo-production of pions has an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upper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characteristic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time.</a:t>
            </a:r>
          </a:p>
          <a:p>
            <a:endParaRPr lang="fr-FR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(2)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average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energy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gain per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random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scattering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is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close to </a:t>
            </a:r>
            <a:r>
              <a:rPr lang="fr-FR" sz="14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</a:t>
            </a:r>
            <a:r>
              <a:rPr lang="fr-FR" sz="1200" baseline="-25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</a:t>
            </a:r>
            <a:r>
              <a:rPr lang="fr-FR" sz="1200" baseline="30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2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,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with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1.4 &lt; </a:t>
            </a:r>
            <a:r>
              <a:rPr lang="fr-FR" sz="14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</a:t>
            </a:r>
            <a:r>
              <a:rPr lang="fr-FR" sz="1200" baseline="-25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  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&lt; 2,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average</a:t>
            </a:r>
            <a:endParaRPr lang="fr-FR" sz="1200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Lorentz factor of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layers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in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comoving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wind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frame.</a:t>
            </a:r>
          </a:p>
          <a:p>
            <a:endParaRPr lang="fr-FR" sz="900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(3)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average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number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of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scatterings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,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before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escaping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,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can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be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simply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estimated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(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with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fr-FR" sz="1200" baseline="-250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&gt;&gt;1) by</a:t>
            </a:r>
          </a:p>
        </p:txBody>
      </p:sp>
      <p:pic>
        <p:nvPicPr>
          <p:cNvPr id="69640" name="Picture 8" descr="tacca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463" y="2738434"/>
            <a:ext cx="1349375" cy="190500"/>
          </a:xfrm>
          <a:prstGeom prst="rect">
            <a:avLst/>
          </a:prstGeom>
          <a:noFill/>
        </p:spPr>
      </p:pic>
      <p:pic>
        <p:nvPicPr>
          <p:cNvPr id="69641" name="Picture 9" descr="nsca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84566" y="4529148"/>
            <a:ext cx="1658938" cy="400050"/>
          </a:xfrm>
          <a:prstGeom prst="rect">
            <a:avLst/>
          </a:prstGeom>
          <a:noFill/>
        </p:spPr>
      </p:pic>
      <p:sp>
        <p:nvSpPr>
          <p:cNvPr id="69642" name="Text Box 10"/>
          <p:cNvSpPr txBox="1">
            <a:spLocks noChangeArrowheads="1"/>
          </p:cNvSpPr>
          <p:nvPr/>
        </p:nvSpPr>
        <p:spPr bwMode="auto">
          <a:xfrm>
            <a:off x="5076825" y="4005263"/>
            <a:ext cx="2835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, for a proton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with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an initial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energy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4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</a:t>
            </a:r>
            <a:r>
              <a:rPr lang="fr-FR" sz="1200" baseline="-25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0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.</a:t>
            </a:r>
          </a:p>
        </p:txBody>
      </p:sp>
      <p:sp>
        <p:nvSpPr>
          <p:cNvPr id="69643" name="Text Box 11"/>
          <p:cNvSpPr txBox="1">
            <a:spLocks noChangeArrowheads="1"/>
          </p:cNvSpPr>
          <p:nvPr/>
        </p:nvSpPr>
        <p:spPr bwMode="auto">
          <a:xfrm>
            <a:off x="1476375" y="4994988"/>
            <a:ext cx="6934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For </a:t>
            </a:r>
            <a:r>
              <a:rPr lang="fr-FR" sz="14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</a:t>
            </a:r>
            <a:r>
              <a:rPr lang="fr-FR" sz="1200" baseline="-25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0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between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1 and 10</a:t>
            </a:r>
            <a:r>
              <a:rPr lang="fr-FR" sz="1200" baseline="30000" dirty="0">
                <a:solidFill>
                  <a:schemeClr val="bg1"/>
                </a:solidFill>
                <a:latin typeface="Trebuchet MS" pitchFamily="34" charset="0"/>
              </a:rPr>
              <a:t>4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GeV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, </a:t>
            </a:r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fr-FR" sz="1200" baseline="-25000" dirty="0" err="1">
                <a:solidFill>
                  <a:schemeClr val="bg1"/>
                </a:solidFill>
                <a:latin typeface="Trebuchet MS" pitchFamily="34" charset="0"/>
              </a:rPr>
              <a:t>scat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is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of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order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of a few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tens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and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energy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gain </a:t>
            </a:r>
            <a:r>
              <a:rPr lang="fr-FR" sz="14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</a:t>
            </a:r>
            <a:r>
              <a:rPr lang="fr-FR" sz="1200" baseline="-25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</a:t>
            </a:r>
            <a:r>
              <a:rPr lang="fr-FR" sz="1200" baseline="30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2 </a:t>
            </a:r>
            <a:r>
              <a:rPr lang="fr-FR" sz="1200" i="1" baseline="300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N</a:t>
            </a:r>
            <a:r>
              <a:rPr lang="fr-FR" sz="1200" baseline="300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scat</a:t>
            </a:r>
            <a:r>
              <a:rPr lang="fr-FR" sz="1200" baseline="30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is</a:t>
            </a:r>
            <a:r>
              <a:rPr lang="fr-FR" sz="1200" baseline="30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high</a:t>
            </a:r>
            <a:endParaRPr lang="fr-FR" sz="1200" dirty="0">
              <a:solidFill>
                <a:schemeClr val="bg1"/>
              </a:solidFill>
              <a:latin typeface="Trebuchet MS" pitchFamily="34" charset="0"/>
              <a:sym typeface="Symbol" pitchFamily="18" charset="2"/>
            </a:endParaRPr>
          </a:p>
          <a:p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enough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to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achieve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UHECRs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range.</a:t>
            </a:r>
          </a:p>
          <a:p>
            <a:endParaRPr lang="fr-FR" sz="800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This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estimate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was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checked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in a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numerical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Monte-Carlo simulation,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including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dynamics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.</a:t>
            </a: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(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see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Gialis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D. </a:t>
            </a:r>
            <a:r>
              <a:rPr lang="fr-F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&amp;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Pelletier G., A</a:t>
            </a:r>
            <a:r>
              <a:rPr lang="fr-F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&amp;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A, 425:395-403, 2004)</a:t>
            </a:r>
          </a:p>
        </p:txBody>
      </p:sp>
      <p:pic>
        <p:nvPicPr>
          <p:cNvPr id="69645" name="Picture 13" descr="spectreRC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43372" y="6143644"/>
            <a:ext cx="795337" cy="422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15888"/>
            <a:ext cx="8229600" cy="1139825"/>
          </a:xfrm>
          <a:noFill/>
          <a:ln/>
        </p:spPr>
        <p:txBody>
          <a:bodyPr/>
          <a:lstStyle/>
          <a:p>
            <a:r>
              <a:rPr lang="fr-FR" sz="2400" dirty="0" err="1">
                <a:solidFill>
                  <a:schemeClr val="bg1"/>
                </a:solidFill>
                <a:latin typeface="Trebuchet MS" pitchFamily="34" charset="0"/>
              </a:rPr>
              <a:t>Leptonic</a:t>
            </a:r>
            <a:r>
              <a:rPr lang="fr-FR" sz="24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Trebuchet MS" pitchFamily="34" charset="0"/>
              </a:rPr>
              <a:t>acceleration</a:t>
            </a:r>
            <a:r>
              <a:rPr lang="fr-FR" sz="2400" dirty="0">
                <a:solidFill>
                  <a:schemeClr val="bg1"/>
                </a:solidFill>
                <a:latin typeface="Trebuchet MS" pitchFamily="34" charset="0"/>
              </a:rPr>
              <a:t> in the </a:t>
            </a:r>
            <a:r>
              <a:rPr lang="fr-FR" sz="2400" dirty="0" err="1">
                <a:solidFill>
                  <a:schemeClr val="bg1"/>
                </a:solidFill>
                <a:latin typeface="Trebuchet MS" pitchFamily="34" charset="0"/>
              </a:rPr>
              <a:t>internal</a:t>
            </a:r>
            <a:r>
              <a:rPr lang="fr-FR" sz="24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Trebuchet MS" pitchFamily="34" charset="0"/>
              </a:rPr>
              <a:t>shock</a:t>
            </a:r>
            <a:r>
              <a:rPr lang="fr-FR" sz="2400" dirty="0">
                <a:solidFill>
                  <a:schemeClr val="bg1"/>
                </a:solidFill>
                <a:latin typeface="Trebuchet MS" pitchFamily="34" charset="0"/>
              </a:rPr>
              <a:t> stage (1/2)</a:t>
            </a:r>
          </a:p>
        </p:txBody>
      </p:sp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539750" y="1125538"/>
            <a:ext cx="8137525" cy="5539978"/>
          </a:xfrm>
          <a:prstGeom prst="rect">
            <a:avLst/>
          </a:prstGeom>
          <a:solidFill>
            <a:srgbClr val="000000">
              <a:alpha val="30000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fr-FR" sz="800" i="1" dirty="0">
              <a:solidFill>
                <a:srgbClr val="FFFF66"/>
              </a:solidFill>
            </a:endParaRPr>
          </a:p>
          <a:p>
            <a:r>
              <a:rPr lang="fr-FR" sz="1300" i="1" dirty="0" err="1">
                <a:solidFill>
                  <a:schemeClr val="bg1"/>
                </a:solidFill>
              </a:rPr>
              <a:t>What</a:t>
            </a:r>
            <a:r>
              <a:rPr lang="fr-FR" sz="1300" i="1" dirty="0">
                <a:solidFill>
                  <a:schemeClr val="bg1"/>
                </a:solidFill>
              </a:rPr>
              <a:t> about a progressive </a:t>
            </a:r>
            <a:r>
              <a:rPr lang="fr-FR" sz="1300" i="1" dirty="0" err="1">
                <a:solidFill>
                  <a:schemeClr val="bg1"/>
                </a:solidFill>
              </a:rPr>
              <a:t>acceleration</a:t>
            </a:r>
            <a:r>
              <a:rPr lang="fr-FR" sz="1300" i="1" dirty="0">
                <a:solidFill>
                  <a:schemeClr val="bg1"/>
                </a:solidFill>
              </a:rPr>
              <a:t> </a:t>
            </a:r>
            <a:r>
              <a:rPr lang="fr-FR" sz="1300" i="1" dirty="0" err="1">
                <a:solidFill>
                  <a:schemeClr val="bg1"/>
                </a:solidFill>
              </a:rPr>
              <a:t>regime</a:t>
            </a:r>
            <a:r>
              <a:rPr lang="fr-FR" sz="1300" i="1" dirty="0">
                <a:solidFill>
                  <a:schemeClr val="bg1"/>
                </a:solidFill>
              </a:rPr>
              <a:t> for </a:t>
            </a:r>
            <a:r>
              <a:rPr lang="fr-FR" sz="1300" i="1" dirty="0" err="1">
                <a:solidFill>
                  <a:schemeClr val="bg1"/>
                </a:solidFill>
              </a:rPr>
              <a:t>electrons</a:t>
            </a:r>
            <a:r>
              <a:rPr lang="fr-FR" sz="1300" i="1" dirty="0">
                <a:solidFill>
                  <a:schemeClr val="bg1"/>
                </a:solidFill>
              </a:rPr>
              <a:t> ?</a:t>
            </a:r>
            <a:endParaRPr lang="fr-FR" sz="1200" dirty="0">
              <a:solidFill>
                <a:schemeClr val="bg1"/>
              </a:solidFill>
            </a:endParaRPr>
          </a:p>
          <a:p>
            <a:endParaRPr lang="fr-FR" sz="800" dirty="0">
              <a:solidFill>
                <a:schemeClr val="bg1"/>
              </a:solidFill>
            </a:endParaRPr>
          </a:p>
          <a:p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Energy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of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electron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is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also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limited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by synchrotron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cooling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:</a:t>
            </a: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  <a:p>
            <a:endParaRPr lang="fr-FR" sz="800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And the transition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occurs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at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the distance</a:t>
            </a: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  <a:p>
            <a:endParaRPr lang="fr-FR" sz="1300" dirty="0">
              <a:solidFill>
                <a:schemeClr val="bg1"/>
              </a:solidFill>
            </a:endParaRPr>
          </a:p>
          <a:p>
            <a:endParaRPr lang="fr-FR" sz="13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  <a:p>
            <a:endParaRPr lang="fr-FR" sz="800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At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</a:rPr>
              <a:t>r</a:t>
            </a:r>
            <a:r>
              <a:rPr lang="fr-FR" sz="1200" i="1" baseline="-25000" dirty="0" err="1">
                <a:solidFill>
                  <a:schemeClr val="bg1"/>
                </a:solidFill>
                <a:latin typeface="Trebuchet MS" pitchFamily="34" charset="0"/>
              </a:rPr>
              <a:t>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,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electrons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can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reach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their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maximal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energy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.</a:t>
            </a:r>
          </a:p>
          <a:p>
            <a:endParaRPr lang="fr-FR" sz="1300" dirty="0">
              <a:solidFill>
                <a:schemeClr val="bg1"/>
              </a:solidFill>
            </a:endParaRPr>
          </a:p>
          <a:p>
            <a:endParaRPr lang="fr-FR" sz="1300" dirty="0">
              <a:solidFill>
                <a:schemeClr val="bg1"/>
              </a:solidFill>
            </a:endParaRPr>
          </a:p>
          <a:p>
            <a:endParaRPr lang="fr-FR" sz="1300" dirty="0">
              <a:solidFill>
                <a:schemeClr val="bg1"/>
              </a:solidFill>
            </a:endParaRPr>
          </a:p>
          <a:p>
            <a:endParaRPr lang="fr-FR" sz="1300" dirty="0">
              <a:solidFill>
                <a:schemeClr val="bg1"/>
              </a:solidFill>
            </a:endParaRPr>
          </a:p>
          <a:p>
            <a:endParaRPr lang="fr-FR" sz="1300" dirty="0">
              <a:solidFill>
                <a:schemeClr val="bg1"/>
              </a:solidFill>
            </a:endParaRPr>
          </a:p>
          <a:p>
            <a:endParaRPr lang="fr-FR" sz="1300" dirty="0">
              <a:solidFill>
                <a:schemeClr val="bg1"/>
              </a:solidFill>
            </a:endParaRPr>
          </a:p>
          <a:p>
            <a:endParaRPr lang="fr-FR" sz="1300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(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Gialis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D.  </a:t>
            </a:r>
            <a:r>
              <a:rPr lang="fr-F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&amp;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Pelletier G.,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ApJ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, 627: 868-876, 2005, and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Guiriec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S.,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Gialis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D., Piron F. </a:t>
            </a:r>
            <a:r>
              <a:rPr lang="fr-F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&amp;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Pelletier G., in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prep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., 2008)</a:t>
            </a:r>
            <a:endParaRPr lang="fr-FR" sz="8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61464" name="Picture 24" descr="s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2500" y="1917700"/>
            <a:ext cx="1216025" cy="384175"/>
          </a:xfrm>
          <a:prstGeom prst="rect">
            <a:avLst/>
          </a:prstGeom>
          <a:noFill/>
        </p:spPr>
      </p:pic>
      <p:pic>
        <p:nvPicPr>
          <p:cNvPr id="61470" name="Picture 30" descr="s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92500" y="2781300"/>
            <a:ext cx="749300" cy="184150"/>
          </a:xfrm>
          <a:prstGeom prst="rect">
            <a:avLst/>
          </a:prstGeom>
          <a:noFill/>
        </p:spPr>
      </p:pic>
      <p:sp>
        <p:nvSpPr>
          <p:cNvPr id="61472" name="Text Box 32"/>
          <p:cNvSpPr txBox="1">
            <a:spLocks noChangeArrowheads="1"/>
          </p:cNvSpPr>
          <p:nvPr/>
        </p:nvSpPr>
        <p:spPr bwMode="auto">
          <a:xfrm>
            <a:off x="2987675" y="1989138"/>
            <a:ext cx="6014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with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1473" name="Text Box 33"/>
          <p:cNvSpPr txBox="1">
            <a:spLocks noChangeArrowheads="1"/>
          </p:cNvSpPr>
          <p:nvPr/>
        </p:nvSpPr>
        <p:spPr bwMode="auto">
          <a:xfrm>
            <a:off x="2843213" y="2781300"/>
            <a:ext cx="6014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with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1476" name="Picture 36" descr="rc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5650" y="3502025"/>
            <a:ext cx="3065463" cy="384175"/>
          </a:xfrm>
          <a:prstGeom prst="rect">
            <a:avLst/>
          </a:prstGeom>
          <a:noFill/>
        </p:spPr>
      </p:pic>
      <p:pic>
        <p:nvPicPr>
          <p:cNvPr id="61478" name="Picture 38" descr="lambd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87450" y="3933825"/>
            <a:ext cx="3451225" cy="414338"/>
          </a:xfrm>
          <a:prstGeom prst="rect">
            <a:avLst/>
          </a:prstGeom>
          <a:noFill/>
        </p:spPr>
      </p:pic>
      <p:sp>
        <p:nvSpPr>
          <p:cNvPr id="61480" name="Text Box 40"/>
          <p:cNvSpPr txBox="1">
            <a:spLocks noChangeArrowheads="1"/>
          </p:cNvSpPr>
          <p:nvPr/>
        </p:nvSpPr>
        <p:spPr bwMode="auto">
          <a:xfrm>
            <a:off x="479396" y="3967163"/>
            <a:ext cx="7795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where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1492" name="Rectangle 52"/>
          <p:cNvSpPr>
            <a:spLocks noChangeArrowheads="1"/>
          </p:cNvSpPr>
          <p:nvPr/>
        </p:nvSpPr>
        <p:spPr bwMode="auto">
          <a:xfrm>
            <a:off x="539750" y="2349500"/>
            <a:ext cx="16827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and by the expansion:</a:t>
            </a:r>
          </a:p>
        </p:txBody>
      </p:sp>
      <p:pic>
        <p:nvPicPr>
          <p:cNvPr id="61498" name="Picture 58" descr="eesy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4213" y="1917700"/>
            <a:ext cx="2295525" cy="360363"/>
          </a:xfrm>
          <a:prstGeom prst="rect">
            <a:avLst/>
          </a:prstGeom>
          <a:noFill/>
        </p:spPr>
      </p:pic>
      <p:pic>
        <p:nvPicPr>
          <p:cNvPr id="61500" name="Picture 60" descr="eeexp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84213" y="2709863"/>
            <a:ext cx="1744662" cy="327025"/>
          </a:xfrm>
          <a:prstGeom prst="rect">
            <a:avLst/>
          </a:prstGeom>
          <a:noFill/>
        </p:spPr>
      </p:pic>
      <p:pic>
        <p:nvPicPr>
          <p:cNvPr id="61502" name="Picture 62" descr="elime"/>
          <p:cNvPicPr preferRelativeResize="0"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859338" y="1846263"/>
            <a:ext cx="3698875" cy="2430462"/>
          </a:xfrm>
          <a:prstGeom prst="rect">
            <a:avLst/>
          </a:prstGeom>
          <a:noFill/>
          <a:ln w="28575">
            <a:solidFill>
              <a:srgbClr val="000408"/>
            </a:solidFill>
            <a:miter lim="800000"/>
            <a:headEnd/>
            <a:tailEnd/>
          </a:ln>
        </p:spPr>
      </p:pic>
      <p:sp>
        <p:nvSpPr>
          <p:cNvPr id="61503" name="Text Box 63"/>
          <p:cNvSpPr txBox="1">
            <a:spLocks noChangeAspect="1" noChangeArrowheads="1"/>
          </p:cNvSpPr>
          <p:nvPr/>
        </p:nvSpPr>
        <p:spPr bwMode="auto">
          <a:xfrm>
            <a:off x="5724525" y="4005263"/>
            <a:ext cx="322263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r>
              <a:rPr lang="fr-FR" sz="1100">
                <a:solidFill>
                  <a:srgbClr val="000408"/>
                </a:solidFill>
                <a:latin typeface="Trebuchet MS" pitchFamily="34" charset="0"/>
              </a:rPr>
              <a:t>r</a:t>
            </a:r>
            <a:r>
              <a:rPr lang="fr-FR" sz="1100" baseline="-25000">
                <a:solidFill>
                  <a:srgbClr val="000408"/>
                </a:solidFill>
                <a:latin typeface="Trebuchet MS" pitchFamily="34" charset="0"/>
              </a:rPr>
              <a:t>b</a:t>
            </a:r>
            <a:r>
              <a:rPr lang="en-US" sz="1200">
                <a:solidFill>
                  <a:srgbClr val="000408"/>
                </a:solidFill>
                <a:latin typeface="Trebuchet MS" pitchFamily="34" charset="0"/>
              </a:rPr>
              <a:t>~</a:t>
            </a:r>
          </a:p>
        </p:txBody>
      </p:sp>
      <p:sp>
        <p:nvSpPr>
          <p:cNvPr id="61504" name="Text Box 64"/>
          <p:cNvSpPr txBox="1">
            <a:spLocks noChangeAspect="1" noChangeArrowheads="1"/>
          </p:cNvSpPr>
          <p:nvPr/>
        </p:nvSpPr>
        <p:spPr bwMode="auto">
          <a:xfrm>
            <a:off x="5508625" y="4040188"/>
            <a:ext cx="258763" cy="203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r>
              <a:rPr lang="fr-FR" sz="1200">
                <a:latin typeface="Trebuchet MS" pitchFamily="34" charset="0"/>
              </a:rPr>
              <a:t>   </a:t>
            </a:r>
          </a:p>
        </p:txBody>
      </p:sp>
      <p:sp>
        <p:nvSpPr>
          <p:cNvPr id="61505" name="Text Box 65"/>
          <p:cNvSpPr txBox="1">
            <a:spLocks noChangeAspect="1" noChangeArrowheads="1"/>
          </p:cNvSpPr>
          <p:nvPr/>
        </p:nvSpPr>
        <p:spPr bwMode="auto">
          <a:xfrm>
            <a:off x="7812088" y="3336924"/>
            <a:ext cx="627062" cy="23336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r>
              <a:rPr lang="fr-FR" sz="900" b="1" dirty="0">
                <a:solidFill>
                  <a:srgbClr val="000408"/>
                </a:solidFill>
                <a:latin typeface="Trebuchet MS" pitchFamily="34" charset="0"/>
              </a:rPr>
              <a:t>1 </a:t>
            </a:r>
            <a:r>
              <a:rPr lang="fr-FR" sz="900" b="1" dirty="0">
                <a:solidFill>
                  <a:srgbClr val="000408"/>
                </a:solidFill>
                <a:latin typeface="Trebuchet MS" pitchFamily="34" charset="0"/>
                <a:sym typeface="Symbol" pitchFamily="18" charset="2"/>
              </a:rPr>
              <a:t> </a:t>
            </a:r>
            <a:r>
              <a:rPr lang="fr-FR" b="1" dirty="0">
                <a:solidFill>
                  <a:srgbClr val="000408"/>
                </a:solidFill>
                <a:latin typeface="Trebuchet MS" pitchFamily="34" charset="0"/>
                <a:sym typeface="Symbol" pitchFamily="18" charset="2"/>
              </a:rPr>
              <a:t></a:t>
            </a:r>
            <a:r>
              <a:rPr lang="fr-FR" sz="900" b="1" dirty="0">
                <a:solidFill>
                  <a:srgbClr val="000408"/>
                </a:solidFill>
                <a:latin typeface="Trebuchet MS" pitchFamily="34" charset="0"/>
                <a:sym typeface="Symbol" pitchFamily="18" charset="2"/>
              </a:rPr>
              <a:t>  2</a:t>
            </a:r>
          </a:p>
        </p:txBody>
      </p:sp>
      <p:sp>
        <p:nvSpPr>
          <p:cNvPr id="61506" name="Text Box 66"/>
          <p:cNvSpPr txBox="1">
            <a:spLocks noChangeArrowheads="1"/>
          </p:cNvSpPr>
          <p:nvPr/>
        </p:nvSpPr>
        <p:spPr bwMode="auto">
          <a:xfrm>
            <a:off x="7885113" y="3141663"/>
            <a:ext cx="18415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fr-FR"/>
          </a:p>
        </p:txBody>
      </p:sp>
      <p:sp>
        <p:nvSpPr>
          <p:cNvPr id="61507" name="Text Box 67"/>
          <p:cNvSpPr txBox="1">
            <a:spLocks noChangeArrowheads="1"/>
          </p:cNvSpPr>
          <p:nvPr/>
        </p:nvSpPr>
        <p:spPr bwMode="auto">
          <a:xfrm>
            <a:off x="7812088" y="3273982"/>
            <a:ext cx="662361" cy="36933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b="1" dirty="0">
                <a:latin typeface="Trebuchet MS" pitchFamily="34" charset="0"/>
                <a:sym typeface="Symbol" pitchFamily="18" charset="2"/>
              </a:rPr>
              <a:t> </a:t>
            </a:r>
            <a:r>
              <a:rPr lang="fr-FR" sz="900" b="1" dirty="0">
                <a:latin typeface="Trebuchet MS" pitchFamily="34" charset="0"/>
                <a:sym typeface="Symbol" pitchFamily="18" charset="2"/>
              </a:rPr>
              <a:t>= 5/3</a:t>
            </a:r>
          </a:p>
        </p:txBody>
      </p:sp>
      <p:sp>
        <p:nvSpPr>
          <p:cNvPr id="61508" name="Text Box 68"/>
          <p:cNvSpPr txBox="1">
            <a:spLocks noChangeArrowheads="1"/>
          </p:cNvSpPr>
          <p:nvPr/>
        </p:nvSpPr>
        <p:spPr bwMode="auto">
          <a:xfrm>
            <a:off x="539750" y="4652963"/>
            <a:ext cx="14335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100" i="1" dirty="0">
                <a:solidFill>
                  <a:schemeClr val="bg1"/>
                </a:solidFill>
                <a:latin typeface="Trebuchet MS" pitchFamily="34" charset="0"/>
              </a:rPr>
              <a:t>For </a:t>
            </a:r>
            <a:r>
              <a:rPr lang="fr-FR" sz="11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 = 1,  = 5/3;</a:t>
            </a:r>
            <a:r>
              <a:rPr lang="fr-FR" sz="1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1509" name="Picture 69" descr="eesyn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908175" y="4724400"/>
            <a:ext cx="2649538" cy="377825"/>
          </a:xfrm>
          <a:prstGeom prst="rect">
            <a:avLst/>
          </a:prstGeom>
          <a:noFill/>
        </p:spPr>
      </p:pic>
      <p:pic>
        <p:nvPicPr>
          <p:cNvPr id="61510" name="Picture 70" descr="eesyn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505325" y="4724400"/>
            <a:ext cx="2073275" cy="377825"/>
          </a:xfrm>
          <a:prstGeom prst="rect">
            <a:avLst/>
          </a:prstGeom>
          <a:noFill/>
        </p:spPr>
      </p:pic>
      <p:pic>
        <p:nvPicPr>
          <p:cNvPr id="61511" name="Picture 71" descr="eeexp1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908175" y="5157788"/>
            <a:ext cx="3444875" cy="381000"/>
          </a:xfrm>
          <a:prstGeom prst="rect">
            <a:avLst/>
          </a:prstGeom>
          <a:noFill/>
        </p:spPr>
      </p:pic>
      <p:pic>
        <p:nvPicPr>
          <p:cNvPr id="61512" name="Picture 72" descr="rc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908175" y="5589588"/>
            <a:ext cx="3498850" cy="395287"/>
          </a:xfrm>
          <a:prstGeom prst="rect">
            <a:avLst/>
          </a:prstGeom>
          <a:noFill/>
        </p:spPr>
      </p:pic>
      <p:sp>
        <p:nvSpPr>
          <p:cNvPr id="61513" name="Text Box 73"/>
          <p:cNvSpPr txBox="1">
            <a:spLocks noChangeArrowheads="1"/>
          </p:cNvSpPr>
          <p:nvPr/>
        </p:nvSpPr>
        <p:spPr bwMode="auto">
          <a:xfrm>
            <a:off x="1895475" y="4772025"/>
            <a:ext cx="233363" cy="198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700" b="1">
                <a:solidFill>
                  <a:schemeClr val="bg2"/>
                </a:solidFill>
                <a:latin typeface="Trebuchet MS" pitchFamily="34" charset="0"/>
              </a:rPr>
              <a:t>e</a:t>
            </a:r>
          </a:p>
        </p:txBody>
      </p:sp>
      <p:sp>
        <p:nvSpPr>
          <p:cNvPr id="61514" name="Text Box 74"/>
          <p:cNvSpPr txBox="1">
            <a:spLocks noChangeArrowheads="1"/>
          </p:cNvSpPr>
          <p:nvPr/>
        </p:nvSpPr>
        <p:spPr bwMode="auto">
          <a:xfrm>
            <a:off x="1898650" y="5213350"/>
            <a:ext cx="233363" cy="198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700" b="1">
                <a:solidFill>
                  <a:schemeClr val="bg2"/>
                </a:solidFill>
                <a:latin typeface="Trebuchet MS" pitchFamily="34" charset="0"/>
              </a:rPr>
              <a:t>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539750" y="1052513"/>
            <a:ext cx="8137525" cy="5463034"/>
          </a:xfrm>
          <a:prstGeom prst="rect">
            <a:avLst/>
          </a:prstGeom>
          <a:solidFill>
            <a:srgbClr val="000000">
              <a:alpha val="30000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fr-FR" sz="800" i="1" dirty="0">
              <a:solidFill>
                <a:srgbClr val="FFFF66"/>
              </a:solidFill>
            </a:endParaRPr>
          </a:p>
          <a:p>
            <a:r>
              <a:rPr lang="fr-FR" sz="1300" i="1" dirty="0">
                <a:solidFill>
                  <a:schemeClr val="bg1"/>
                </a:solidFill>
              </a:rPr>
              <a:t>The synchrotron </a:t>
            </a:r>
            <a:r>
              <a:rPr lang="fr-FR" sz="1300" i="1" dirty="0" err="1">
                <a:solidFill>
                  <a:schemeClr val="bg1"/>
                </a:solidFill>
              </a:rPr>
              <a:t>emission</a:t>
            </a:r>
            <a:endParaRPr lang="fr-FR" sz="1200" dirty="0">
              <a:solidFill>
                <a:schemeClr val="bg1"/>
              </a:solidFill>
            </a:endParaRPr>
          </a:p>
          <a:p>
            <a:endParaRPr lang="fr-FR" sz="8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For an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electron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with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an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energy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400" i="1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  <a:sym typeface="Symbol" pitchFamily="18" charset="2"/>
              </a:rPr>
              <a:t>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  <a:sym typeface="Symbol" pitchFamily="18" charset="2"/>
              </a:rPr>
              <a:t>,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  <a:sym typeface="Symbol" pitchFamily="18" charset="2"/>
              </a:rPr>
              <a:t>this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  <a:sym typeface="Symbol" pitchFamily="18" charset="2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  <a:sym typeface="Symbol" pitchFamily="18" charset="2"/>
              </a:rPr>
              <a:t>emission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  <a:sym typeface="Symbol" pitchFamily="18" charset="2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  <a:sym typeface="Symbol" pitchFamily="18" charset="2"/>
              </a:rPr>
              <a:t>reaches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  <a:sym typeface="Symbol" pitchFamily="18" charset="2"/>
              </a:rPr>
              <a:t> a maximum power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close to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cut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-off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energy</a:t>
            </a:r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In the observer frame,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this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cut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-off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energy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,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at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the distance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</a:rPr>
              <a:t> r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and for </a:t>
            </a:r>
            <a:r>
              <a:rPr lang="fr-FR" sz="1400" i="1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  <a:sym typeface="Symbol" pitchFamily="18" charset="2"/>
              </a:rPr>
              <a:t>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= 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 </a:t>
            </a:r>
            <a:r>
              <a:rPr lang="fr-FR" sz="1200" i="1" baseline="-25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max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(</a:t>
            </a:r>
            <a:r>
              <a:rPr lang="fr-FR" sz="11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r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)m</a:t>
            </a:r>
            <a:r>
              <a:rPr lang="fr-FR" sz="1200" i="1" baseline="-25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e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c</a:t>
            </a:r>
            <a:r>
              <a:rPr lang="fr-FR" sz="1200" i="1" baseline="30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2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(= </a:t>
            </a:r>
            <a:r>
              <a:rPr lang="fr-FR" sz="14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</a:t>
            </a:r>
            <a:r>
              <a:rPr lang="fr-FR" sz="1200" baseline="-250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syn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or </a:t>
            </a:r>
            <a:r>
              <a:rPr lang="fr-FR" sz="14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</a:t>
            </a:r>
            <a:r>
              <a:rPr lang="fr-FR" sz="1200" baseline="-250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exp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),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is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</a:endParaRPr>
          </a:p>
          <a:p>
            <a:endParaRPr lang="fr-FR" sz="1300" dirty="0">
              <a:solidFill>
                <a:schemeClr val="bg1"/>
              </a:solidFill>
            </a:endParaRPr>
          </a:p>
          <a:p>
            <a:endParaRPr lang="fr-FR" sz="1300" dirty="0">
              <a:solidFill>
                <a:schemeClr val="bg1"/>
              </a:solidFill>
            </a:endParaRPr>
          </a:p>
          <a:p>
            <a:endParaRPr lang="fr-FR" sz="800" dirty="0">
              <a:solidFill>
                <a:schemeClr val="bg1"/>
              </a:solidFill>
            </a:endParaRPr>
          </a:p>
          <a:p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At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</a:rPr>
              <a:t>r</a:t>
            </a:r>
            <a:r>
              <a:rPr lang="fr-FR" sz="1200" i="1" baseline="-25000" dirty="0" err="1">
                <a:solidFill>
                  <a:schemeClr val="bg1"/>
                </a:solidFill>
                <a:latin typeface="Trebuchet MS" pitchFamily="34" charset="0"/>
              </a:rPr>
              <a:t>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,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cut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-off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energy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is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maximum, and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does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not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depend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on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magnetic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field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intensity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;</a:t>
            </a: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It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only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depends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on the index 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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and 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</a:t>
            </a:r>
            <a:r>
              <a:rPr lang="fr-FR" sz="1200" i="1" baseline="-25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t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level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of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magnetic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irregularities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.</a:t>
            </a:r>
          </a:p>
          <a:p>
            <a:endParaRPr lang="fr-FR" sz="800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For an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electronic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distribution 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</a:rPr>
              <a:t>f(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,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r)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(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with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fr-FR" sz="1400" i="1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  <a:sym typeface="Symbol" pitchFamily="18" charset="2"/>
              </a:rPr>
              <a:t>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 =  m</a:t>
            </a:r>
            <a:r>
              <a:rPr lang="fr-FR" sz="1200" i="1" baseline="-25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e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c</a:t>
            </a:r>
            <a:r>
              <a:rPr lang="fr-FR" sz="1200" i="1" baseline="30000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2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),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observed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flux  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</a:rPr>
              <a:t>F(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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</a:rPr>
              <a:t>)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can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be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</a:rPr>
              <a:t>expressed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</a:rPr>
              <a:t> by :</a:t>
            </a:r>
          </a:p>
          <a:p>
            <a:endParaRPr lang="fr-FR" sz="1300" dirty="0">
              <a:solidFill>
                <a:schemeClr val="bg1"/>
              </a:solidFill>
            </a:endParaRPr>
          </a:p>
          <a:p>
            <a:endParaRPr lang="fr-FR" sz="1300" dirty="0">
              <a:solidFill>
                <a:schemeClr val="bg1"/>
              </a:solidFill>
            </a:endParaRPr>
          </a:p>
          <a:p>
            <a:endParaRPr lang="fr-FR" sz="1300" dirty="0">
              <a:solidFill>
                <a:schemeClr val="bg1"/>
              </a:solidFill>
            </a:endParaRPr>
          </a:p>
          <a:p>
            <a:endParaRPr lang="fr-FR" sz="1300" dirty="0">
              <a:solidFill>
                <a:schemeClr val="bg1"/>
              </a:solidFill>
            </a:endParaRPr>
          </a:p>
          <a:p>
            <a:endParaRPr lang="fr-FR" sz="1300" dirty="0">
              <a:solidFill>
                <a:schemeClr val="bg1"/>
              </a:solidFill>
            </a:endParaRPr>
          </a:p>
          <a:p>
            <a:endParaRPr lang="fr-FR" sz="1300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(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Gialis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D.  </a:t>
            </a:r>
            <a:r>
              <a:rPr lang="fr-F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&amp;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Pelletier G.,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ApJ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, 627: 868-876, 2005, and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Guiriec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S.,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Gialis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D., Piron F. </a:t>
            </a:r>
            <a:r>
              <a:rPr lang="fr-F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&amp;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Pelletier G., in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prep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., 2008)</a:t>
            </a:r>
          </a:p>
          <a:p>
            <a:endParaRPr lang="fr-FR" sz="8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64535" name="Picture 23" descr="emax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79838" y="1844675"/>
            <a:ext cx="1158875" cy="381000"/>
          </a:xfrm>
          <a:prstGeom prst="rect">
            <a:avLst/>
          </a:prstGeom>
          <a:noFill/>
        </p:spPr>
      </p:pic>
      <p:sp>
        <p:nvSpPr>
          <p:cNvPr id="64545" name="Text Box 33"/>
          <p:cNvSpPr txBox="1">
            <a:spLocks noChangeArrowheads="1"/>
          </p:cNvSpPr>
          <p:nvPr/>
        </p:nvSpPr>
        <p:spPr bwMode="auto">
          <a:xfrm>
            <a:off x="3924300" y="2708275"/>
            <a:ext cx="15969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for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r</a:t>
            </a:r>
            <a:r>
              <a:rPr lang="fr-FR" baseline="-25000" dirty="0" err="1">
                <a:solidFill>
                  <a:schemeClr val="bg1"/>
                </a:solidFill>
                <a:latin typeface="Trebuchet MS" pitchFamily="34" charset="0"/>
              </a:rPr>
              <a:t>b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 r 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r</a:t>
            </a:r>
            <a:r>
              <a:rPr lang="fr-FR" baseline="-25000" dirty="0" err="1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c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,</a:t>
            </a:r>
          </a:p>
        </p:txBody>
      </p:sp>
      <p:sp>
        <p:nvSpPr>
          <p:cNvPr id="64546" name="Text Box 34"/>
          <p:cNvSpPr txBox="1">
            <a:spLocks noChangeArrowheads="1"/>
          </p:cNvSpPr>
          <p:nvPr/>
        </p:nvSpPr>
        <p:spPr bwMode="auto">
          <a:xfrm>
            <a:off x="3132138" y="3141663"/>
            <a:ext cx="12266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for </a:t>
            </a:r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r</a:t>
            </a:r>
            <a:r>
              <a:rPr lang="fr-FR" baseline="-25000" dirty="0" err="1">
                <a:solidFill>
                  <a:schemeClr val="bg1"/>
                </a:solidFill>
                <a:latin typeface="Trebuchet MS" pitchFamily="34" charset="0"/>
              </a:rPr>
              <a:t>c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Trebuchet MS" pitchFamily="34" charset="0"/>
                <a:sym typeface="Symbol" pitchFamily="18" charset="2"/>
              </a:rPr>
              <a:t> r .</a:t>
            </a:r>
          </a:p>
        </p:txBody>
      </p:sp>
      <p:pic>
        <p:nvPicPr>
          <p:cNvPr id="64551" name="Picture 39" descr="ec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9925" y="3500438"/>
            <a:ext cx="812800" cy="276225"/>
          </a:xfrm>
          <a:prstGeom prst="rect">
            <a:avLst/>
          </a:prstGeom>
          <a:noFill/>
        </p:spPr>
      </p:pic>
      <p:pic>
        <p:nvPicPr>
          <p:cNvPr id="64553" name="Picture 41" descr="fnu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24075" y="4365625"/>
            <a:ext cx="4602163" cy="528638"/>
          </a:xfrm>
          <a:prstGeom prst="rect">
            <a:avLst/>
          </a:prstGeom>
          <a:noFill/>
        </p:spPr>
      </p:pic>
      <p:pic>
        <p:nvPicPr>
          <p:cNvPr id="64555" name="Picture 43" descr="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31913" y="5084763"/>
            <a:ext cx="3081337" cy="425450"/>
          </a:xfrm>
          <a:prstGeom prst="rect">
            <a:avLst/>
          </a:prstGeom>
          <a:noFill/>
        </p:spPr>
      </p:pic>
      <p:pic>
        <p:nvPicPr>
          <p:cNvPr id="64557" name="Picture 45" descr="hvc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03800" y="5157788"/>
            <a:ext cx="1198563" cy="220662"/>
          </a:xfrm>
          <a:prstGeom prst="rect">
            <a:avLst/>
          </a:prstGeom>
          <a:noFill/>
        </p:spPr>
      </p:pic>
      <p:sp>
        <p:nvSpPr>
          <p:cNvPr id="64559" name="Text Box 47"/>
          <p:cNvSpPr txBox="1">
            <a:spLocks noChangeArrowheads="1"/>
          </p:cNvSpPr>
          <p:nvPr/>
        </p:nvSpPr>
        <p:spPr bwMode="auto">
          <a:xfrm>
            <a:off x="755650" y="5157788"/>
            <a:ext cx="6399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Trebuchet MS" pitchFamily="34" charset="0"/>
              </a:rPr>
              <a:t>with</a:t>
            </a:r>
            <a:endParaRPr lang="fr-FR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4560" name="Text Box 48"/>
          <p:cNvSpPr txBox="1">
            <a:spLocks noChangeArrowheads="1"/>
          </p:cNvSpPr>
          <p:nvPr/>
        </p:nvSpPr>
        <p:spPr bwMode="auto">
          <a:xfrm>
            <a:off x="4500563" y="5157788"/>
            <a:ext cx="5613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and</a:t>
            </a:r>
          </a:p>
        </p:txBody>
      </p:sp>
      <p:sp>
        <p:nvSpPr>
          <p:cNvPr id="64561" name="Text Box 49"/>
          <p:cNvSpPr txBox="1">
            <a:spLocks noChangeArrowheads="1"/>
          </p:cNvSpPr>
          <p:nvPr/>
        </p:nvSpPr>
        <p:spPr bwMode="auto">
          <a:xfrm>
            <a:off x="6156325" y="5157788"/>
            <a:ext cx="2696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rebuchet MS" pitchFamily="34" charset="0"/>
              </a:rPr>
              <a:t>.</a:t>
            </a:r>
          </a:p>
        </p:txBody>
      </p:sp>
      <p:pic>
        <p:nvPicPr>
          <p:cNvPr id="64565" name="Picture 53" descr="epeak1"/>
          <p:cNvPicPr>
            <a:picLocks noGrp="1" noChangeAspect="1" noChangeArrowheads="1"/>
          </p:cNvPicPr>
          <p:nvPr>
            <p:ph idx="1"/>
          </p:nvPr>
        </p:nvPicPr>
        <p:blipFill>
          <a:blip r:embed="rId8"/>
          <a:srcRect/>
          <a:stretch>
            <a:fillRect/>
          </a:stretch>
        </p:blipFill>
        <p:spPr>
          <a:xfrm>
            <a:off x="827088" y="2636838"/>
            <a:ext cx="3001962" cy="388937"/>
          </a:xfrm>
          <a:noFill/>
          <a:ln/>
        </p:spPr>
      </p:pic>
      <p:pic>
        <p:nvPicPr>
          <p:cNvPr id="64567" name="Picture 55" descr="epeak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27088" y="3068638"/>
            <a:ext cx="2105025" cy="360362"/>
          </a:xfrm>
          <a:prstGeom prst="rect">
            <a:avLst/>
          </a:prstGeom>
          <a:noFill/>
        </p:spPr>
      </p:pic>
      <p:sp>
        <p:nvSpPr>
          <p:cNvPr id="64571" name="Rectangle 59"/>
          <p:cNvSpPr>
            <a:spLocks noChangeArrowheads="1"/>
          </p:cNvSpPr>
          <p:nvPr/>
        </p:nvSpPr>
        <p:spPr bwMode="auto">
          <a:xfrm>
            <a:off x="395288" y="115888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/>
            <a:r>
              <a:rPr lang="fr-FR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itchFamily="34" charset="0"/>
              </a:rPr>
              <a:t>Leptonic</a:t>
            </a: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itchFamily="34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itchFamily="34" charset="0"/>
              </a:rPr>
              <a:t>acceleration</a:t>
            </a: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itchFamily="34" charset="0"/>
              </a:rPr>
              <a:t> in the </a:t>
            </a:r>
            <a:r>
              <a:rPr lang="fr-FR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itchFamily="34" charset="0"/>
              </a:rPr>
              <a:t>internal</a:t>
            </a: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itchFamily="34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itchFamily="34" charset="0"/>
              </a:rPr>
              <a:t>shock</a:t>
            </a: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itchFamily="34" charset="0"/>
              </a:rPr>
              <a:t> stage (2/2)</a:t>
            </a:r>
          </a:p>
        </p:txBody>
      </p:sp>
      <p:sp>
        <p:nvSpPr>
          <p:cNvPr id="64572" name="Text Box 60"/>
          <p:cNvSpPr txBox="1">
            <a:spLocks noChangeArrowheads="1"/>
          </p:cNvSpPr>
          <p:nvPr/>
        </p:nvSpPr>
        <p:spPr bwMode="auto">
          <a:xfrm>
            <a:off x="3784600" y="4664075"/>
            <a:ext cx="333375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900">
                <a:solidFill>
                  <a:schemeClr val="bg2"/>
                </a:solidFill>
              </a:rPr>
              <a:t>(</a:t>
            </a:r>
            <a:r>
              <a:rPr lang="fr-FR" sz="900" i="1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fr-FR" sz="900">
                <a:solidFill>
                  <a:schemeClr val="bg2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15888"/>
            <a:ext cx="8229600" cy="1139825"/>
          </a:xfrm>
          <a:noFill/>
          <a:ln/>
        </p:spPr>
        <p:txBody>
          <a:bodyPr/>
          <a:lstStyle/>
          <a:p>
            <a:r>
              <a:rPr lang="fr-FR" sz="2400" dirty="0">
                <a:solidFill>
                  <a:schemeClr val="bg1"/>
                </a:solidFill>
                <a:latin typeface="Trebuchet MS" pitchFamily="34" charset="0"/>
              </a:rPr>
              <a:t>Conclusion</a:t>
            </a:r>
          </a:p>
        </p:txBody>
      </p:sp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1258888" y="1557338"/>
            <a:ext cx="6769100" cy="3103562"/>
          </a:xfrm>
          <a:prstGeom prst="rect">
            <a:avLst/>
          </a:prstGeom>
          <a:solidFill>
            <a:srgbClr val="000000">
              <a:alpha val="53000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fr-FR" sz="1200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In the GRB </a:t>
            </a:r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internal</a:t>
            </a:r>
            <a:r>
              <a:rPr lang="fr-FR" sz="1200" i="1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fr-FR" sz="1200" i="1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shocks</a:t>
            </a:r>
            <a:endParaRPr lang="fr-FR" sz="1200" i="1" dirty="0">
              <a:solidFill>
                <a:schemeClr val="bg1"/>
              </a:solidFill>
              <a:latin typeface="Trebuchet MS" pitchFamily="34" charset="0"/>
              <a:cs typeface="Arial" pitchFamily="34" charset="0"/>
            </a:endParaRPr>
          </a:p>
          <a:p>
            <a:endParaRPr lang="fr-FR" sz="1200" i="1" dirty="0">
              <a:solidFill>
                <a:schemeClr val="bg1"/>
              </a:solidFill>
              <a:latin typeface="Trebuchet MS" pitchFamily="34" charset="0"/>
              <a:cs typeface="Arial" pitchFamily="34" charset="0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(1) A progressive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acceleration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regime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(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t</a:t>
            </a:r>
            <a:r>
              <a:rPr lang="fr-FR" sz="1200" baseline="-250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acc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  <a:sym typeface="Symbol" pitchFamily="18" charset="2"/>
              </a:rPr>
              <a:t>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  <a:sym typeface="Symbol" pitchFamily="18" charset="2"/>
              </a:rPr>
              <a:t>mean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  <a:sym typeface="Symbol" pitchFamily="18" charset="2"/>
              </a:rPr>
              <a:t> free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  <a:sym typeface="Symbol" pitchFamily="18" charset="2"/>
              </a:rPr>
              <a:t>path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),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including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a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magnetic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turbulence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spectrum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,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cannot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produce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UHECRs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.</a:t>
            </a: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  <a:cs typeface="Arial" pitchFamily="34" charset="0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(2) To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produce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UHECRs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,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we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need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an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additional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acceleration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process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.</a:t>
            </a: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</a:t>
            </a: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  <a:sym typeface="Symbol" pitchFamily="18" charset="2"/>
              </a:rPr>
              <a:t>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  <a:sym typeface="Symbol" pitchFamily="18" charset="2"/>
              </a:rPr>
              <a:t>R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elativistic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Fermi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acceleration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by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scattering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off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magnetized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fronts.</a:t>
            </a: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  <a:cs typeface="Arial" pitchFamily="34" charset="0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(3) A progressive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acceleration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regime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for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electrons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gives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lower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limits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on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their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maximal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energy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.</a:t>
            </a:r>
          </a:p>
          <a:p>
            <a:endParaRPr lang="fr-FR" sz="800" dirty="0">
              <a:solidFill>
                <a:schemeClr val="bg1"/>
              </a:solidFill>
              <a:latin typeface="Trebuchet MS" pitchFamily="34" charset="0"/>
              <a:cs typeface="Arial" pitchFamily="34" charset="0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It 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could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give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also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some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constraints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on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magnetic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field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and on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its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 turbulence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level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.</a:t>
            </a:r>
          </a:p>
          <a:p>
            <a:endParaRPr lang="fr-FR" sz="1200" dirty="0">
              <a:solidFill>
                <a:schemeClr val="bg1"/>
              </a:solidFill>
              <a:latin typeface="Trebuchet MS" pitchFamily="34" charset="0"/>
              <a:cs typeface="Arial" pitchFamily="34" charset="0"/>
            </a:endParaRPr>
          </a:p>
          <a:p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  <a:sym typeface="Symbol" pitchFamily="18" charset="2"/>
              </a:rPr>
              <a:t> SEE Sylvain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  <a:sym typeface="Symbol" pitchFamily="18" charset="2"/>
              </a:rPr>
              <a:t>Guiriec’s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  <a:sym typeface="Symbol" pitchFamily="18" charset="2"/>
              </a:rPr>
              <a:t> talk about the </a:t>
            </a:r>
            <a:r>
              <a:rPr lang="fr-FR" sz="1200" dirty="0" err="1">
                <a:solidFill>
                  <a:schemeClr val="bg1"/>
                </a:solidFill>
                <a:latin typeface="Trebuchet MS" pitchFamily="34" charset="0"/>
                <a:cs typeface="Arial" pitchFamily="34" charset="0"/>
                <a:sym typeface="Symbol" pitchFamily="18" charset="2"/>
              </a:rPr>
              <a:t>consequences</a:t>
            </a:r>
            <a:r>
              <a:rPr lang="fr-FR" sz="1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  <a:sym typeface="Symbol" pitchFamily="18" charset="2"/>
              </a:rPr>
              <a:t> !!</a:t>
            </a:r>
          </a:p>
          <a:p>
            <a:endParaRPr lang="fr-FR" sz="1200" dirty="0">
              <a:solidFill>
                <a:srgbClr val="FFFF66"/>
              </a:solidFill>
              <a:latin typeface="Trebuchet MS" pitchFamily="34" charset="0"/>
              <a:cs typeface="Arial" pitchFamily="34" charset="0"/>
            </a:endParaRPr>
          </a:p>
          <a:p>
            <a:endParaRPr lang="fr-FR" sz="800" dirty="0">
              <a:solidFill>
                <a:srgbClr val="FFFF99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4"/>
          <p:cNvSpPr txBox="1">
            <a:spLocks noChangeArrowheads="1"/>
          </p:cNvSpPr>
          <p:nvPr/>
        </p:nvSpPr>
        <p:spPr bwMode="auto">
          <a:xfrm>
            <a:off x="0" y="-76200"/>
            <a:ext cx="9677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3600" b="1">
                <a:solidFill>
                  <a:srgbClr val="CC3300"/>
                </a:solidFill>
              </a:rPr>
              <a:t>Assemblage des modules de calorimètre</a:t>
            </a:r>
            <a:endParaRPr lang="fr-FR" sz="3600">
              <a:solidFill>
                <a:srgbClr val="CC3300"/>
              </a:solidFill>
            </a:endParaRPr>
          </a:p>
        </p:txBody>
      </p:sp>
      <p:sp>
        <p:nvSpPr>
          <p:cNvPr id="19459" name="Text Box 5"/>
          <p:cNvSpPr txBox="1">
            <a:spLocks noChangeArrowheads="1"/>
          </p:cNvSpPr>
          <p:nvPr/>
        </p:nvSpPr>
        <p:spPr bwMode="auto">
          <a:xfrm>
            <a:off x="0" y="533400"/>
            <a:ext cx="5181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FR" sz="2800">
                <a:solidFill>
                  <a:srgbClr val="CC3300"/>
                </a:solidFill>
              </a:rPr>
              <a:t> </a:t>
            </a:r>
            <a:r>
              <a:rPr lang="fr-FR" sz="2200" b="1" u="sng">
                <a:solidFill>
                  <a:srgbClr val="CC3300"/>
                </a:solidFill>
              </a:rPr>
              <a:t>Assemblage d’un module :</a:t>
            </a:r>
          </a:p>
        </p:txBody>
      </p:sp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0" y="2605088"/>
            <a:ext cx="5943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FR" sz="2800">
                <a:solidFill>
                  <a:srgbClr val="CC3300"/>
                </a:solidFill>
              </a:rPr>
              <a:t> </a:t>
            </a:r>
            <a:r>
              <a:rPr lang="fr-FR" sz="2200" b="1" u="sng">
                <a:solidFill>
                  <a:srgbClr val="CC3300"/>
                </a:solidFill>
              </a:rPr>
              <a:t>Electronique « front end » :</a:t>
            </a:r>
          </a:p>
        </p:txBody>
      </p:sp>
      <p:pic>
        <p:nvPicPr>
          <p:cNvPr id="19461" name="Picture 7" descr="insertionCDEdansStructureComposit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1066800"/>
            <a:ext cx="2133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8" descr="procedureDuWrappi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0" y="1066800"/>
            <a:ext cx="2057400" cy="157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9" descr="structureCompositeFM10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200" y="1085850"/>
            <a:ext cx="2133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10" descr="connexionCDEsAuGCRCouAFEE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29400" y="1066800"/>
            <a:ext cx="2133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5" name="Picture 11" descr="moduleFM101scell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56425" y="2743200"/>
            <a:ext cx="18065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6" name="Picture 12" descr="electronique_ASIC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100" y="3354388"/>
            <a:ext cx="5829300" cy="287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7" name="Line 13"/>
          <p:cNvSpPr>
            <a:spLocks noChangeShapeType="1"/>
          </p:cNvSpPr>
          <p:nvPr/>
        </p:nvSpPr>
        <p:spPr bwMode="auto">
          <a:xfrm flipH="1" flipV="1">
            <a:off x="5257800" y="4267200"/>
            <a:ext cx="762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468" name="Text Box 14"/>
          <p:cNvSpPr txBox="1">
            <a:spLocks noChangeArrowheads="1"/>
          </p:cNvSpPr>
          <p:nvPr/>
        </p:nvSpPr>
        <p:spPr bwMode="auto">
          <a:xfrm>
            <a:off x="5867400" y="5257800"/>
            <a:ext cx="28956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10"/>
              </a:buBlip>
            </a:pPr>
            <a:r>
              <a:rPr lang="fr-FR" sz="1500">
                <a:solidFill>
                  <a:srgbClr val="0000FF"/>
                </a:solidFill>
              </a:rPr>
              <a:t> Suppression de zéro</a:t>
            </a:r>
          </a:p>
        </p:txBody>
      </p:sp>
      <p:sp>
        <p:nvSpPr>
          <p:cNvPr id="19469" name="Text Box 15"/>
          <p:cNvSpPr txBox="1">
            <a:spLocks noChangeArrowheads="1"/>
          </p:cNvSpPr>
          <p:nvPr/>
        </p:nvSpPr>
        <p:spPr bwMode="auto">
          <a:xfrm>
            <a:off x="5867400" y="5638800"/>
            <a:ext cx="32766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10"/>
              </a:buBlip>
            </a:pPr>
            <a:r>
              <a:rPr lang="fr-FR" sz="1500">
                <a:solidFill>
                  <a:srgbClr val="0000FF"/>
                </a:solidFill>
              </a:rPr>
              <a:t> Discriminateurs à basse et haute énergie</a:t>
            </a:r>
          </a:p>
        </p:txBody>
      </p:sp>
      <p:sp>
        <p:nvSpPr>
          <p:cNvPr id="19470" name="Text Box 17"/>
          <p:cNvSpPr txBox="1">
            <a:spLocks noChangeArrowheads="1"/>
          </p:cNvSpPr>
          <p:nvPr/>
        </p:nvSpPr>
        <p:spPr bwMode="auto">
          <a:xfrm>
            <a:off x="5867400" y="6248400"/>
            <a:ext cx="32766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10"/>
              </a:buBlip>
            </a:pPr>
            <a:r>
              <a:rPr lang="fr-FR" sz="1500">
                <a:solidFill>
                  <a:srgbClr val="0000FF"/>
                </a:solidFill>
              </a:rPr>
              <a:t> Discriminateur de sélection automatique du gain</a:t>
            </a:r>
          </a:p>
        </p:txBody>
      </p:sp>
      <p:sp>
        <p:nvSpPr>
          <p:cNvPr id="19471" name="Text Box 18"/>
          <p:cNvSpPr txBox="1">
            <a:spLocks noChangeArrowheads="1"/>
          </p:cNvSpPr>
          <p:nvPr/>
        </p:nvSpPr>
        <p:spPr bwMode="auto">
          <a:xfrm>
            <a:off x="5867400" y="4692650"/>
            <a:ext cx="32766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10"/>
              </a:buBlip>
            </a:pPr>
            <a:r>
              <a:rPr lang="fr-FR" sz="1500">
                <a:solidFill>
                  <a:srgbClr val="0000FF"/>
                </a:solidFill>
              </a:rPr>
              <a:t> Position et largeur des piédestaux</a:t>
            </a:r>
          </a:p>
        </p:txBody>
      </p:sp>
      <p:sp>
        <p:nvSpPr>
          <p:cNvPr id="19472" name="Text Box 19"/>
          <p:cNvSpPr txBox="1">
            <a:spLocks noChangeArrowheads="1"/>
          </p:cNvSpPr>
          <p:nvPr/>
        </p:nvSpPr>
        <p:spPr bwMode="auto">
          <a:xfrm>
            <a:off x="1524000" y="6400800"/>
            <a:ext cx="44958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10"/>
              </a:buBlip>
            </a:pPr>
            <a:r>
              <a:rPr lang="fr-FR" sz="1500">
                <a:solidFill>
                  <a:srgbClr val="0000FF"/>
                </a:solidFill>
              </a:rPr>
              <a:t> Vérifier la stabilité de la colle optique</a:t>
            </a:r>
          </a:p>
        </p:txBody>
      </p:sp>
      <p:sp>
        <p:nvSpPr>
          <p:cNvPr id="19473" name="Line 20"/>
          <p:cNvSpPr>
            <a:spLocks noChangeShapeType="1"/>
          </p:cNvSpPr>
          <p:nvPr/>
        </p:nvSpPr>
        <p:spPr bwMode="auto">
          <a:xfrm flipH="1" flipV="1">
            <a:off x="990600" y="6096000"/>
            <a:ext cx="2209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474" name="Line 21"/>
          <p:cNvSpPr>
            <a:spLocks noChangeShapeType="1"/>
          </p:cNvSpPr>
          <p:nvPr/>
        </p:nvSpPr>
        <p:spPr bwMode="auto">
          <a:xfrm flipV="1">
            <a:off x="3200400" y="6172200"/>
            <a:ext cx="1676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475" name="Text Box 24"/>
          <p:cNvSpPr txBox="1">
            <a:spLocks noChangeArrowheads="1"/>
          </p:cNvSpPr>
          <p:nvPr/>
        </p:nvSpPr>
        <p:spPr bwMode="auto">
          <a:xfrm>
            <a:off x="2895600" y="3000375"/>
            <a:ext cx="41148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10"/>
              </a:buBlip>
            </a:pPr>
            <a:r>
              <a:rPr lang="fr-FR" sz="1500">
                <a:solidFill>
                  <a:srgbClr val="0000FF"/>
                </a:solidFill>
              </a:rPr>
              <a:t> Interférences électromagnétiques ?</a:t>
            </a:r>
          </a:p>
        </p:txBody>
      </p:sp>
      <p:sp>
        <p:nvSpPr>
          <p:cNvPr id="19476" name="Freeform 27"/>
          <p:cNvSpPr>
            <a:spLocks/>
          </p:cNvSpPr>
          <p:nvPr/>
        </p:nvSpPr>
        <p:spPr bwMode="auto">
          <a:xfrm>
            <a:off x="4343400" y="3276600"/>
            <a:ext cx="330200" cy="685800"/>
          </a:xfrm>
          <a:custGeom>
            <a:avLst/>
            <a:gdLst>
              <a:gd name="T0" fmla="*/ 2147483647 w 208"/>
              <a:gd name="T1" fmla="*/ 0 h 432"/>
              <a:gd name="T2" fmla="*/ 0 w 208"/>
              <a:gd name="T3" fmla="*/ 2147483647 h 432"/>
              <a:gd name="T4" fmla="*/ 2147483647 w 208"/>
              <a:gd name="T5" fmla="*/ 2147483647 h 432"/>
              <a:gd name="T6" fmla="*/ 2147483647 w 208"/>
              <a:gd name="T7" fmla="*/ 2147483647 h 432"/>
              <a:gd name="T8" fmla="*/ 0 60000 65536"/>
              <a:gd name="T9" fmla="*/ 0 60000 65536"/>
              <a:gd name="T10" fmla="*/ 0 60000 65536"/>
              <a:gd name="T11" fmla="*/ 0 60000 65536"/>
              <a:gd name="T12" fmla="*/ 0 w 208"/>
              <a:gd name="T13" fmla="*/ 0 h 432"/>
              <a:gd name="T14" fmla="*/ 208 w 208"/>
              <a:gd name="T15" fmla="*/ 432 h 4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8" h="432">
                <a:moveTo>
                  <a:pt x="192" y="0"/>
                </a:moveTo>
                <a:cubicBezTo>
                  <a:pt x="96" y="24"/>
                  <a:pt x="0" y="48"/>
                  <a:pt x="0" y="96"/>
                </a:cubicBezTo>
                <a:cubicBezTo>
                  <a:pt x="0" y="144"/>
                  <a:pt x="176" y="232"/>
                  <a:pt x="192" y="288"/>
                </a:cubicBezTo>
                <a:cubicBezTo>
                  <a:pt x="208" y="344"/>
                  <a:pt x="112" y="408"/>
                  <a:pt x="96" y="4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9477" name="Freeform 28"/>
          <p:cNvSpPr>
            <a:spLocks/>
          </p:cNvSpPr>
          <p:nvPr/>
        </p:nvSpPr>
        <p:spPr bwMode="auto">
          <a:xfrm>
            <a:off x="4864100" y="3276600"/>
            <a:ext cx="317500" cy="533400"/>
          </a:xfrm>
          <a:custGeom>
            <a:avLst/>
            <a:gdLst>
              <a:gd name="T0" fmla="*/ 2147483647 w 200"/>
              <a:gd name="T1" fmla="*/ 2147483647 h 336"/>
              <a:gd name="T2" fmla="*/ 2147483647 w 200"/>
              <a:gd name="T3" fmla="*/ 2147483647 h 336"/>
              <a:gd name="T4" fmla="*/ 2147483647 w 200"/>
              <a:gd name="T5" fmla="*/ 2147483647 h 336"/>
              <a:gd name="T6" fmla="*/ 2147483647 w 200"/>
              <a:gd name="T7" fmla="*/ 0 h 336"/>
              <a:gd name="T8" fmla="*/ 0 60000 65536"/>
              <a:gd name="T9" fmla="*/ 0 60000 65536"/>
              <a:gd name="T10" fmla="*/ 0 60000 65536"/>
              <a:gd name="T11" fmla="*/ 0 60000 65536"/>
              <a:gd name="T12" fmla="*/ 0 w 200"/>
              <a:gd name="T13" fmla="*/ 0 h 336"/>
              <a:gd name="T14" fmla="*/ 200 w 200"/>
              <a:gd name="T15" fmla="*/ 336 h 3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0" h="336">
                <a:moveTo>
                  <a:pt x="8" y="336"/>
                </a:moveTo>
                <a:cubicBezTo>
                  <a:pt x="104" y="304"/>
                  <a:pt x="200" y="272"/>
                  <a:pt x="200" y="240"/>
                </a:cubicBezTo>
                <a:cubicBezTo>
                  <a:pt x="200" y="208"/>
                  <a:pt x="16" y="184"/>
                  <a:pt x="8" y="144"/>
                </a:cubicBezTo>
                <a:cubicBezTo>
                  <a:pt x="0" y="104"/>
                  <a:pt x="76" y="52"/>
                  <a:pt x="152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9478" name="Espace réservé du numéro de diapositive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00BE5D4-AAD9-4578-8C7F-1F9B28592037}" type="slidenum">
              <a:rPr lang="fr-FR" smtClean="0">
                <a:latin typeface="Arial" pitchFamily="34" charset="0"/>
              </a:rPr>
              <a:pPr/>
              <a:t>59</a:t>
            </a:fld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362200" y="-76200"/>
            <a:ext cx="5181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36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GLAST Detectors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5" descr="photo_observatoire_GLAS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381000"/>
            <a:ext cx="2336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29400" y="3505200"/>
            <a:ext cx="2514600" cy="1749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2" name="Groupe 24"/>
          <p:cNvGrpSpPr/>
          <p:nvPr/>
        </p:nvGrpSpPr>
        <p:grpSpPr>
          <a:xfrm>
            <a:off x="3166475" y="500042"/>
            <a:ext cx="5620367" cy="1520465"/>
            <a:chOff x="3166475" y="689335"/>
            <a:chExt cx="5620367" cy="1520465"/>
          </a:xfrm>
        </p:grpSpPr>
        <p:pic>
          <p:nvPicPr>
            <p:cNvPr id="9" name="Picture 8" descr="GlastMain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166475" y="772120"/>
              <a:ext cx="5184210" cy="1437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Line 9"/>
            <p:cNvSpPr>
              <a:spLocks noChangeShapeType="1"/>
            </p:cNvSpPr>
            <p:nvPr/>
          </p:nvSpPr>
          <p:spPr bwMode="auto">
            <a:xfrm>
              <a:off x="3929058" y="928670"/>
              <a:ext cx="1285884" cy="714380"/>
            </a:xfrm>
            <a:prstGeom prst="line">
              <a:avLst/>
            </a:prstGeom>
            <a:noFill/>
            <a:ln w="3816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3298995" y="692401"/>
              <a:ext cx="3308437" cy="366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b="1" dirty="0" smtClean="0"/>
                <a:t>GBM</a:t>
              </a:r>
              <a:endParaRPr lang="fr-FR" b="1" dirty="0"/>
            </a:p>
          </p:txBody>
        </p:sp>
        <p:sp>
          <p:nvSpPr>
            <p:cNvPr id="22" name="Text Box 12"/>
            <p:cNvSpPr txBox="1">
              <a:spLocks noChangeArrowheads="1"/>
            </p:cNvSpPr>
            <p:nvPr/>
          </p:nvSpPr>
          <p:spPr bwMode="auto">
            <a:xfrm>
              <a:off x="6510237" y="689335"/>
              <a:ext cx="227660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b="1" dirty="0" smtClean="0"/>
                <a:t>LAT</a:t>
              </a:r>
              <a:endParaRPr lang="fr-FR" b="1" dirty="0"/>
            </a:p>
          </p:txBody>
        </p:sp>
        <p:sp>
          <p:nvSpPr>
            <p:cNvPr id="23" name="Line 10"/>
            <p:cNvSpPr>
              <a:spLocks noChangeShapeType="1"/>
            </p:cNvSpPr>
            <p:nvPr/>
          </p:nvSpPr>
          <p:spPr bwMode="auto">
            <a:xfrm flipH="1">
              <a:off x="5248924" y="857233"/>
              <a:ext cx="1323339" cy="429486"/>
            </a:xfrm>
            <a:prstGeom prst="line">
              <a:avLst/>
            </a:prstGeom>
            <a:noFill/>
            <a:ln w="3816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9"/>
            <p:cNvSpPr>
              <a:spLocks noChangeShapeType="1"/>
            </p:cNvSpPr>
            <p:nvPr/>
          </p:nvSpPr>
          <p:spPr bwMode="auto">
            <a:xfrm>
              <a:off x="3929058" y="928670"/>
              <a:ext cx="1152920" cy="892988"/>
            </a:xfrm>
            <a:prstGeom prst="line">
              <a:avLst/>
            </a:prstGeom>
            <a:noFill/>
            <a:ln w="38160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 Box 20"/>
          <p:cNvSpPr txBox="1">
            <a:spLocks noChangeArrowheads="1"/>
          </p:cNvSpPr>
          <p:nvPr/>
        </p:nvSpPr>
        <p:spPr bwMode="auto">
          <a:xfrm>
            <a:off x="-76200" y="4182017"/>
            <a:ext cx="4724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800" b="1" dirty="0" smtClean="0">
                <a:solidFill>
                  <a:schemeClr val="bg1"/>
                </a:solidFill>
              </a:rPr>
              <a:t> </a:t>
            </a:r>
            <a:r>
              <a:rPr lang="fr-FR" sz="2200" b="1" u="sng" dirty="0" smtClean="0">
                <a:solidFill>
                  <a:schemeClr val="bg1"/>
                </a:solidFill>
              </a:rPr>
              <a:t>LAT </a:t>
            </a:r>
            <a:r>
              <a:rPr lang="fr-FR" sz="2200" b="1" u="sng" dirty="0">
                <a:solidFill>
                  <a:schemeClr val="bg1"/>
                </a:solidFill>
              </a:rPr>
              <a:t>(20 MeV </a:t>
            </a:r>
            <a:r>
              <a:rPr lang="fr-FR" sz="2200" b="1" u="sng" dirty="0" smtClean="0">
                <a:solidFill>
                  <a:schemeClr val="bg1"/>
                </a:solidFill>
              </a:rPr>
              <a:t>to </a:t>
            </a:r>
            <a:r>
              <a:rPr lang="fr-FR" sz="2200" b="1" u="sng" dirty="0">
                <a:solidFill>
                  <a:schemeClr val="bg1"/>
                </a:solidFill>
              </a:rPr>
              <a:t>&gt;300 </a:t>
            </a:r>
            <a:r>
              <a:rPr lang="fr-FR" sz="2200" b="1" u="sng" dirty="0" err="1">
                <a:solidFill>
                  <a:schemeClr val="bg1"/>
                </a:solidFill>
              </a:rPr>
              <a:t>GeV</a:t>
            </a:r>
            <a:r>
              <a:rPr lang="fr-FR" sz="2200" b="1" u="sng" dirty="0">
                <a:solidFill>
                  <a:schemeClr val="bg1"/>
                </a:solidFill>
              </a:rPr>
              <a:t>) :</a:t>
            </a:r>
          </a:p>
        </p:txBody>
      </p:sp>
      <p:sp>
        <p:nvSpPr>
          <p:cNvPr id="27" name="Text Box 22"/>
          <p:cNvSpPr txBox="1">
            <a:spLocks noChangeArrowheads="1"/>
          </p:cNvSpPr>
          <p:nvPr/>
        </p:nvSpPr>
        <p:spPr bwMode="auto">
          <a:xfrm>
            <a:off x="342900" y="4720180"/>
            <a:ext cx="63627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dirty="0" smtClean="0">
                <a:solidFill>
                  <a:schemeClr val="bg1"/>
                </a:solidFill>
              </a:rPr>
              <a:t> Effective </a:t>
            </a:r>
            <a:r>
              <a:rPr lang="fr-FR" dirty="0">
                <a:solidFill>
                  <a:schemeClr val="bg1"/>
                </a:solidFill>
              </a:rPr>
              <a:t>Area: </a:t>
            </a:r>
            <a:r>
              <a:rPr lang="fr-FR" b="1" dirty="0">
                <a:solidFill>
                  <a:schemeClr val="bg1"/>
                </a:solidFill>
              </a:rPr>
              <a:t>8000 cm</a:t>
            </a:r>
            <a:r>
              <a:rPr lang="fr-FR" b="1" baseline="30000" dirty="0">
                <a:solidFill>
                  <a:schemeClr val="bg1"/>
                </a:solidFill>
              </a:rPr>
              <a:t>2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(5 x EGRET)</a:t>
            </a:r>
            <a:endParaRPr lang="fr-FR" baseline="30000" dirty="0">
              <a:solidFill>
                <a:schemeClr val="bg1"/>
              </a:solidFill>
            </a:endParaRPr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342900" y="5010692"/>
            <a:ext cx="5867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dirty="0" smtClean="0">
                <a:solidFill>
                  <a:schemeClr val="bg1"/>
                </a:solidFill>
              </a:rPr>
              <a:t>Field </a:t>
            </a:r>
            <a:r>
              <a:rPr lang="fr-FR" dirty="0">
                <a:solidFill>
                  <a:schemeClr val="bg1"/>
                </a:solidFill>
              </a:rPr>
              <a:t>of </a:t>
            </a:r>
            <a:r>
              <a:rPr lang="fr-FR" dirty="0" err="1">
                <a:solidFill>
                  <a:schemeClr val="bg1"/>
                </a:solidFill>
              </a:rPr>
              <a:t>view</a:t>
            </a:r>
            <a:r>
              <a:rPr lang="fr-FR" dirty="0">
                <a:solidFill>
                  <a:schemeClr val="bg1"/>
                </a:solidFill>
              </a:rPr>
              <a:t>: </a:t>
            </a:r>
            <a:r>
              <a:rPr lang="fr-FR" b="1" dirty="0">
                <a:solidFill>
                  <a:schemeClr val="bg1"/>
                </a:solidFill>
              </a:rPr>
              <a:t>~</a:t>
            </a:r>
            <a:r>
              <a:rPr lang="fr-FR" b="1" dirty="0" smtClean="0">
                <a:solidFill>
                  <a:schemeClr val="bg1"/>
                </a:solidFill>
              </a:rPr>
              <a:t>2.4 </a:t>
            </a:r>
            <a:r>
              <a:rPr lang="fr-FR" b="1" dirty="0">
                <a:solidFill>
                  <a:schemeClr val="bg1"/>
                </a:solidFill>
              </a:rPr>
              <a:t>sr </a:t>
            </a:r>
            <a:r>
              <a:rPr lang="fr-FR" dirty="0">
                <a:solidFill>
                  <a:schemeClr val="bg1"/>
                </a:solidFill>
              </a:rPr>
              <a:t>(4 x EGRET)</a:t>
            </a:r>
            <a:endParaRPr lang="fr-FR" baseline="30000" dirty="0">
              <a:solidFill>
                <a:schemeClr val="bg1"/>
              </a:solidFill>
            </a:endParaRPr>
          </a:p>
        </p:txBody>
      </p:sp>
      <p:sp>
        <p:nvSpPr>
          <p:cNvPr id="29" name="Text Box 24"/>
          <p:cNvSpPr txBox="1">
            <a:spLocks noChangeArrowheads="1"/>
          </p:cNvSpPr>
          <p:nvPr/>
        </p:nvSpPr>
        <p:spPr bwMode="auto">
          <a:xfrm>
            <a:off x="342900" y="5315492"/>
            <a:ext cx="88011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Angular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resolution</a:t>
            </a:r>
            <a:r>
              <a:rPr lang="fr-FR" dirty="0">
                <a:solidFill>
                  <a:schemeClr val="bg1"/>
                </a:solidFill>
              </a:rPr>
              <a:t>: </a:t>
            </a:r>
            <a:r>
              <a:rPr lang="fr-FR" b="1" dirty="0">
                <a:solidFill>
                  <a:schemeClr val="bg1"/>
                </a:solidFill>
              </a:rPr>
              <a:t>~</a:t>
            </a:r>
            <a:r>
              <a:rPr lang="fr-FR" b="1" dirty="0" smtClean="0">
                <a:solidFill>
                  <a:schemeClr val="bg1"/>
                </a:solidFill>
              </a:rPr>
              <a:t>0.1</a:t>
            </a:r>
            <a:r>
              <a:rPr lang="fr-FR" b="1" dirty="0">
                <a:solidFill>
                  <a:schemeClr val="bg1"/>
                </a:solidFill>
              </a:rPr>
              <a:t>° </a:t>
            </a:r>
            <a:r>
              <a:rPr lang="fr-FR" b="1" dirty="0" err="1" smtClean="0">
                <a:solidFill>
                  <a:schemeClr val="bg1"/>
                </a:solidFill>
              </a:rPr>
              <a:t>at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>
                <a:solidFill>
                  <a:schemeClr val="bg1"/>
                </a:solidFill>
              </a:rPr>
              <a:t>10 </a:t>
            </a:r>
            <a:r>
              <a:rPr lang="fr-FR" b="1" dirty="0" err="1">
                <a:solidFill>
                  <a:schemeClr val="bg1"/>
                </a:solidFill>
              </a:rPr>
              <a:t>GeV</a:t>
            </a:r>
            <a:r>
              <a:rPr lang="fr-FR" dirty="0">
                <a:solidFill>
                  <a:schemeClr val="bg1"/>
                </a:solidFill>
              </a:rPr>
              <a:t>.</a:t>
            </a:r>
            <a:endParaRPr lang="fr-FR" baseline="30000" dirty="0">
              <a:solidFill>
                <a:schemeClr val="bg1"/>
              </a:solidFill>
            </a:endParaRPr>
          </a:p>
        </p:txBody>
      </p:sp>
      <p:sp>
        <p:nvSpPr>
          <p:cNvPr id="30" name="Text Box 26"/>
          <p:cNvSpPr txBox="1">
            <a:spLocks noChangeArrowheads="1"/>
          </p:cNvSpPr>
          <p:nvPr/>
        </p:nvSpPr>
        <p:spPr bwMode="auto">
          <a:xfrm>
            <a:off x="342900" y="5961078"/>
            <a:ext cx="88011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dirty="0" err="1" smtClean="0">
                <a:solidFill>
                  <a:schemeClr val="bg1"/>
                </a:solidFill>
              </a:rPr>
              <a:t>Wide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field</a:t>
            </a:r>
            <a:r>
              <a:rPr lang="fr-FR" dirty="0">
                <a:solidFill>
                  <a:schemeClr val="bg1"/>
                </a:solidFill>
              </a:rPr>
              <a:t> of </a:t>
            </a:r>
            <a:r>
              <a:rPr lang="fr-FR" dirty="0" err="1">
                <a:solidFill>
                  <a:schemeClr val="bg1"/>
                </a:solidFill>
              </a:rPr>
              <a:t>view</a:t>
            </a:r>
            <a:r>
              <a:rPr lang="fr-FR" dirty="0">
                <a:solidFill>
                  <a:schemeClr val="bg1"/>
                </a:solidFill>
              </a:rPr>
              <a:t> + large </a:t>
            </a:r>
            <a:r>
              <a:rPr lang="fr-FR" dirty="0" err="1">
                <a:solidFill>
                  <a:schemeClr val="bg1"/>
                </a:solidFill>
              </a:rPr>
              <a:t>duty</a:t>
            </a:r>
            <a:r>
              <a:rPr lang="fr-FR" dirty="0">
                <a:solidFill>
                  <a:schemeClr val="bg1"/>
                </a:solidFill>
              </a:rPr>
              <a:t> cycle + spectral </a:t>
            </a:r>
            <a:r>
              <a:rPr lang="fr-FR" dirty="0" err="1">
                <a:solidFill>
                  <a:schemeClr val="bg1"/>
                </a:solidFill>
              </a:rPr>
              <a:t>overlap</a:t>
            </a:r>
            <a:r>
              <a:rPr lang="fr-FR" dirty="0">
                <a:solidFill>
                  <a:schemeClr val="bg1"/>
                </a:solidFill>
              </a:rPr>
              <a:t> over 1 </a:t>
            </a:r>
            <a:r>
              <a:rPr lang="fr-FR" dirty="0" err="1">
                <a:solidFill>
                  <a:schemeClr val="bg1"/>
                </a:solidFill>
              </a:rPr>
              <a:t>decade</a:t>
            </a:r>
            <a:r>
              <a:rPr lang="fr-FR" dirty="0">
                <a:solidFill>
                  <a:schemeClr val="bg1"/>
                </a:solidFill>
              </a:rPr>
              <a:t> =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complementarity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with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TeV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telescopes</a:t>
            </a:r>
            <a:r>
              <a:rPr lang="fr-FR" dirty="0">
                <a:solidFill>
                  <a:schemeClr val="bg1"/>
                </a:solidFill>
              </a:rPr>
              <a:t> (catalogue of sources for </a:t>
            </a:r>
            <a:r>
              <a:rPr lang="fr-FR" dirty="0" err="1">
                <a:solidFill>
                  <a:schemeClr val="bg1"/>
                </a:solidFill>
              </a:rPr>
              <a:t>pointing</a:t>
            </a:r>
            <a:r>
              <a:rPr lang="fr-FR" dirty="0">
                <a:solidFill>
                  <a:schemeClr val="bg1"/>
                </a:solidFill>
              </a:rPr>
              <a:t>)</a:t>
            </a:r>
            <a:endParaRPr lang="fr-FR" baseline="30000" dirty="0">
              <a:solidFill>
                <a:schemeClr val="bg1"/>
              </a:solidFill>
            </a:endParaRPr>
          </a:p>
        </p:txBody>
      </p:sp>
      <p:sp>
        <p:nvSpPr>
          <p:cNvPr id="31" name="Text Box 27"/>
          <p:cNvSpPr txBox="1">
            <a:spLocks noChangeArrowheads="1"/>
          </p:cNvSpPr>
          <p:nvPr/>
        </p:nvSpPr>
        <p:spPr bwMode="auto">
          <a:xfrm>
            <a:off x="342900" y="5643578"/>
            <a:ext cx="88011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dirty="0" smtClean="0">
                <a:solidFill>
                  <a:schemeClr val="bg1"/>
                </a:solidFill>
              </a:rPr>
              <a:t> Dead </a:t>
            </a:r>
            <a:r>
              <a:rPr lang="fr-FR" dirty="0">
                <a:solidFill>
                  <a:schemeClr val="bg1"/>
                </a:solidFill>
              </a:rPr>
              <a:t>Time: </a:t>
            </a:r>
            <a:r>
              <a:rPr lang="fr-FR" b="1" dirty="0">
                <a:solidFill>
                  <a:schemeClr val="bg1"/>
                </a:solidFill>
              </a:rPr>
              <a:t>27 </a:t>
            </a:r>
            <a:r>
              <a:rPr lang="el-GR" b="1" dirty="0">
                <a:solidFill>
                  <a:schemeClr val="bg1"/>
                </a:solidFill>
                <a:cs typeface="Arial" charset="0"/>
                <a:sym typeface="Symbol" pitchFamily="18" charset="2"/>
              </a:rPr>
              <a:t></a:t>
            </a:r>
            <a:r>
              <a:rPr lang="fr-FR" b="1" dirty="0" smtClean="0">
                <a:solidFill>
                  <a:schemeClr val="bg1"/>
                </a:solidFill>
                <a:cs typeface="Arial" charset="0"/>
                <a:sym typeface="Symbol" pitchFamily="18" charset="2"/>
              </a:rPr>
              <a:t>s</a:t>
            </a:r>
            <a:r>
              <a:rPr lang="fr-FR" dirty="0" smtClean="0">
                <a:solidFill>
                  <a:schemeClr val="bg1"/>
                </a:solidFill>
                <a:cs typeface="Arial" charset="0"/>
                <a:sym typeface="Symbol" pitchFamily="18" charset="2"/>
              </a:rPr>
              <a:t> -&gt; </a:t>
            </a:r>
            <a:r>
              <a:rPr lang="fr-FR" dirty="0" err="1" smtClean="0">
                <a:solidFill>
                  <a:schemeClr val="bg1"/>
                </a:solidFill>
                <a:cs typeface="Arial" charset="0"/>
                <a:sym typeface="Symbol" pitchFamily="18" charset="2"/>
              </a:rPr>
              <a:t>allow</a:t>
            </a:r>
            <a:r>
              <a:rPr lang="fr-FR" dirty="0" smtClean="0">
                <a:solidFill>
                  <a:schemeClr val="bg1"/>
                </a:solidFill>
                <a:cs typeface="Arial" charset="0"/>
                <a:sym typeface="Symbol" pitchFamily="18" charset="2"/>
              </a:rPr>
              <a:t> the </a:t>
            </a:r>
            <a:r>
              <a:rPr lang="fr-FR" dirty="0">
                <a:solidFill>
                  <a:schemeClr val="bg1"/>
                </a:solidFill>
                <a:cs typeface="Arial" charset="0"/>
                <a:sym typeface="Symbol" pitchFamily="18" charset="2"/>
              </a:rPr>
              <a:t>GRB </a:t>
            </a:r>
            <a:r>
              <a:rPr lang="fr-FR" dirty="0" err="1">
                <a:solidFill>
                  <a:schemeClr val="bg1"/>
                </a:solidFill>
                <a:cs typeface="Arial" charset="0"/>
                <a:sym typeface="Symbol" pitchFamily="18" charset="2"/>
              </a:rPr>
              <a:t>study</a:t>
            </a:r>
            <a:r>
              <a:rPr lang="fr-FR" dirty="0">
                <a:solidFill>
                  <a:schemeClr val="bg1"/>
                </a:solidFill>
                <a:cs typeface="Arial" charset="0"/>
                <a:sym typeface="Symbol" pitchFamily="18" charset="2"/>
              </a:rPr>
              <a:t> </a:t>
            </a:r>
            <a:endParaRPr lang="el-GR" baseline="30000" dirty="0">
              <a:solidFill>
                <a:schemeClr val="bg1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34" name="Line 10"/>
          <p:cNvSpPr>
            <a:spLocks noChangeShapeType="1"/>
          </p:cNvSpPr>
          <p:nvPr/>
        </p:nvSpPr>
        <p:spPr bwMode="auto">
          <a:xfrm flipV="1">
            <a:off x="115909" y="1071543"/>
            <a:ext cx="812753" cy="3230000"/>
          </a:xfrm>
          <a:prstGeom prst="line">
            <a:avLst/>
          </a:prstGeom>
          <a:noFill/>
          <a:ln w="38160">
            <a:solidFill>
              <a:srgbClr val="FF99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304800" y="-76200"/>
            <a:ext cx="8686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3600" b="1">
                <a:solidFill>
                  <a:srgbClr val="CC3300"/>
                </a:solidFill>
              </a:rPr>
              <a:t>Tests d’environnement du calorimètre</a:t>
            </a:r>
            <a:endParaRPr lang="fr-FR" sz="3600">
              <a:solidFill>
                <a:srgbClr val="CC3300"/>
              </a:solidFill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0" y="533400"/>
            <a:ext cx="9525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FR" sz="2800">
                <a:solidFill>
                  <a:srgbClr val="CC3300"/>
                </a:solidFill>
              </a:rPr>
              <a:t> </a:t>
            </a:r>
            <a:r>
              <a:rPr lang="fr-FR" sz="2200" b="1" u="sng">
                <a:solidFill>
                  <a:srgbClr val="CC3300"/>
                </a:solidFill>
              </a:rPr>
              <a:t>Les tests :</a:t>
            </a:r>
            <a:r>
              <a:rPr lang="fr-FR" sz="2200">
                <a:solidFill>
                  <a:srgbClr val="CC3300"/>
                </a:solidFill>
              </a:rPr>
              <a:t> </a:t>
            </a:r>
            <a:r>
              <a:rPr lang="fr-FR" sz="1700">
                <a:solidFill>
                  <a:srgbClr val="CC3300"/>
                </a:solidFill>
              </a:rPr>
              <a:t>compatibilité électromagnétique, vibration, température sous vide(TVAC)</a:t>
            </a:r>
            <a:endParaRPr lang="fr-FR" sz="1700" b="1" u="sng">
              <a:solidFill>
                <a:srgbClr val="CC3300"/>
              </a:solidFill>
            </a:endParaRP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0" y="2971800"/>
            <a:ext cx="2971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FR" sz="2800">
                <a:solidFill>
                  <a:srgbClr val="CC3300"/>
                </a:solidFill>
              </a:rPr>
              <a:t> </a:t>
            </a:r>
            <a:r>
              <a:rPr lang="fr-FR" sz="2200" b="1" u="sng">
                <a:solidFill>
                  <a:srgbClr val="CC3300"/>
                </a:solidFill>
              </a:rPr>
              <a:t>Procédure TVAC:</a:t>
            </a:r>
          </a:p>
        </p:txBody>
      </p:sp>
      <p:pic>
        <p:nvPicPr>
          <p:cNvPr id="20485" name="Picture 22" descr="installationFM101VibeHorizontal_b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14800" y="1066800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23" descr="test-EMC-EMI-FM101_bi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" y="1066800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7" name="Picture 24" descr="tvac_lat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48450" y="1066800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8" name="Picture 26" descr="FM101VibeVertical_bis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628900" y="1066800"/>
            <a:ext cx="1371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9" name="Picture 27" descr="procedureTVAC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200" y="3505200"/>
            <a:ext cx="5105400" cy="276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0" name="Text Box 28"/>
          <p:cNvSpPr txBox="1">
            <a:spLocks noChangeArrowheads="1"/>
          </p:cNvSpPr>
          <p:nvPr/>
        </p:nvSpPr>
        <p:spPr bwMode="auto">
          <a:xfrm>
            <a:off x="5181600" y="2971800"/>
            <a:ext cx="3962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FR" sz="2800">
                <a:solidFill>
                  <a:srgbClr val="CC3300"/>
                </a:solidFill>
              </a:rPr>
              <a:t> </a:t>
            </a:r>
            <a:r>
              <a:rPr lang="fr-FR" sz="2200" b="1" u="sng">
                <a:solidFill>
                  <a:srgbClr val="CC3300"/>
                </a:solidFill>
              </a:rPr>
              <a:t>Caractéristiques suivies:</a:t>
            </a:r>
          </a:p>
        </p:txBody>
      </p:sp>
      <p:sp>
        <p:nvSpPr>
          <p:cNvPr id="20491" name="Text Box 29"/>
          <p:cNvSpPr txBox="1">
            <a:spLocks noChangeArrowheads="1"/>
          </p:cNvSpPr>
          <p:nvPr/>
        </p:nvSpPr>
        <p:spPr bwMode="auto">
          <a:xfrm>
            <a:off x="5067300" y="3429000"/>
            <a:ext cx="4152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9"/>
              </a:buBlip>
            </a:pPr>
            <a:r>
              <a:rPr lang="fr-FR">
                <a:solidFill>
                  <a:srgbClr val="CC3300"/>
                </a:solidFill>
              </a:rPr>
              <a:t> </a:t>
            </a:r>
            <a:r>
              <a:rPr lang="fr-FR" b="1">
                <a:solidFill>
                  <a:srgbClr val="CC3300"/>
                </a:solidFill>
              </a:rPr>
              <a:t>Position et largeur des piédestaux</a:t>
            </a:r>
            <a:endParaRPr lang="fr-FR" u="sng">
              <a:solidFill>
                <a:srgbClr val="CC3300"/>
              </a:solidFill>
            </a:endParaRPr>
          </a:p>
        </p:txBody>
      </p:sp>
      <p:sp>
        <p:nvSpPr>
          <p:cNvPr id="20492" name="Text Box 30"/>
          <p:cNvSpPr txBox="1">
            <a:spLocks noChangeArrowheads="1"/>
          </p:cNvSpPr>
          <p:nvPr/>
        </p:nvSpPr>
        <p:spPr bwMode="auto">
          <a:xfrm>
            <a:off x="5067300" y="4616450"/>
            <a:ext cx="41529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9"/>
              </a:buBlip>
            </a:pPr>
            <a:r>
              <a:rPr lang="fr-FR">
                <a:solidFill>
                  <a:srgbClr val="CC3300"/>
                </a:solidFill>
              </a:rPr>
              <a:t> </a:t>
            </a:r>
            <a:r>
              <a:rPr lang="fr-FR" b="1">
                <a:solidFill>
                  <a:srgbClr val="CC3300"/>
                </a:solidFill>
              </a:rPr>
              <a:t>Rapport des signaux entre diodes (LE+/LE-, LE+/HE+ et LE-/HE-)</a:t>
            </a:r>
            <a:endParaRPr lang="fr-FR" u="sng">
              <a:solidFill>
                <a:srgbClr val="CC3300"/>
              </a:solidFill>
            </a:endParaRPr>
          </a:p>
        </p:txBody>
      </p:sp>
      <p:sp>
        <p:nvSpPr>
          <p:cNvPr id="20493" name="Text Box 31"/>
          <p:cNvSpPr txBox="1">
            <a:spLocks noChangeArrowheads="1"/>
          </p:cNvSpPr>
          <p:nvPr/>
        </p:nvSpPr>
        <p:spPr bwMode="auto">
          <a:xfrm>
            <a:off x="5067300" y="4191000"/>
            <a:ext cx="4152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9"/>
              </a:buBlip>
            </a:pPr>
            <a:r>
              <a:rPr lang="fr-FR">
                <a:solidFill>
                  <a:srgbClr val="CC3300"/>
                </a:solidFill>
              </a:rPr>
              <a:t> </a:t>
            </a:r>
            <a:r>
              <a:rPr lang="fr-FR" b="1">
                <a:solidFill>
                  <a:srgbClr val="CC3300"/>
                </a:solidFill>
              </a:rPr>
              <a:t>« Tack delay »</a:t>
            </a:r>
            <a:endParaRPr lang="fr-FR" u="sng">
              <a:solidFill>
                <a:srgbClr val="CC3300"/>
              </a:solidFill>
            </a:endParaRPr>
          </a:p>
        </p:txBody>
      </p:sp>
      <p:sp>
        <p:nvSpPr>
          <p:cNvPr id="20494" name="Text Box 32"/>
          <p:cNvSpPr txBox="1">
            <a:spLocks noChangeArrowheads="1"/>
          </p:cNvSpPr>
          <p:nvPr/>
        </p:nvSpPr>
        <p:spPr bwMode="auto">
          <a:xfrm>
            <a:off x="0" y="6292850"/>
            <a:ext cx="922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9"/>
              </a:buBlip>
            </a:pPr>
            <a:r>
              <a:rPr lang="fr-FR">
                <a:solidFill>
                  <a:srgbClr val="CC3300"/>
                </a:solidFill>
              </a:rPr>
              <a:t> </a:t>
            </a:r>
            <a:r>
              <a:rPr lang="fr-FR" b="1">
                <a:solidFill>
                  <a:srgbClr val="CC3300"/>
                </a:solidFill>
              </a:rPr>
              <a:t>Linéarité des seuils « CAL_LO », « CAL_HI », suppression de zéro, choix du gain</a:t>
            </a:r>
            <a:endParaRPr lang="fr-FR" u="sng">
              <a:solidFill>
                <a:srgbClr val="CC3300"/>
              </a:solidFill>
            </a:endParaRPr>
          </a:p>
        </p:txBody>
      </p:sp>
      <p:sp>
        <p:nvSpPr>
          <p:cNvPr id="20495" name="Line 34"/>
          <p:cNvSpPr>
            <a:spLocks noChangeShapeType="1"/>
          </p:cNvSpPr>
          <p:nvPr/>
        </p:nvSpPr>
        <p:spPr bwMode="auto">
          <a:xfrm>
            <a:off x="7010400" y="5181600"/>
            <a:ext cx="0" cy="457200"/>
          </a:xfrm>
          <a:prstGeom prst="line">
            <a:avLst/>
          </a:prstGeom>
          <a:noFill/>
          <a:ln w="88900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496" name="Text Box 35"/>
          <p:cNvSpPr txBox="1">
            <a:spLocks noChangeArrowheads="1"/>
          </p:cNvSpPr>
          <p:nvPr/>
        </p:nvSpPr>
        <p:spPr bwMode="auto">
          <a:xfrm>
            <a:off x="5257800" y="5607050"/>
            <a:ext cx="4267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>
                <a:solidFill>
                  <a:srgbClr val="008000"/>
                </a:solidFill>
              </a:rPr>
              <a:t>Mesure de l’énergie et de la position des dépôts dans les cristaux</a:t>
            </a:r>
          </a:p>
        </p:txBody>
      </p:sp>
      <p:sp>
        <p:nvSpPr>
          <p:cNvPr id="20497" name="Text Box 31"/>
          <p:cNvSpPr txBox="1">
            <a:spLocks noChangeArrowheads="1"/>
          </p:cNvSpPr>
          <p:nvPr/>
        </p:nvSpPr>
        <p:spPr bwMode="auto">
          <a:xfrm>
            <a:off x="5067300" y="3824288"/>
            <a:ext cx="41529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9"/>
              </a:buBlip>
            </a:pPr>
            <a:r>
              <a:rPr lang="fr-FR">
                <a:solidFill>
                  <a:srgbClr val="CC3300"/>
                </a:solidFill>
              </a:rPr>
              <a:t> </a:t>
            </a:r>
            <a:r>
              <a:rPr lang="fr-FR" b="1">
                <a:solidFill>
                  <a:srgbClr val="CC3300"/>
                </a:solidFill>
              </a:rPr>
              <a:t>gains électroniques</a:t>
            </a:r>
            <a:endParaRPr lang="fr-FR" u="sng">
              <a:solidFill>
                <a:srgbClr val="CC3300"/>
              </a:solidFill>
            </a:endParaRPr>
          </a:p>
        </p:txBody>
      </p:sp>
      <p:sp>
        <p:nvSpPr>
          <p:cNvPr id="20498" name="Espace réservé du numéro de diapositive 1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F0959A0-A714-41B6-BCED-885B1E34C6C5}" type="slidenum">
              <a:rPr lang="fr-FR" smtClean="0">
                <a:latin typeface="Arial" pitchFamily="34" charset="0"/>
              </a:rPr>
              <a:pPr/>
              <a:t>60</a:t>
            </a:fld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1447800" y="-76200"/>
            <a:ext cx="6553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smtClean="0">
                <a:solidFill>
                  <a:schemeClr val="bg1"/>
                </a:solidFill>
              </a:rPr>
              <a:t>The </a:t>
            </a:r>
            <a:r>
              <a:rPr lang="fr-FR" sz="3600" b="1" dirty="0">
                <a:solidFill>
                  <a:schemeClr val="bg1"/>
                </a:solidFill>
              </a:rPr>
              <a:t>« </a:t>
            </a:r>
            <a:r>
              <a:rPr lang="fr-FR" sz="3600" b="1" dirty="0" err="1">
                <a:solidFill>
                  <a:schemeClr val="bg1"/>
                </a:solidFill>
              </a:rPr>
              <a:t>Trending</a:t>
            </a:r>
            <a:r>
              <a:rPr lang="fr-FR" sz="3600" b="1" dirty="0">
                <a:solidFill>
                  <a:schemeClr val="bg1"/>
                </a:solidFill>
              </a:rPr>
              <a:t> </a:t>
            </a:r>
            <a:r>
              <a:rPr lang="fr-FR" sz="3600" b="1" dirty="0" smtClean="0">
                <a:solidFill>
                  <a:schemeClr val="bg1"/>
                </a:solidFill>
              </a:rPr>
              <a:t>» program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0" y="661988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200" b="1" dirty="0" smtClean="0">
                <a:solidFill>
                  <a:schemeClr val="bg1"/>
                </a:solidFill>
              </a:rPr>
              <a:t>«</a:t>
            </a:r>
            <a:r>
              <a:rPr lang="fr-FR" sz="2200" b="1" dirty="0">
                <a:solidFill>
                  <a:schemeClr val="bg1"/>
                </a:solidFill>
              </a:rPr>
              <a:t> </a:t>
            </a:r>
            <a:r>
              <a:rPr lang="fr-FR" sz="2200" b="1" dirty="0" err="1">
                <a:solidFill>
                  <a:schemeClr val="bg1"/>
                </a:solidFill>
              </a:rPr>
              <a:t>Trending</a:t>
            </a:r>
            <a:r>
              <a:rPr lang="fr-FR" sz="2200" b="1" dirty="0">
                <a:solidFill>
                  <a:schemeClr val="bg1"/>
                </a:solidFill>
              </a:rPr>
              <a:t> » </a:t>
            </a:r>
            <a:r>
              <a:rPr lang="fr-FR" sz="2200" b="1" dirty="0" smtClean="0">
                <a:solidFill>
                  <a:schemeClr val="bg1"/>
                </a:solidFill>
              </a:rPr>
              <a:t>to </a:t>
            </a:r>
            <a:r>
              <a:rPr lang="fr-FR" sz="2200" b="1" dirty="0" err="1" smtClean="0">
                <a:solidFill>
                  <a:schemeClr val="bg1"/>
                </a:solidFill>
              </a:rPr>
              <a:t>follow</a:t>
            </a:r>
            <a:r>
              <a:rPr lang="fr-FR" sz="2200" b="1" dirty="0" smtClean="0">
                <a:solidFill>
                  <a:schemeClr val="bg1"/>
                </a:solidFill>
              </a:rPr>
              <a:t> time and </a:t>
            </a:r>
            <a:r>
              <a:rPr lang="fr-FR" sz="2200" b="1" dirty="0" err="1" smtClean="0">
                <a:solidFill>
                  <a:schemeClr val="bg1"/>
                </a:solidFill>
              </a:rPr>
              <a:t>temp</a:t>
            </a:r>
            <a:r>
              <a:rPr lang="fr-FR" sz="2200" b="1" dirty="0" smtClean="0">
                <a:solidFill>
                  <a:schemeClr val="bg1"/>
                </a:solidFill>
              </a:rPr>
              <a:t>. Evolution of the </a:t>
            </a:r>
            <a:r>
              <a:rPr lang="fr-FR" sz="2200" b="1" dirty="0" err="1" smtClean="0">
                <a:solidFill>
                  <a:schemeClr val="bg1"/>
                </a:solidFill>
              </a:rPr>
              <a:t>electronic</a:t>
            </a:r>
            <a:r>
              <a:rPr lang="fr-FR" sz="2200" b="1" dirty="0" smtClean="0">
                <a:solidFill>
                  <a:schemeClr val="bg1"/>
                </a:solidFill>
              </a:rPr>
              <a:t> and </a:t>
            </a:r>
            <a:r>
              <a:rPr lang="fr-FR" sz="2200" b="1" dirty="0" err="1" smtClean="0">
                <a:solidFill>
                  <a:schemeClr val="bg1"/>
                </a:solidFill>
              </a:rPr>
              <a:t>cristals</a:t>
            </a:r>
            <a:r>
              <a:rPr lang="fr-FR" sz="2200" b="1" dirty="0" smtClean="0">
                <a:solidFill>
                  <a:schemeClr val="bg1"/>
                </a:solidFill>
              </a:rPr>
              <a:t> </a:t>
            </a:r>
            <a:r>
              <a:rPr lang="fr-FR" sz="2200" b="1" dirty="0" err="1" smtClean="0">
                <a:solidFill>
                  <a:schemeClr val="bg1"/>
                </a:solidFill>
              </a:rPr>
              <a:t>properties</a:t>
            </a:r>
            <a:r>
              <a:rPr lang="fr-FR" sz="2200" b="1" dirty="0" smtClean="0">
                <a:solidFill>
                  <a:schemeClr val="bg1"/>
                </a:solidFill>
              </a:rPr>
              <a:t>.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21508" name="Picture 17" descr="orientationCD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3143250"/>
            <a:ext cx="2667000" cy="194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18" descr="numerotationCD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325" y="5086350"/>
            <a:ext cx="2682875" cy="171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0" name="Text Box 26"/>
          <p:cNvSpPr txBox="1">
            <a:spLocks noChangeArrowheads="1"/>
          </p:cNvSpPr>
          <p:nvPr/>
        </p:nvSpPr>
        <p:spPr bwMode="auto">
          <a:xfrm>
            <a:off x="1071538" y="1905000"/>
            <a:ext cx="2895600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dirty="0" smtClean="0">
                <a:solidFill>
                  <a:schemeClr val="bg1"/>
                </a:solidFill>
              </a:rPr>
              <a:t>Graphs </a:t>
            </a:r>
            <a:r>
              <a:rPr lang="fr-FR" b="1" dirty="0" err="1" smtClean="0">
                <a:solidFill>
                  <a:schemeClr val="bg1"/>
                </a:solidFill>
              </a:rPr>
              <a:t>level</a:t>
            </a:r>
            <a:r>
              <a:rPr lang="fr-FR" b="1" dirty="0" smtClean="0">
                <a:solidFill>
                  <a:schemeClr val="bg1"/>
                </a:solidFill>
              </a:rPr>
              <a:t> 0</a:t>
            </a:r>
            <a:endParaRPr lang="fr-FR" b="1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fr-FR" b="1" dirty="0">
                <a:solidFill>
                  <a:schemeClr val="bg1"/>
                </a:solidFill>
              </a:rPr>
              <a:t>              </a:t>
            </a:r>
            <a:r>
              <a:rPr lang="fr-FR" b="1" dirty="0" err="1" smtClean="0">
                <a:solidFill>
                  <a:schemeClr val="bg1"/>
                </a:solidFill>
              </a:rPr>
              <a:t>level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511" name="Line 27"/>
          <p:cNvSpPr>
            <a:spLocks noChangeShapeType="1"/>
          </p:cNvSpPr>
          <p:nvPr/>
        </p:nvSpPr>
        <p:spPr bwMode="auto">
          <a:xfrm>
            <a:off x="2667000" y="2095500"/>
            <a:ext cx="457200" cy="0"/>
          </a:xfrm>
          <a:prstGeom prst="line">
            <a:avLst/>
          </a:prstGeom>
          <a:noFill/>
          <a:ln w="635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512" name="Line 28"/>
          <p:cNvSpPr>
            <a:spLocks noChangeShapeType="1"/>
          </p:cNvSpPr>
          <p:nvPr/>
        </p:nvSpPr>
        <p:spPr bwMode="auto">
          <a:xfrm>
            <a:off x="2628900" y="2533650"/>
            <a:ext cx="1104900" cy="2190750"/>
          </a:xfrm>
          <a:prstGeom prst="line">
            <a:avLst/>
          </a:prstGeom>
          <a:noFill/>
          <a:ln w="635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e 26"/>
          <p:cNvGrpSpPr>
            <a:grpSpLocks/>
          </p:cNvGrpSpPr>
          <p:nvPr/>
        </p:nvGrpSpPr>
        <p:grpSpPr bwMode="auto">
          <a:xfrm>
            <a:off x="2971800" y="4495800"/>
            <a:ext cx="4919663" cy="1711325"/>
            <a:chOff x="2700337" y="4613275"/>
            <a:chExt cx="4919663" cy="1711325"/>
          </a:xfrm>
        </p:grpSpPr>
        <p:sp>
          <p:nvSpPr>
            <p:cNvPr id="25" name="ZoneTexte 24"/>
            <p:cNvSpPr txBox="1"/>
            <p:nvPr/>
          </p:nvSpPr>
          <p:spPr>
            <a:xfrm>
              <a:off x="2700337" y="5011579"/>
              <a:ext cx="1981200" cy="246221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1000" dirty="0" err="1" smtClean="0">
                  <a:solidFill>
                    <a:schemeClr val="bg1"/>
                  </a:solidFill>
                  <a:latin typeface="Arial" charset="0"/>
                </a:rPr>
                <a:t>Pedestal</a:t>
              </a:r>
              <a:r>
                <a:rPr lang="fr-FR" sz="1000" dirty="0" smtClean="0">
                  <a:solidFill>
                    <a:schemeClr val="bg1"/>
                  </a:solidFill>
                  <a:latin typeface="Arial" charset="0"/>
                </a:rPr>
                <a:t> position</a:t>
              </a:r>
              <a:endParaRPr lang="fr-FR" sz="1000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3" name="Groupe 22"/>
            <p:cNvGrpSpPr>
              <a:grpSpLocks/>
            </p:cNvGrpSpPr>
            <p:nvPr/>
          </p:nvGrpSpPr>
          <p:grpSpPr bwMode="auto">
            <a:xfrm>
              <a:off x="3767137" y="4613275"/>
              <a:ext cx="3852863" cy="1711325"/>
              <a:chOff x="3767137" y="4384675"/>
              <a:chExt cx="3852863" cy="1711325"/>
            </a:xfrm>
          </p:grpSpPr>
          <p:pic>
            <p:nvPicPr>
              <p:cNvPr id="21523" name="Picture 20" descr="trending_niveau1_LEX8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767137" y="4384675"/>
                <a:ext cx="3852863" cy="1465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524" name="ZoneTexte 20"/>
              <p:cNvSpPr txBox="1">
                <a:spLocks noChangeArrowheads="1"/>
              </p:cNvSpPr>
              <p:nvPr/>
            </p:nvSpPr>
            <p:spPr bwMode="auto">
              <a:xfrm>
                <a:off x="5943600" y="4419600"/>
                <a:ext cx="990600" cy="369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>
                    <a:solidFill>
                      <a:srgbClr val="00B050"/>
                    </a:solidFill>
                  </a:rPr>
                  <a:t>LEX1</a:t>
                </a:r>
              </a:p>
            </p:txBody>
          </p:sp>
          <p:sp>
            <p:nvSpPr>
              <p:cNvPr id="21525" name="ZoneTexte 26"/>
              <p:cNvSpPr txBox="1">
                <a:spLocks noChangeArrowheads="1"/>
              </p:cNvSpPr>
              <p:nvPr/>
            </p:nvSpPr>
            <p:spPr bwMode="auto">
              <a:xfrm>
                <a:off x="4681537" y="5849937"/>
                <a:ext cx="2743200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000" b="1" dirty="0" smtClean="0">
                    <a:solidFill>
                      <a:schemeClr val="bg1"/>
                    </a:solidFill>
                  </a:rPr>
                  <a:t>Test phase </a:t>
                </a:r>
                <a:r>
                  <a:rPr lang="fr-FR" sz="1000" b="1" dirty="0" err="1" smtClean="0">
                    <a:solidFill>
                      <a:schemeClr val="bg1"/>
                    </a:solidFill>
                  </a:rPr>
                  <a:t>number</a:t>
                </a:r>
                <a:r>
                  <a:rPr lang="fr-FR" sz="10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fr-FR" sz="1000" b="1" dirty="0">
                    <a:solidFill>
                      <a:schemeClr val="bg1"/>
                    </a:solidFill>
                  </a:rPr>
                  <a:t>(</a:t>
                </a:r>
                <a:r>
                  <a:rPr lang="fr-FR" sz="1000" b="1" dirty="0" err="1">
                    <a:solidFill>
                      <a:schemeClr val="bg1"/>
                    </a:solidFill>
                  </a:rPr>
                  <a:t>ie</a:t>
                </a:r>
                <a:r>
                  <a:rPr lang="fr-FR" sz="1000" b="1" dirty="0">
                    <a:solidFill>
                      <a:schemeClr val="bg1"/>
                    </a:solidFill>
                  </a:rPr>
                  <a:t> </a:t>
                </a:r>
                <a:r>
                  <a:rPr lang="fr-FR" sz="1000" b="1" dirty="0" smtClean="0">
                    <a:solidFill>
                      <a:schemeClr val="bg1"/>
                    </a:solidFill>
                  </a:rPr>
                  <a:t>time)</a:t>
                </a:r>
                <a:endParaRPr lang="fr-FR" sz="1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" name="Groupe 27"/>
          <p:cNvGrpSpPr>
            <a:grpSpLocks/>
          </p:cNvGrpSpPr>
          <p:nvPr/>
        </p:nvGrpSpPr>
        <p:grpSpPr bwMode="auto">
          <a:xfrm>
            <a:off x="2286000" y="1981200"/>
            <a:ext cx="7467600" cy="1828800"/>
            <a:chOff x="2057400" y="1371600"/>
            <a:chExt cx="7467600" cy="1828800"/>
          </a:xfrm>
        </p:grpSpPr>
        <p:pic>
          <p:nvPicPr>
            <p:cNvPr id="21516" name="Picture 19" descr="trending_niveau0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009900" y="1371600"/>
              <a:ext cx="5676900" cy="1622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17" name="ZoneTexte 16"/>
            <p:cNvSpPr txBox="1">
              <a:spLocks noChangeArrowheads="1"/>
            </p:cNvSpPr>
            <p:nvPr/>
          </p:nvSpPr>
          <p:spPr bwMode="auto">
            <a:xfrm>
              <a:off x="3733800" y="1406525"/>
              <a:ext cx="19812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400" b="1" u="sng" dirty="0" err="1" smtClean="0">
                  <a:solidFill>
                    <a:srgbClr val="0000FF"/>
                  </a:solidFill>
                </a:rPr>
                <a:t>Pedestal</a:t>
              </a:r>
              <a:r>
                <a:rPr lang="fr-FR" sz="1400" b="1" u="sng" dirty="0" smtClean="0">
                  <a:solidFill>
                    <a:srgbClr val="0000FF"/>
                  </a:solidFill>
                </a:rPr>
                <a:t> position</a:t>
              </a:r>
              <a:endParaRPr lang="fr-FR" sz="1400" b="1" u="sng" dirty="0">
                <a:solidFill>
                  <a:srgbClr val="0000FF"/>
                </a:solidFill>
              </a:endParaRPr>
            </a:p>
          </p:txBody>
        </p:sp>
        <p:sp>
          <p:nvSpPr>
            <p:cNvPr id="21518" name="ZoneTexte 21"/>
            <p:cNvSpPr txBox="1">
              <a:spLocks noChangeArrowheads="1"/>
            </p:cNvSpPr>
            <p:nvPr/>
          </p:nvSpPr>
          <p:spPr bwMode="auto">
            <a:xfrm>
              <a:off x="4876800" y="2954338"/>
              <a:ext cx="1828800" cy="246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000" b="1" dirty="0" smtClean="0">
                  <a:solidFill>
                    <a:schemeClr val="bg1"/>
                  </a:solidFill>
                </a:rPr>
                <a:t>Canal </a:t>
              </a:r>
              <a:r>
                <a:rPr lang="fr-FR" sz="1000" b="1" dirty="0" err="1" smtClean="0">
                  <a:solidFill>
                    <a:schemeClr val="bg1"/>
                  </a:solidFill>
                </a:rPr>
                <a:t>number</a:t>
              </a:r>
              <a:endParaRPr lang="fr-FR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2057400" y="1874679"/>
              <a:ext cx="1981200" cy="246221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1000" dirty="0" err="1" smtClean="0">
                  <a:latin typeface="Arial" charset="0"/>
                </a:rPr>
                <a:t>Pedestal</a:t>
              </a:r>
              <a:r>
                <a:rPr lang="fr-FR" sz="1000" dirty="0" smtClean="0">
                  <a:latin typeface="Arial" charset="0"/>
                </a:rPr>
                <a:t> position</a:t>
              </a:r>
              <a:endParaRPr lang="fr-FR" sz="1000" dirty="0">
                <a:latin typeface="Arial" charset="0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7543800" y="2954179"/>
              <a:ext cx="1981200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1000" b="1" dirty="0" err="1" smtClean="0">
                  <a:solidFill>
                    <a:schemeClr val="bg1"/>
                  </a:solidFill>
                  <a:latin typeface="Arial" charset="0"/>
                </a:rPr>
                <a:t>Pedestal</a:t>
              </a:r>
              <a:r>
                <a:rPr lang="fr-FR" sz="1000" b="1" dirty="0" smtClean="0">
                  <a:solidFill>
                    <a:schemeClr val="bg1"/>
                  </a:solidFill>
                  <a:latin typeface="Arial" charset="0"/>
                </a:rPr>
                <a:t> position</a:t>
              </a:r>
              <a:endParaRPr lang="fr-FR" sz="10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1515" name="Espace réservé du numéro de diapositive 2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91550F6-33BB-4FC8-90E8-FCB8A652111F}" type="slidenum">
              <a:rPr lang="fr-FR" smtClean="0">
                <a:latin typeface="Arial" pitchFamily="34" charset="0"/>
              </a:rPr>
              <a:pPr/>
              <a:t>61</a:t>
            </a:fld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8"/>
          <p:cNvGrpSpPr>
            <a:grpSpLocks/>
          </p:cNvGrpSpPr>
          <p:nvPr/>
        </p:nvGrpSpPr>
        <p:grpSpPr bwMode="auto">
          <a:xfrm>
            <a:off x="76200" y="1204913"/>
            <a:ext cx="3900488" cy="4891087"/>
            <a:chOff x="57150" y="38100"/>
            <a:chExt cx="2662238" cy="3338512"/>
          </a:xfrm>
        </p:grpSpPr>
        <p:pic>
          <p:nvPicPr>
            <p:cNvPr id="22545" name="Picture 18" descr="trending_niveau3_temps_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150" y="38100"/>
              <a:ext cx="1338263" cy="167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46" name="Picture 19" descr="trending_niveau3_temps_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95413" y="47625"/>
              <a:ext cx="1323975" cy="1662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47" name="Picture 20" descr="trending_niveau3_temps_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381118" y="1709733"/>
              <a:ext cx="1292225" cy="1660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48" name="Picture 22" descr="trending_niveau3_temps_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7150" y="1712912"/>
              <a:ext cx="1323975" cy="166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e 17"/>
          <p:cNvGrpSpPr>
            <a:grpSpLocks/>
          </p:cNvGrpSpPr>
          <p:nvPr/>
        </p:nvGrpSpPr>
        <p:grpSpPr bwMode="auto">
          <a:xfrm>
            <a:off x="5181600" y="1231900"/>
            <a:ext cx="3886200" cy="4889500"/>
            <a:chOff x="6483350" y="609600"/>
            <a:chExt cx="2660650" cy="3348037"/>
          </a:xfrm>
        </p:grpSpPr>
        <p:pic>
          <p:nvPicPr>
            <p:cNvPr id="22541" name="Picture 36" descr="trending_niveau3_temperature_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483350" y="609600"/>
              <a:ext cx="1328738" cy="1671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42" name="Picture 37" descr="trending_niveau3_temperature_2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808913" y="609600"/>
              <a:ext cx="1335087" cy="1673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43" name="Picture 39" descr="trending_niveau3_temperature_3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815255" y="2281237"/>
              <a:ext cx="1328737" cy="167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44" name="Picture 41" descr="trending_niveau3_temperature_5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483350" y="2281238"/>
              <a:ext cx="1330325" cy="1668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2532" name="Text Box 46"/>
          <p:cNvSpPr txBox="1">
            <a:spLocks noChangeArrowheads="1"/>
          </p:cNvSpPr>
          <p:nvPr/>
        </p:nvSpPr>
        <p:spPr bwMode="auto">
          <a:xfrm>
            <a:off x="-142908" y="419100"/>
            <a:ext cx="4267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b="1" u="sng" dirty="0" smtClean="0">
                <a:solidFill>
                  <a:schemeClr val="bg1"/>
                </a:solidFill>
              </a:rPr>
              <a:t>Temporal </a:t>
            </a:r>
            <a:r>
              <a:rPr lang="fr-FR" b="1" u="sng" dirty="0" err="1" smtClean="0">
                <a:solidFill>
                  <a:schemeClr val="bg1"/>
                </a:solidFill>
              </a:rPr>
              <a:t>evolution</a:t>
            </a:r>
            <a:r>
              <a:rPr lang="fr-FR" b="1" u="sng" dirty="0" smtClean="0">
                <a:solidFill>
                  <a:schemeClr val="bg1"/>
                </a:solidFill>
              </a:rPr>
              <a:t> of the variables</a:t>
            </a:r>
            <a:endParaRPr lang="fr-FR" u="sng" dirty="0">
              <a:solidFill>
                <a:schemeClr val="bg1"/>
              </a:solidFill>
            </a:endParaRPr>
          </a:p>
        </p:txBody>
      </p:sp>
      <p:sp>
        <p:nvSpPr>
          <p:cNvPr id="22533" name="Text Box 47"/>
          <p:cNvSpPr txBox="1">
            <a:spLocks noChangeArrowheads="1"/>
          </p:cNvSpPr>
          <p:nvPr/>
        </p:nvSpPr>
        <p:spPr bwMode="auto">
          <a:xfrm>
            <a:off x="355600" y="6161088"/>
            <a:ext cx="3810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 smtClean="0">
                <a:solidFill>
                  <a:schemeClr val="bg1"/>
                </a:solidFill>
              </a:rPr>
              <a:t>Peak</a:t>
            </a:r>
            <a:r>
              <a:rPr lang="fr-FR" dirty="0" smtClean="0">
                <a:solidFill>
                  <a:schemeClr val="bg1"/>
                </a:solidFill>
              </a:rPr>
              <a:t> distribution = </a:t>
            </a:r>
            <a:r>
              <a:rPr lang="fr-FR" dirty="0" err="1" smtClean="0">
                <a:solidFill>
                  <a:schemeClr val="bg1"/>
                </a:solidFill>
              </a:rPr>
              <a:t>stability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2534" name="Line 48"/>
          <p:cNvSpPr>
            <a:spLocks noChangeShapeType="1"/>
          </p:cNvSpPr>
          <p:nvPr/>
        </p:nvSpPr>
        <p:spPr bwMode="auto">
          <a:xfrm flipV="1">
            <a:off x="7239000" y="3276600"/>
            <a:ext cx="53340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5" name="Line 49"/>
          <p:cNvSpPr>
            <a:spLocks noChangeShapeType="1"/>
          </p:cNvSpPr>
          <p:nvPr/>
        </p:nvSpPr>
        <p:spPr bwMode="auto">
          <a:xfrm flipH="1" flipV="1">
            <a:off x="533400" y="2971800"/>
            <a:ext cx="838200" cy="3276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Text Box 50"/>
          <p:cNvSpPr txBox="1">
            <a:spLocks noChangeArrowheads="1"/>
          </p:cNvSpPr>
          <p:nvPr/>
        </p:nvSpPr>
        <p:spPr bwMode="auto">
          <a:xfrm>
            <a:off x="5499100" y="425450"/>
            <a:ext cx="3352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b="1" u="sng" dirty="0" err="1" smtClean="0">
                <a:solidFill>
                  <a:schemeClr val="bg1"/>
                </a:solidFill>
              </a:rPr>
              <a:t>Vaiables</a:t>
            </a:r>
            <a:r>
              <a:rPr lang="fr-FR" b="1" u="sng" dirty="0" smtClean="0">
                <a:solidFill>
                  <a:schemeClr val="bg1"/>
                </a:solidFill>
              </a:rPr>
              <a:t> </a:t>
            </a:r>
            <a:r>
              <a:rPr lang="fr-FR" b="1" u="sng" dirty="0" err="1" smtClean="0">
                <a:solidFill>
                  <a:schemeClr val="bg1"/>
                </a:solidFill>
              </a:rPr>
              <a:t>evolution</a:t>
            </a:r>
            <a:r>
              <a:rPr lang="fr-FR" b="1" u="sng" dirty="0" smtClean="0">
                <a:solidFill>
                  <a:schemeClr val="bg1"/>
                </a:solidFill>
              </a:rPr>
              <a:t> </a:t>
            </a:r>
            <a:r>
              <a:rPr lang="fr-FR" b="1" u="sng" dirty="0" err="1" smtClean="0">
                <a:solidFill>
                  <a:schemeClr val="bg1"/>
                </a:solidFill>
              </a:rPr>
              <a:t>with</a:t>
            </a:r>
            <a:r>
              <a:rPr lang="fr-FR" b="1" u="sng" dirty="0" smtClean="0">
                <a:solidFill>
                  <a:schemeClr val="bg1"/>
                </a:solidFill>
              </a:rPr>
              <a:t> </a:t>
            </a:r>
            <a:r>
              <a:rPr lang="fr-FR" b="1" u="sng" dirty="0" err="1" smtClean="0">
                <a:solidFill>
                  <a:schemeClr val="bg1"/>
                </a:solidFill>
              </a:rPr>
              <a:t>temperature</a:t>
            </a:r>
            <a:endParaRPr lang="fr-FR" u="sng" dirty="0">
              <a:solidFill>
                <a:schemeClr val="bg1"/>
              </a:solidFill>
            </a:endParaRPr>
          </a:p>
        </p:txBody>
      </p:sp>
      <p:sp>
        <p:nvSpPr>
          <p:cNvPr id="22537" name="Text Box 51"/>
          <p:cNvSpPr txBox="1">
            <a:spLocks noChangeArrowheads="1"/>
          </p:cNvSpPr>
          <p:nvPr/>
        </p:nvSpPr>
        <p:spPr bwMode="auto">
          <a:xfrm>
            <a:off x="5657888" y="6159500"/>
            <a:ext cx="434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smtClean="0">
                <a:solidFill>
                  <a:schemeClr val="bg1"/>
                </a:solidFill>
              </a:rPr>
              <a:t>Anormal </a:t>
            </a:r>
            <a:r>
              <a:rPr lang="fr-FR" dirty="0" err="1" smtClean="0">
                <a:solidFill>
                  <a:schemeClr val="bg1"/>
                </a:solidFill>
              </a:rPr>
              <a:t>spread</a:t>
            </a:r>
            <a:r>
              <a:rPr lang="fr-FR" dirty="0" smtClean="0">
                <a:solidFill>
                  <a:schemeClr val="bg1"/>
                </a:solidFill>
              </a:rPr>
              <a:t> for </a:t>
            </a:r>
            <a:r>
              <a:rPr lang="fr-FR" dirty="0" err="1" smtClean="0">
                <a:solidFill>
                  <a:schemeClr val="bg1"/>
                </a:solidFill>
              </a:rPr>
              <a:t>pedestal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2538" name="Line 52"/>
          <p:cNvSpPr>
            <a:spLocks noChangeShapeType="1"/>
          </p:cNvSpPr>
          <p:nvPr/>
        </p:nvSpPr>
        <p:spPr bwMode="auto">
          <a:xfrm flipH="1" flipV="1">
            <a:off x="5791200" y="3124200"/>
            <a:ext cx="144780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9" name="Line 53"/>
          <p:cNvSpPr>
            <a:spLocks noChangeShapeType="1"/>
          </p:cNvSpPr>
          <p:nvPr/>
        </p:nvSpPr>
        <p:spPr bwMode="auto">
          <a:xfrm flipV="1">
            <a:off x="1371600" y="3124200"/>
            <a:ext cx="99060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Espace réservé du numéro de diapositive 2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FB1462D-20A0-4B89-916E-1EA2162C0EE6}" type="slidenum">
              <a:rPr lang="fr-FR" smtClean="0">
                <a:latin typeface="Arial" pitchFamily="34" charset="0"/>
              </a:rPr>
              <a:pPr/>
              <a:t>62</a:t>
            </a:fld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685800" y="85725"/>
            <a:ext cx="8153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800" b="1" dirty="0" err="1" smtClean="0">
                <a:solidFill>
                  <a:schemeClr val="bg1"/>
                </a:solidFill>
              </a:rPr>
              <a:t>Pedestal</a:t>
            </a:r>
            <a:r>
              <a:rPr lang="fr-FR" sz="2800" b="1" dirty="0" smtClean="0">
                <a:solidFill>
                  <a:schemeClr val="bg1"/>
                </a:solidFill>
              </a:rPr>
              <a:t> position </a:t>
            </a:r>
            <a:r>
              <a:rPr lang="fr-FR" sz="2800" b="1" dirty="0" err="1" smtClean="0">
                <a:solidFill>
                  <a:schemeClr val="bg1"/>
                </a:solidFill>
              </a:rPr>
              <a:t>evolution</a:t>
            </a:r>
            <a:r>
              <a:rPr lang="fr-FR" sz="2800" b="1" dirty="0" smtClean="0">
                <a:solidFill>
                  <a:schemeClr val="bg1"/>
                </a:solidFill>
              </a:rPr>
              <a:t> </a:t>
            </a:r>
            <a:r>
              <a:rPr lang="fr-FR" sz="2800" b="1" dirty="0" err="1" smtClean="0">
                <a:solidFill>
                  <a:schemeClr val="bg1"/>
                </a:solidFill>
              </a:rPr>
              <a:t>with</a:t>
            </a:r>
            <a:r>
              <a:rPr lang="fr-FR" sz="2800" b="1" dirty="0" smtClean="0">
                <a:solidFill>
                  <a:schemeClr val="bg1"/>
                </a:solidFill>
              </a:rPr>
              <a:t> </a:t>
            </a:r>
            <a:r>
              <a:rPr lang="fr-FR" sz="2800" b="1" dirty="0" err="1" smtClean="0">
                <a:solidFill>
                  <a:schemeClr val="bg1"/>
                </a:solidFill>
              </a:rPr>
              <a:t>temperature</a:t>
            </a:r>
            <a:endParaRPr lang="fr-FR" sz="2800" dirty="0">
              <a:solidFill>
                <a:schemeClr val="bg1"/>
              </a:solidFill>
            </a:endParaRPr>
          </a:p>
        </p:txBody>
      </p:sp>
      <p:pic>
        <p:nvPicPr>
          <p:cNvPr id="23555" name="Picture 22" descr="trending_prob_temperature_reproduc_piedestal_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3687763"/>
            <a:ext cx="6030913" cy="172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Text Box 31"/>
          <p:cNvSpPr txBox="1">
            <a:spLocks noChangeArrowheads="1"/>
          </p:cNvSpPr>
          <p:nvPr/>
        </p:nvSpPr>
        <p:spPr bwMode="auto">
          <a:xfrm>
            <a:off x="2071670" y="2895600"/>
            <a:ext cx="845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dirty="0" err="1" smtClean="0">
                <a:solidFill>
                  <a:schemeClr val="bg1"/>
                </a:solidFill>
              </a:rPr>
              <a:t>Variability</a:t>
            </a:r>
            <a:r>
              <a:rPr lang="fr-FR" b="1" dirty="0" smtClean="0">
                <a:solidFill>
                  <a:schemeClr val="bg1"/>
                </a:solidFill>
              </a:rPr>
              <a:t> of the </a:t>
            </a:r>
            <a:r>
              <a:rPr lang="fr-FR" b="1" dirty="0" err="1" smtClean="0">
                <a:solidFill>
                  <a:schemeClr val="bg1"/>
                </a:solidFill>
              </a:rPr>
              <a:t>pedestal</a:t>
            </a:r>
            <a:r>
              <a:rPr lang="fr-FR" b="1" dirty="0" smtClean="0">
                <a:solidFill>
                  <a:schemeClr val="bg1"/>
                </a:solidFill>
              </a:rPr>
              <a:t> position </a:t>
            </a:r>
            <a:r>
              <a:rPr lang="fr-FR" b="1" dirty="0" err="1" smtClean="0">
                <a:solidFill>
                  <a:schemeClr val="bg1"/>
                </a:solidFill>
              </a:rPr>
              <a:t>with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temperature</a:t>
            </a:r>
            <a:endParaRPr lang="fr-FR" u="sng" dirty="0">
              <a:solidFill>
                <a:schemeClr val="bg1"/>
              </a:solidFill>
            </a:endParaRPr>
          </a:p>
        </p:txBody>
      </p:sp>
      <p:sp>
        <p:nvSpPr>
          <p:cNvPr id="23557" name="Text Box 32"/>
          <p:cNvSpPr txBox="1">
            <a:spLocks noChangeArrowheads="1"/>
          </p:cNvSpPr>
          <p:nvPr/>
        </p:nvSpPr>
        <p:spPr bwMode="auto">
          <a:xfrm>
            <a:off x="3048000" y="5410200"/>
            <a:ext cx="2743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dirty="0" smtClean="0">
                <a:solidFill>
                  <a:schemeClr val="bg1"/>
                </a:solidFill>
              </a:rPr>
              <a:t>But </a:t>
            </a:r>
            <a:r>
              <a:rPr lang="fr-FR" b="1" dirty="0" err="1" smtClean="0">
                <a:solidFill>
                  <a:schemeClr val="bg1"/>
                </a:solidFill>
              </a:rPr>
              <a:t>reproductibility</a:t>
            </a:r>
            <a:endParaRPr lang="fr-FR" u="sng" dirty="0">
              <a:solidFill>
                <a:schemeClr val="bg1"/>
              </a:solidFill>
            </a:endParaRP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1719306" y="6134121"/>
            <a:ext cx="9067800" cy="366713"/>
            <a:chOff x="240" y="3996"/>
            <a:chExt cx="5712" cy="231"/>
          </a:xfrm>
        </p:grpSpPr>
        <p:sp>
          <p:nvSpPr>
            <p:cNvPr id="23564" name="Line 33"/>
            <p:cNvSpPr>
              <a:spLocks noChangeShapeType="1"/>
            </p:cNvSpPr>
            <p:nvPr/>
          </p:nvSpPr>
          <p:spPr bwMode="auto">
            <a:xfrm>
              <a:off x="240" y="4128"/>
              <a:ext cx="480" cy="0"/>
            </a:xfrm>
            <a:prstGeom prst="line">
              <a:avLst/>
            </a:prstGeom>
            <a:noFill/>
            <a:ln w="88900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65" name="Text Box 34"/>
            <p:cNvSpPr txBox="1">
              <a:spLocks noChangeArrowheads="1"/>
            </p:cNvSpPr>
            <p:nvPr/>
          </p:nvSpPr>
          <p:spPr bwMode="auto">
            <a:xfrm>
              <a:off x="720" y="3996"/>
              <a:ext cx="52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b="1" dirty="0" err="1" smtClean="0">
                  <a:solidFill>
                    <a:schemeClr val="bg1"/>
                  </a:solidFill>
                </a:rPr>
                <a:t>Caracteristic</a:t>
              </a:r>
              <a:r>
                <a:rPr lang="fr-FR" b="1" dirty="0" smtClean="0">
                  <a:solidFill>
                    <a:schemeClr val="bg1"/>
                  </a:solidFill>
                </a:rPr>
                <a:t> to </a:t>
              </a:r>
              <a:r>
                <a:rPr lang="fr-FR" b="1" dirty="0" err="1" smtClean="0">
                  <a:solidFill>
                    <a:schemeClr val="bg1"/>
                  </a:solidFill>
                </a:rPr>
                <a:t>take</a:t>
              </a:r>
              <a:r>
                <a:rPr lang="fr-FR" b="1" dirty="0" smtClean="0">
                  <a:solidFill>
                    <a:schemeClr val="bg1"/>
                  </a:solidFill>
                </a:rPr>
                <a:t> </a:t>
              </a:r>
              <a:r>
                <a:rPr lang="fr-FR" b="1" dirty="0" err="1" smtClean="0">
                  <a:solidFill>
                    <a:schemeClr val="bg1"/>
                  </a:solidFill>
                </a:rPr>
                <a:t>into</a:t>
              </a:r>
              <a:r>
                <a:rPr lang="fr-FR" b="1" dirty="0" smtClean="0">
                  <a:solidFill>
                    <a:schemeClr val="bg1"/>
                  </a:solidFill>
                </a:rPr>
                <a:t> </a:t>
              </a:r>
              <a:r>
                <a:rPr lang="fr-FR" b="1" dirty="0" err="1" smtClean="0">
                  <a:solidFill>
                    <a:schemeClr val="bg1"/>
                  </a:solidFill>
                </a:rPr>
                <a:t>account</a:t>
              </a:r>
              <a:r>
                <a:rPr lang="fr-FR" b="1" dirty="0" smtClean="0">
                  <a:solidFill>
                    <a:schemeClr val="bg1"/>
                  </a:solidFill>
                </a:rPr>
                <a:t> </a:t>
              </a:r>
              <a:r>
                <a:rPr lang="fr-FR" b="1" dirty="0" err="1" smtClean="0">
                  <a:solidFill>
                    <a:schemeClr val="bg1"/>
                  </a:solidFill>
                </a:rPr>
                <a:t>during</a:t>
              </a:r>
              <a:r>
                <a:rPr lang="fr-FR" b="1" dirty="0" smtClean="0">
                  <a:solidFill>
                    <a:schemeClr val="bg1"/>
                  </a:solidFill>
                </a:rPr>
                <a:t> calibration</a:t>
              </a:r>
              <a:endParaRPr lang="fr-FR" u="sng" dirty="0">
                <a:solidFill>
                  <a:schemeClr val="bg1"/>
                </a:solidFill>
              </a:endParaRPr>
            </a:p>
          </p:txBody>
        </p:sp>
      </p:grpSp>
      <p:pic>
        <p:nvPicPr>
          <p:cNvPr id="23559" name="Picture 19" descr="trending_prob_temperature_piedestal_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914400"/>
            <a:ext cx="6046788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0" name="Text Box 40"/>
          <p:cNvSpPr txBox="1">
            <a:spLocks noChangeArrowheads="1"/>
          </p:cNvSpPr>
          <p:nvPr/>
        </p:nvSpPr>
        <p:spPr bwMode="auto">
          <a:xfrm>
            <a:off x="7391424" y="2667000"/>
            <a:ext cx="609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600" b="1" dirty="0">
                <a:solidFill>
                  <a:schemeClr val="bg1"/>
                </a:solidFill>
              </a:rPr>
              <a:t>T°C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57628" y="1596570"/>
            <a:ext cx="1981200" cy="338554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>
            <a:spAutoFit/>
          </a:bodyPr>
          <a:lstStyle/>
          <a:p>
            <a:pPr>
              <a:defRPr/>
            </a:pPr>
            <a:r>
              <a:rPr lang="fr-FR" sz="1600" dirty="0" err="1" smtClean="0">
                <a:solidFill>
                  <a:schemeClr val="bg1"/>
                </a:solidFill>
                <a:latin typeface="Arial" charset="0"/>
              </a:rPr>
              <a:t>Pedestal</a:t>
            </a:r>
            <a:r>
              <a:rPr lang="fr-FR" sz="1600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fr-FR" sz="1600" dirty="0" err="1" smtClean="0">
                <a:solidFill>
                  <a:schemeClr val="bg1"/>
                </a:solidFill>
                <a:latin typeface="Arial" charset="0"/>
              </a:rPr>
              <a:t>posiion</a:t>
            </a:r>
            <a:endParaRPr lang="fr-FR" sz="16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61258" y="4295132"/>
            <a:ext cx="1981200" cy="338554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>
            <a:spAutoFit/>
          </a:bodyPr>
          <a:lstStyle/>
          <a:p>
            <a:pPr>
              <a:defRPr/>
            </a:pPr>
            <a:r>
              <a:rPr lang="fr-FR" sz="1600" dirty="0" err="1" smtClean="0">
                <a:solidFill>
                  <a:schemeClr val="bg1"/>
                </a:solidFill>
                <a:latin typeface="Arial" charset="0"/>
              </a:rPr>
              <a:t>Pedestal</a:t>
            </a:r>
            <a:r>
              <a:rPr lang="fr-FR" sz="1600" dirty="0" smtClean="0">
                <a:solidFill>
                  <a:schemeClr val="bg1"/>
                </a:solidFill>
                <a:latin typeface="Arial" charset="0"/>
              </a:rPr>
              <a:t> position</a:t>
            </a:r>
            <a:endParaRPr lang="fr-FR" sz="16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3563" name="Espace réservé du numéro de diapositive 1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993927E-A0EC-462D-857F-9D468C108C24}" type="slidenum">
              <a:rPr lang="fr-FR" smtClean="0">
                <a:latin typeface="Arial" pitchFamily="34" charset="0"/>
              </a:rPr>
              <a:pPr/>
              <a:t>63</a:t>
            </a:fld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rganigramme : Processus 22"/>
          <p:cNvSpPr/>
          <p:nvPr/>
        </p:nvSpPr>
        <p:spPr>
          <a:xfrm>
            <a:off x="152400" y="685800"/>
            <a:ext cx="5257800" cy="60198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6" name="Organigramme : Processus 25"/>
          <p:cNvSpPr/>
          <p:nvPr/>
        </p:nvSpPr>
        <p:spPr>
          <a:xfrm>
            <a:off x="1143000" y="5105400"/>
            <a:ext cx="4038600" cy="1295400"/>
          </a:xfrm>
          <a:prstGeom prst="flowChartProcess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5" name="Organigramme : Processus 24"/>
          <p:cNvSpPr/>
          <p:nvPr/>
        </p:nvSpPr>
        <p:spPr>
          <a:xfrm>
            <a:off x="1143000" y="3048000"/>
            <a:ext cx="4038600" cy="1981200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4" name="Organigramme : Processus 23"/>
          <p:cNvSpPr/>
          <p:nvPr/>
        </p:nvSpPr>
        <p:spPr>
          <a:xfrm>
            <a:off x="1143000" y="762000"/>
            <a:ext cx="4038600" cy="2209800"/>
          </a:xfrm>
          <a:prstGeom prst="flowChartProcess">
            <a:avLst/>
          </a:prstGeom>
          <a:solidFill>
            <a:srgbClr val="FF9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6630" name="Text Box 2"/>
          <p:cNvSpPr txBox="1">
            <a:spLocks noChangeArrowheads="1"/>
          </p:cNvSpPr>
          <p:nvPr/>
        </p:nvSpPr>
        <p:spPr bwMode="auto">
          <a:xfrm>
            <a:off x="990600" y="-76200"/>
            <a:ext cx="7620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3600" b="1">
                <a:solidFill>
                  <a:srgbClr val="CC3300"/>
                </a:solidFill>
              </a:rPr>
              <a:t>Rejet du bruit de fond dans le LAT</a:t>
            </a:r>
            <a:endParaRPr lang="fr-FR" sz="3600">
              <a:solidFill>
                <a:srgbClr val="CC3300"/>
              </a:solidFill>
            </a:endParaRPr>
          </a:p>
        </p:txBody>
      </p:sp>
      <p:sp>
        <p:nvSpPr>
          <p:cNvPr id="11" name="Organigramme : Processus 10"/>
          <p:cNvSpPr/>
          <p:nvPr/>
        </p:nvSpPr>
        <p:spPr>
          <a:xfrm>
            <a:off x="1524000" y="838200"/>
            <a:ext cx="1676400" cy="457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200" dirty="0">
                <a:solidFill>
                  <a:srgbClr val="00B050"/>
                </a:solidFill>
              </a:rPr>
              <a:t>Sources de particules</a:t>
            </a:r>
          </a:p>
        </p:txBody>
      </p:sp>
      <p:sp>
        <p:nvSpPr>
          <p:cNvPr id="12" name="Organigramme : Processus 11"/>
          <p:cNvSpPr/>
          <p:nvPr/>
        </p:nvSpPr>
        <p:spPr>
          <a:xfrm>
            <a:off x="3352800" y="838200"/>
            <a:ext cx="1752600" cy="457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200" dirty="0">
                <a:solidFill>
                  <a:srgbClr val="00B050"/>
                </a:solidFill>
              </a:rPr>
              <a:t>Sous-systèmes du LAT</a:t>
            </a:r>
          </a:p>
        </p:txBody>
      </p:sp>
      <p:sp>
        <p:nvSpPr>
          <p:cNvPr id="13" name="Organigramme : Processus 12"/>
          <p:cNvSpPr/>
          <p:nvPr/>
        </p:nvSpPr>
        <p:spPr>
          <a:xfrm>
            <a:off x="1676400" y="1676400"/>
            <a:ext cx="3200400" cy="457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200" dirty="0">
                <a:solidFill>
                  <a:srgbClr val="00B050"/>
                </a:solidFill>
              </a:rPr>
              <a:t>Simulations Monte Carlo</a:t>
            </a:r>
          </a:p>
          <a:p>
            <a:pPr algn="ctr">
              <a:defRPr/>
            </a:pPr>
            <a:r>
              <a:rPr lang="fr-FR" sz="1200" dirty="0">
                <a:solidFill>
                  <a:srgbClr val="00B050"/>
                </a:solidFill>
              </a:rPr>
              <a:t>(interaction des particules dans le détecteur)</a:t>
            </a:r>
          </a:p>
        </p:txBody>
      </p:sp>
      <p:sp>
        <p:nvSpPr>
          <p:cNvPr id="15" name="Organigramme : Processus 14"/>
          <p:cNvSpPr/>
          <p:nvPr/>
        </p:nvSpPr>
        <p:spPr>
          <a:xfrm>
            <a:off x="1676400" y="2438400"/>
            <a:ext cx="3200400" cy="457200"/>
          </a:xfrm>
          <a:prstGeom prst="flowChart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200" dirty="0"/>
              <a:t>Réponse des sous-systèmes</a:t>
            </a:r>
          </a:p>
        </p:txBody>
      </p:sp>
      <p:sp>
        <p:nvSpPr>
          <p:cNvPr id="16" name="Organigramme : Processus 15"/>
          <p:cNvSpPr/>
          <p:nvPr/>
        </p:nvSpPr>
        <p:spPr>
          <a:xfrm>
            <a:off x="1676400" y="3124200"/>
            <a:ext cx="3200400" cy="457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200" dirty="0">
                <a:solidFill>
                  <a:srgbClr val="00B050"/>
                </a:solidFill>
              </a:rPr>
              <a:t>Simulation de l’électronique de bord</a:t>
            </a:r>
          </a:p>
        </p:txBody>
      </p:sp>
      <p:sp>
        <p:nvSpPr>
          <p:cNvPr id="17" name="Organigramme : Processus 16"/>
          <p:cNvSpPr/>
          <p:nvPr/>
        </p:nvSpPr>
        <p:spPr>
          <a:xfrm>
            <a:off x="1676400" y="3783013"/>
            <a:ext cx="3200400" cy="457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200" dirty="0">
                <a:solidFill>
                  <a:srgbClr val="00B050"/>
                </a:solidFill>
              </a:rPr>
              <a:t>Conditions de déclenchements et filtres</a:t>
            </a:r>
          </a:p>
        </p:txBody>
      </p:sp>
      <p:sp>
        <p:nvSpPr>
          <p:cNvPr id="18" name="Organigramme : Processus 17"/>
          <p:cNvSpPr/>
          <p:nvPr/>
        </p:nvSpPr>
        <p:spPr>
          <a:xfrm>
            <a:off x="1676400" y="4419600"/>
            <a:ext cx="3200400" cy="533400"/>
          </a:xfrm>
          <a:prstGeom prst="flowChart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200" dirty="0"/>
              <a:t>Lot d’événements au format des données réelles (gamma avec quelques centaines de Hz de fond)</a:t>
            </a:r>
          </a:p>
        </p:txBody>
      </p:sp>
      <p:sp>
        <p:nvSpPr>
          <p:cNvPr id="19" name="Organigramme : Processus 18"/>
          <p:cNvSpPr/>
          <p:nvPr/>
        </p:nvSpPr>
        <p:spPr>
          <a:xfrm>
            <a:off x="1676400" y="5181600"/>
            <a:ext cx="3200400" cy="457200"/>
          </a:xfrm>
          <a:prstGeom prst="flowChartProcess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200" dirty="0">
                <a:solidFill>
                  <a:srgbClr val="00B050"/>
                </a:solidFill>
              </a:rPr>
              <a:t>Reconstruction au sol (ACD, </a:t>
            </a:r>
            <a:r>
              <a:rPr lang="fr-FR" sz="1200" dirty="0" err="1">
                <a:solidFill>
                  <a:srgbClr val="00B050"/>
                </a:solidFill>
              </a:rPr>
              <a:t>trajectographe</a:t>
            </a:r>
            <a:r>
              <a:rPr lang="fr-FR" sz="1200" dirty="0">
                <a:solidFill>
                  <a:srgbClr val="00B050"/>
                </a:solidFill>
              </a:rPr>
              <a:t>, calorimètre)</a:t>
            </a:r>
          </a:p>
        </p:txBody>
      </p:sp>
      <p:sp>
        <p:nvSpPr>
          <p:cNvPr id="20" name="Organigramme : Processus 19"/>
          <p:cNvSpPr/>
          <p:nvPr/>
        </p:nvSpPr>
        <p:spPr>
          <a:xfrm>
            <a:off x="1676400" y="5867400"/>
            <a:ext cx="3200400" cy="457200"/>
          </a:xfrm>
          <a:prstGeom prst="flowChart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200" dirty="0"/>
              <a:t>Ensemble des variables de reconstruction caractérisant l’événement</a:t>
            </a:r>
          </a:p>
        </p:txBody>
      </p:sp>
      <p:sp>
        <p:nvSpPr>
          <p:cNvPr id="21" name="Organigramme : Processus 20"/>
          <p:cNvSpPr/>
          <p:nvPr/>
        </p:nvSpPr>
        <p:spPr>
          <a:xfrm>
            <a:off x="5867400" y="3124200"/>
            <a:ext cx="3200400" cy="457200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200" dirty="0"/>
              <a:t>Arbre de décision (« </a:t>
            </a:r>
            <a:r>
              <a:rPr lang="fr-FR" sz="1200" dirty="0" err="1"/>
              <a:t>Insightful</a:t>
            </a:r>
            <a:r>
              <a:rPr lang="fr-FR" sz="1200" dirty="0"/>
              <a:t> Miner»)</a:t>
            </a:r>
          </a:p>
        </p:txBody>
      </p:sp>
      <p:sp>
        <p:nvSpPr>
          <p:cNvPr id="22" name="Organigramme : Processus 21"/>
          <p:cNvSpPr/>
          <p:nvPr/>
        </p:nvSpPr>
        <p:spPr>
          <a:xfrm>
            <a:off x="5867400" y="4114800"/>
            <a:ext cx="3200400" cy="685800"/>
          </a:xfrm>
          <a:prstGeom prst="flowChart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200" dirty="0"/>
              <a:t>Plusieurs classes d’événements plus ou moins pures en gamma (présence d’événements résiduels du fond)</a:t>
            </a:r>
          </a:p>
        </p:txBody>
      </p:sp>
      <p:cxnSp>
        <p:nvCxnSpPr>
          <p:cNvPr id="30" name="Connecteur droit avec flèche 29"/>
          <p:cNvCxnSpPr>
            <a:stCxn id="11" idx="2"/>
            <a:endCxn id="13" idx="0"/>
          </p:cNvCxnSpPr>
          <p:nvPr/>
        </p:nvCxnSpPr>
        <p:spPr>
          <a:xfrm rot="16200000" flipH="1">
            <a:off x="2628900" y="1028700"/>
            <a:ext cx="381000" cy="91440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2" idx="2"/>
            <a:endCxn id="13" idx="0"/>
          </p:cNvCxnSpPr>
          <p:nvPr/>
        </p:nvCxnSpPr>
        <p:spPr>
          <a:xfrm rot="5400000">
            <a:off x="3562350" y="1009650"/>
            <a:ext cx="381000" cy="95250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13" idx="2"/>
            <a:endCxn id="15" idx="0"/>
          </p:cNvCxnSpPr>
          <p:nvPr/>
        </p:nvCxnSpPr>
        <p:spPr>
          <a:xfrm rot="5400000">
            <a:off x="3124201" y="2286000"/>
            <a:ext cx="304800" cy="3175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15" idx="2"/>
            <a:endCxn id="16" idx="0"/>
          </p:cNvCxnSpPr>
          <p:nvPr/>
        </p:nvCxnSpPr>
        <p:spPr>
          <a:xfrm rot="5400000">
            <a:off x="3162301" y="3009900"/>
            <a:ext cx="228600" cy="3175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16" idx="2"/>
            <a:endCxn id="17" idx="0"/>
          </p:cNvCxnSpPr>
          <p:nvPr/>
        </p:nvCxnSpPr>
        <p:spPr>
          <a:xfrm rot="5400000">
            <a:off x="3176588" y="3681413"/>
            <a:ext cx="200025" cy="3175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>
            <a:stCxn id="17" idx="2"/>
            <a:endCxn id="18" idx="0"/>
          </p:cNvCxnSpPr>
          <p:nvPr/>
        </p:nvCxnSpPr>
        <p:spPr>
          <a:xfrm rot="5400000">
            <a:off x="3187700" y="4329113"/>
            <a:ext cx="179387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>
            <a:stCxn id="18" idx="2"/>
            <a:endCxn id="19" idx="0"/>
          </p:cNvCxnSpPr>
          <p:nvPr/>
        </p:nvCxnSpPr>
        <p:spPr>
          <a:xfrm rot="5400000">
            <a:off x="3162301" y="5067300"/>
            <a:ext cx="228600" cy="3175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>
            <a:stCxn id="19" idx="2"/>
            <a:endCxn id="20" idx="0"/>
          </p:cNvCxnSpPr>
          <p:nvPr/>
        </p:nvCxnSpPr>
        <p:spPr>
          <a:xfrm rot="5400000">
            <a:off x="3162301" y="5753100"/>
            <a:ext cx="228600" cy="3175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/>
          <p:nvPr/>
        </p:nvCxnSpPr>
        <p:spPr>
          <a:xfrm rot="5400000">
            <a:off x="7913688" y="2603500"/>
            <a:ext cx="1036637" cy="4763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/>
          <p:cNvCxnSpPr/>
          <p:nvPr/>
        </p:nvCxnSpPr>
        <p:spPr>
          <a:xfrm>
            <a:off x="4876800" y="2098675"/>
            <a:ext cx="3581400" cy="1588"/>
          </a:xfrm>
          <a:prstGeom prst="straightConnector1">
            <a:avLst/>
          </a:prstGeom>
          <a:ln w="349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/>
          <p:nvPr/>
        </p:nvCxnSpPr>
        <p:spPr>
          <a:xfrm>
            <a:off x="4876800" y="6094413"/>
            <a:ext cx="762000" cy="1587"/>
          </a:xfrm>
          <a:prstGeom prst="straightConnector1">
            <a:avLst/>
          </a:prstGeom>
          <a:ln w="349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 rot="5400000" flipH="1" flipV="1">
            <a:off x="3796507" y="4280694"/>
            <a:ext cx="3657600" cy="1587"/>
          </a:xfrm>
          <a:prstGeom prst="straightConnector1">
            <a:avLst/>
          </a:prstGeom>
          <a:ln w="349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/>
          <p:cNvCxnSpPr/>
          <p:nvPr/>
        </p:nvCxnSpPr>
        <p:spPr>
          <a:xfrm>
            <a:off x="5638800" y="2465388"/>
            <a:ext cx="708025" cy="4762"/>
          </a:xfrm>
          <a:prstGeom prst="straightConnector1">
            <a:avLst/>
          </a:prstGeom>
          <a:ln w="349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 rot="5400000">
            <a:off x="6021388" y="2790825"/>
            <a:ext cx="622300" cy="15875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/>
          <p:cNvCxnSpPr>
            <a:stCxn id="21" idx="2"/>
          </p:cNvCxnSpPr>
          <p:nvPr/>
        </p:nvCxnSpPr>
        <p:spPr>
          <a:xfrm rot="16200000" flipH="1">
            <a:off x="7658100" y="3390900"/>
            <a:ext cx="533400" cy="91440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>
            <a:stCxn id="21" idx="2"/>
          </p:cNvCxnSpPr>
          <p:nvPr/>
        </p:nvCxnSpPr>
        <p:spPr>
          <a:xfrm rot="5400000">
            <a:off x="6705600" y="3352800"/>
            <a:ext cx="533400" cy="99060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>
            <a:stCxn id="21" idx="2"/>
            <a:endCxn id="22" idx="0"/>
          </p:cNvCxnSpPr>
          <p:nvPr/>
        </p:nvCxnSpPr>
        <p:spPr>
          <a:xfrm rot="5400000">
            <a:off x="7200901" y="3848100"/>
            <a:ext cx="533400" cy="3175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59" name="ZoneTexte 108"/>
          <p:cNvSpPr txBox="1">
            <a:spLocks noChangeArrowheads="1"/>
          </p:cNvSpPr>
          <p:nvPr/>
        </p:nvSpPr>
        <p:spPr bwMode="auto">
          <a:xfrm>
            <a:off x="14288" y="388938"/>
            <a:ext cx="2743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/>
              <a:t>GlastRelease</a:t>
            </a:r>
          </a:p>
        </p:txBody>
      </p:sp>
      <p:sp>
        <p:nvSpPr>
          <p:cNvPr id="26660" name="ZoneTexte 109"/>
          <p:cNvSpPr txBox="1">
            <a:spLocks noChangeArrowheads="1"/>
          </p:cNvSpPr>
          <p:nvPr/>
        </p:nvSpPr>
        <p:spPr bwMode="auto">
          <a:xfrm rot="-5400000">
            <a:off x="-397668" y="1218406"/>
            <a:ext cx="27432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/>
              <a:t>Simulation physique</a:t>
            </a:r>
          </a:p>
        </p:txBody>
      </p:sp>
      <p:sp>
        <p:nvSpPr>
          <p:cNvPr id="26661" name="ZoneTexte 110"/>
          <p:cNvSpPr txBox="1">
            <a:spLocks noChangeArrowheads="1"/>
          </p:cNvSpPr>
          <p:nvPr/>
        </p:nvSpPr>
        <p:spPr bwMode="auto">
          <a:xfrm rot="-5400000">
            <a:off x="-397668" y="3504406"/>
            <a:ext cx="27432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/>
              <a:t>Simulation électronique</a:t>
            </a:r>
          </a:p>
        </p:txBody>
      </p:sp>
      <p:sp>
        <p:nvSpPr>
          <p:cNvPr id="26662" name="ZoneTexte 111"/>
          <p:cNvSpPr txBox="1">
            <a:spLocks noChangeArrowheads="1"/>
          </p:cNvSpPr>
          <p:nvPr/>
        </p:nvSpPr>
        <p:spPr bwMode="auto">
          <a:xfrm rot="-5400000">
            <a:off x="-401637" y="4929187"/>
            <a:ext cx="2743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/>
              <a:t>Reconstruction</a:t>
            </a:r>
          </a:p>
        </p:txBody>
      </p:sp>
      <p:cxnSp>
        <p:nvCxnSpPr>
          <p:cNvPr id="113" name="Connecteur droit avec flèche 112"/>
          <p:cNvCxnSpPr/>
          <p:nvPr/>
        </p:nvCxnSpPr>
        <p:spPr>
          <a:xfrm rot="5400000">
            <a:off x="6057107" y="5218906"/>
            <a:ext cx="838200" cy="1587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 rot="5400000">
            <a:off x="7049294" y="5218906"/>
            <a:ext cx="838200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rot="5400000">
            <a:off x="8039894" y="5218906"/>
            <a:ext cx="838200" cy="1588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66" name="ZoneTexte 116"/>
          <p:cNvSpPr txBox="1">
            <a:spLocks noChangeArrowheads="1"/>
          </p:cNvSpPr>
          <p:nvPr/>
        </p:nvSpPr>
        <p:spPr bwMode="auto">
          <a:xfrm>
            <a:off x="6096000" y="5638800"/>
            <a:ext cx="8382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/>
              <a:t>Étude fonds diffus</a:t>
            </a:r>
          </a:p>
        </p:txBody>
      </p:sp>
      <p:sp>
        <p:nvSpPr>
          <p:cNvPr id="26667" name="ZoneTexte 117"/>
          <p:cNvSpPr txBox="1">
            <a:spLocks noChangeArrowheads="1"/>
          </p:cNvSpPr>
          <p:nvPr/>
        </p:nvSpPr>
        <p:spPr bwMode="auto">
          <a:xfrm>
            <a:off x="6934200" y="5629275"/>
            <a:ext cx="10668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/>
              <a:t>Étude sursauts gamma</a:t>
            </a:r>
          </a:p>
        </p:txBody>
      </p:sp>
      <p:sp>
        <p:nvSpPr>
          <p:cNvPr id="26668" name="ZoneTexte 118"/>
          <p:cNvSpPr txBox="1">
            <a:spLocks noChangeArrowheads="1"/>
          </p:cNvSpPr>
          <p:nvPr/>
        </p:nvSpPr>
        <p:spPr bwMode="auto">
          <a:xfrm>
            <a:off x="8077200" y="5638800"/>
            <a:ext cx="83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/>
              <a:t>…</a:t>
            </a:r>
          </a:p>
        </p:txBody>
      </p:sp>
      <p:sp>
        <p:nvSpPr>
          <p:cNvPr id="26669" name="Text Box 24"/>
          <p:cNvSpPr txBox="1">
            <a:spLocks noChangeArrowheads="1"/>
          </p:cNvSpPr>
          <p:nvPr/>
        </p:nvSpPr>
        <p:spPr bwMode="auto">
          <a:xfrm>
            <a:off x="5418138" y="527050"/>
            <a:ext cx="3962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FR" sz="1500">
                <a:solidFill>
                  <a:srgbClr val="CC3300"/>
                </a:solidFill>
              </a:rPr>
              <a:t> </a:t>
            </a:r>
            <a:r>
              <a:rPr lang="fr-FR" sz="1500" b="1">
                <a:solidFill>
                  <a:srgbClr val="CC3300"/>
                </a:solidFill>
              </a:rPr>
              <a:t>Rayonnement cosmique chargé</a:t>
            </a:r>
            <a:r>
              <a:rPr lang="fr-FR" sz="1500">
                <a:solidFill>
                  <a:srgbClr val="CC3300"/>
                </a:solidFill>
              </a:rPr>
              <a:t> principale source de </a:t>
            </a:r>
            <a:r>
              <a:rPr lang="fr-FR" sz="1500" b="1">
                <a:solidFill>
                  <a:srgbClr val="CC3300"/>
                </a:solidFill>
              </a:rPr>
              <a:t>bruit de fond du LAT</a:t>
            </a:r>
          </a:p>
        </p:txBody>
      </p:sp>
      <p:sp>
        <p:nvSpPr>
          <p:cNvPr id="26670" name="Text Box 24"/>
          <p:cNvSpPr txBox="1">
            <a:spLocks noChangeArrowheads="1"/>
          </p:cNvSpPr>
          <p:nvPr/>
        </p:nvSpPr>
        <p:spPr bwMode="auto">
          <a:xfrm>
            <a:off x="5410200" y="1039813"/>
            <a:ext cx="3540125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FR" sz="1500">
                <a:solidFill>
                  <a:srgbClr val="CC3300"/>
                </a:solidFill>
              </a:rPr>
              <a:t> </a:t>
            </a:r>
            <a:r>
              <a:rPr lang="fr-FR" sz="1500" b="1">
                <a:solidFill>
                  <a:srgbClr val="CC3300"/>
                </a:solidFill>
              </a:rPr>
              <a:t>Taux de déclenchement</a:t>
            </a:r>
            <a:r>
              <a:rPr lang="fr-FR" sz="1500">
                <a:solidFill>
                  <a:srgbClr val="CC3300"/>
                </a:solidFill>
              </a:rPr>
              <a:t> du LAT sur </a:t>
            </a:r>
            <a:r>
              <a:rPr lang="fr-FR" sz="1500" b="1">
                <a:solidFill>
                  <a:srgbClr val="CC3300"/>
                </a:solidFill>
              </a:rPr>
              <a:t>fond sera ~1000 x </a:t>
            </a:r>
            <a:r>
              <a:rPr lang="fr-FR" sz="1500">
                <a:solidFill>
                  <a:srgbClr val="CC3300"/>
                </a:solidFill>
              </a:rPr>
              <a:t>supérieur au taux de déclenchement sur </a:t>
            </a:r>
            <a:r>
              <a:rPr lang="fr-FR" sz="1500" b="1">
                <a:solidFill>
                  <a:srgbClr val="CC3300"/>
                </a:solidFill>
              </a:rPr>
              <a:t>signal gamma</a:t>
            </a:r>
          </a:p>
        </p:txBody>
      </p:sp>
      <p:sp>
        <p:nvSpPr>
          <p:cNvPr id="26671" name="Text Box 14"/>
          <p:cNvSpPr txBox="1">
            <a:spLocks noChangeArrowheads="1"/>
          </p:cNvSpPr>
          <p:nvPr/>
        </p:nvSpPr>
        <p:spPr bwMode="auto">
          <a:xfrm>
            <a:off x="6664325" y="1735138"/>
            <a:ext cx="266700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500">
                <a:solidFill>
                  <a:srgbClr val="008000"/>
                </a:solidFill>
              </a:rPr>
              <a:t>Importance du rejet</a:t>
            </a:r>
          </a:p>
        </p:txBody>
      </p:sp>
      <p:sp>
        <p:nvSpPr>
          <p:cNvPr id="26672" name="Line 16"/>
          <p:cNvSpPr>
            <a:spLocks noChangeShapeType="1"/>
          </p:cNvSpPr>
          <p:nvPr/>
        </p:nvSpPr>
        <p:spPr bwMode="auto">
          <a:xfrm>
            <a:off x="6359525" y="1914525"/>
            <a:ext cx="34766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73" name="Espace réservé du numéro de diapositive 5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0886F70-9777-4E9C-9748-A1BE9713F375}" type="slidenum">
              <a:rPr lang="fr-FR" smtClean="0">
                <a:latin typeface="Arial" pitchFamily="34" charset="0"/>
              </a:rPr>
              <a:pPr/>
              <a:t>64</a:t>
            </a:fld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152400" y="1100064"/>
            <a:ext cx="8991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sz="2000" dirty="0" err="1" smtClean="0">
                <a:solidFill>
                  <a:schemeClr val="bg1"/>
                </a:solidFill>
              </a:rPr>
              <a:t>MipFinder</a:t>
            </a:r>
            <a:r>
              <a:rPr lang="fr-FR" sz="2000" dirty="0" smtClean="0">
                <a:solidFill>
                  <a:schemeClr val="bg1"/>
                </a:solidFill>
              </a:rPr>
              <a:t> </a:t>
            </a:r>
            <a:r>
              <a:rPr lang="fr-FR" sz="2000" dirty="0" err="1" smtClean="0">
                <a:solidFill>
                  <a:schemeClr val="bg1"/>
                </a:solidFill>
              </a:rPr>
              <a:t>is</a:t>
            </a:r>
            <a:r>
              <a:rPr lang="fr-FR" sz="2000" dirty="0" smtClean="0">
                <a:solidFill>
                  <a:schemeClr val="bg1"/>
                </a:solidFill>
              </a:rPr>
              <a:t> </a:t>
            </a:r>
            <a:r>
              <a:rPr lang="fr-FR" sz="2000" dirty="0" err="1" smtClean="0">
                <a:solidFill>
                  <a:schemeClr val="bg1"/>
                </a:solidFill>
              </a:rPr>
              <a:t>looking</a:t>
            </a:r>
            <a:r>
              <a:rPr lang="fr-FR" sz="2000" dirty="0" smtClean="0">
                <a:solidFill>
                  <a:schemeClr val="bg1"/>
                </a:solidFill>
              </a:rPr>
              <a:t> for proton MIP </a:t>
            </a:r>
            <a:r>
              <a:rPr lang="fr-FR" sz="2000" dirty="0" err="1" smtClean="0">
                <a:solidFill>
                  <a:schemeClr val="bg1"/>
                </a:solidFill>
              </a:rPr>
              <a:t>tracks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28676" name="Text Box 13"/>
          <p:cNvSpPr txBox="1">
            <a:spLocks noChangeArrowheads="1"/>
          </p:cNvSpPr>
          <p:nvPr/>
        </p:nvSpPr>
        <p:spPr bwMode="auto">
          <a:xfrm>
            <a:off x="152400" y="2014538"/>
            <a:ext cx="8991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fr-FR" sz="2000" dirty="0" err="1" smtClean="0">
                <a:solidFill>
                  <a:schemeClr val="bg1"/>
                </a:solidFill>
              </a:rPr>
              <a:t>MipFinder</a:t>
            </a:r>
            <a:r>
              <a:rPr lang="fr-FR" sz="2000" dirty="0" smtClean="0">
                <a:solidFill>
                  <a:schemeClr val="bg1"/>
                </a:solidFill>
              </a:rPr>
              <a:t> </a:t>
            </a:r>
            <a:r>
              <a:rPr lang="fr-FR" sz="2000" dirty="0" err="1" smtClean="0">
                <a:solidFill>
                  <a:schemeClr val="bg1"/>
                </a:solidFill>
              </a:rPr>
              <a:t>algorithm</a:t>
            </a:r>
            <a:endParaRPr lang="fr-FR" sz="2000" b="1" u="sng" dirty="0">
              <a:solidFill>
                <a:schemeClr val="bg1"/>
              </a:solidFill>
            </a:endParaRPr>
          </a:p>
        </p:txBody>
      </p:sp>
      <p:sp>
        <p:nvSpPr>
          <p:cNvPr id="28677" name="Rectangle 15"/>
          <p:cNvSpPr>
            <a:spLocks noChangeArrowheads="1"/>
          </p:cNvSpPr>
          <p:nvPr/>
        </p:nvSpPr>
        <p:spPr bwMode="auto">
          <a:xfrm>
            <a:off x="2292350" y="4064000"/>
            <a:ext cx="266700" cy="220663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678" name="Rectangle 16"/>
          <p:cNvSpPr>
            <a:spLocks noChangeArrowheads="1"/>
          </p:cNvSpPr>
          <p:nvPr/>
        </p:nvSpPr>
        <p:spPr bwMode="auto">
          <a:xfrm>
            <a:off x="2611438" y="4064000"/>
            <a:ext cx="265112" cy="2206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679" name="Rectangle 17"/>
          <p:cNvSpPr>
            <a:spLocks noChangeArrowheads="1"/>
          </p:cNvSpPr>
          <p:nvPr/>
        </p:nvSpPr>
        <p:spPr bwMode="auto">
          <a:xfrm>
            <a:off x="2928938" y="4064000"/>
            <a:ext cx="266700" cy="220663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680" name="Rectangle 18"/>
          <p:cNvSpPr>
            <a:spLocks noChangeArrowheads="1"/>
          </p:cNvSpPr>
          <p:nvPr/>
        </p:nvSpPr>
        <p:spPr bwMode="auto">
          <a:xfrm>
            <a:off x="3249613" y="4064000"/>
            <a:ext cx="265112" cy="2206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681" name="Rectangle 19"/>
          <p:cNvSpPr>
            <a:spLocks noChangeArrowheads="1"/>
          </p:cNvSpPr>
          <p:nvPr/>
        </p:nvSpPr>
        <p:spPr bwMode="auto">
          <a:xfrm>
            <a:off x="3567113" y="4064000"/>
            <a:ext cx="265112" cy="2206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682" name="Rectangle 20"/>
          <p:cNvSpPr>
            <a:spLocks noChangeArrowheads="1"/>
          </p:cNvSpPr>
          <p:nvPr/>
        </p:nvSpPr>
        <p:spPr bwMode="auto">
          <a:xfrm>
            <a:off x="3884613" y="4064000"/>
            <a:ext cx="266700" cy="2206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683" name="Rectangle 21"/>
          <p:cNvSpPr>
            <a:spLocks noChangeArrowheads="1"/>
          </p:cNvSpPr>
          <p:nvPr/>
        </p:nvSpPr>
        <p:spPr bwMode="auto">
          <a:xfrm>
            <a:off x="4203700" y="4064000"/>
            <a:ext cx="265113" cy="220663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684" name="Rectangle 22"/>
          <p:cNvSpPr>
            <a:spLocks noChangeArrowheads="1"/>
          </p:cNvSpPr>
          <p:nvPr/>
        </p:nvSpPr>
        <p:spPr bwMode="auto">
          <a:xfrm>
            <a:off x="4521200" y="4064000"/>
            <a:ext cx="266700" cy="220663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685" name="Rectangle 23"/>
          <p:cNvSpPr>
            <a:spLocks noChangeArrowheads="1"/>
          </p:cNvSpPr>
          <p:nvPr/>
        </p:nvSpPr>
        <p:spPr bwMode="auto">
          <a:xfrm>
            <a:off x="4840288" y="4064000"/>
            <a:ext cx="265112" cy="2206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686" name="Rectangle 24"/>
          <p:cNvSpPr>
            <a:spLocks noChangeArrowheads="1"/>
          </p:cNvSpPr>
          <p:nvPr/>
        </p:nvSpPr>
        <p:spPr bwMode="auto">
          <a:xfrm>
            <a:off x="5157788" y="4064000"/>
            <a:ext cx="266700" cy="220663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687" name="Rectangle 25"/>
          <p:cNvSpPr>
            <a:spLocks noChangeArrowheads="1"/>
          </p:cNvSpPr>
          <p:nvPr/>
        </p:nvSpPr>
        <p:spPr bwMode="auto">
          <a:xfrm>
            <a:off x="5478463" y="4064000"/>
            <a:ext cx="265112" cy="2206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688" name="Rectangle 26"/>
          <p:cNvSpPr>
            <a:spLocks noChangeArrowheads="1"/>
          </p:cNvSpPr>
          <p:nvPr/>
        </p:nvSpPr>
        <p:spPr bwMode="auto">
          <a:xfrm>
            <a:off x="5795963" y="4064000"/>
            <a:ext cx="265112" cy="2206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689" name="Rectangle 27"/>
          <p:cNvSpPr>
            <a:spLocks noChangeArrowheads="1"/>
          </p:cNvSpPr>
          <p:nvPr/>
        </p:nvSpPr>
        <p:spPr bwMode="auto">
          <a:xfrm>
            <a:off x="2292350" y="4338638"/>
            <a:ext cx="3768725" cy="220662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690" name="Rectangle 28"/>
          <p:cNvSpPr>
            <a:spLocks noChangeArrowheads="1"/>
          </p:cNvSpPr>
          <p:nvPr/>
        </p:nvSpPr>
        <p:spPr bwMode="auto">
          <a:xfrm>
            <a:off x="2292350" y="4616450"/>
            <a:ext cx="266700" cy="2206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691" name="Rectangle 29"/>
          <p:cNvSpPr>
            <a:spLocks noChangeArrowheads="1"/>
          </p:cNvSpPr>
          <p:nvPr/>
        </p:nvSpPr>
        <p:spPr bwMode="auto">
          <a:xfrm>
            <a:off x="2611438" y="4616450"/>
            <a:ext cx="265112" cy="2206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692" name="Rectangle 30"/>
          <p:cNvSpPr>
            <a:spLocks noChangeArrowheads="1"/>
          </p:cNvSpPr>
          <p:nvPr/>
        </p:nvSpPr>
        <p:spPr bwMode="auto">
          <a:xfrm>
            <a:off x="2928938" y="4616450"/>
            <a:ext cx="266700" cy="2206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693" name="Rectangle 31"/>
          <p:cNvSpPr>
            <a:spLocks noChangeArrowheads="1"/>
          </p:cNvSpPr>
          <p:nvPr/>
        </p:nvSpPr>
        <p:spPr bwMode="auto">
          <a:xfrm>
            <a:off x="3249613" y="4616450"/>
            <a:ext cx="265112" cy="220663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694" name="Rectangle 32"/>
          <p:cNvSpPr>
            <a:spLocks noChangeArrowheads="1"/>
          </p:cNvSpPr>
          <p:nvPr/>
        </p:nvSpPr>
        <p:spPr bwMode="auto">
          <a:xfrm>
            <a:off x="3567113" y="4616450"/>
            <a:ext cx="265112" cy="220663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695" name="Rectangle 33"/>
          <p:cNvSpPr>
            <a:spLocks noChangeArrowheads="1"/>
          </p:cNvSpPr>
          <p:nvPr/>
        </p:nvSpPr>
        <p:spPr bwMode="auto">
          <a:xfrm>
            <a:off x="3884613" y="4616450"/>
            <a:ext cx="266700" cy="2206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696" name="Rectangle 34"/>
          <p:cNvSpPr>
            <a:spLocks noChangeArrowheads="1"/>
          </p:cNvSpPr>
          <p:nvPr/>
        </p:nvSpPr>
        <p:spPr bwMode="auto">
          <a:xfrm>
            <a:off x="4203700" y="4616450"/>
            <a:ext cx="265113" cy="2206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697" name="Rectangle 35"/>
          <p:cNvSpPr>
            <a:spLocks noChangeArrowheads="1"/>
          </p:cNvSpPr>
          <p:nvPr/>
        </p:nvSpPr>
        <p:spPr bwMode="auto">
          <a:xfrm>
            <a:off x="4521200" y="4616450"/>
            <a:ext cx="266700" cy="2206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698" name="Rectangle 36"/>
          <p:cNvSpPr>
            <a:spLocks noChangeArrowheads="1"/>
          </p:cNvSpPr>
          <p:nvPr/>
        </p:nvSpPr>
        <p:spPr bwMode="auto">
          <a:xfrm>
            <a:off x="4840288" y="4616450"/>
            <a:ext cx="265112" cy="2206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699" name="Rectangle 37"/>
          <p:cNvSpPr>
            <a:spLocks noChangeArrowheads="1"/>
          </p:cNvSpPr>
          <p:nvPr/>
        </p:nvSpPr>
        <p:spPr bwMode="auto">
          <a:xfrm>
            <a:off x="5157788" y="4616450"/>
            <a:ext cx="266700" cy="2206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00" name="Rectangle 38"/>
          <p:cNvSpPr>
            <a:spLocks noChangeArrowheads="1"/>
          </p:cNvSpPr>
          <p:nvPr/>
        </p:nvSpPr>
        <p:spPr bwMode="auto">
          <a:xfrm>
            <a:off x="5478463" y="4616450"/>
            <a:ext cx="265112" cy="2206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01" name="Rectangle 39"/>
          <p:cNvSpPr>
            <a:spLocks noChangeArrowheads="1"/>
          </p:cNvSpPr>
          <p:nvPr/>
        </p:nvSpPr>
        <p:spPr bwMode="auto">
          <a:xfrm>
            <a:off x="5795963" y="4616450"/>
            <a:ext cx="265112" cy="2206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02" name="Rectangle 40"/>
          <p:cNvSpPr>
            <a:spLocks noChangeArrowheads="1"/>
          </p:cNvSpPr>
          <p:nvPr/>
        </p:nvSpPr>
        <p:spPr bwMode="auto">
          <a:xfrm>
            <a:off x="2292350" y="4891088"/>
            <a:ext cx="3768725" cy="222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03" name="Rectangle 41"/>
          <p:cNvSpPr>
            <a:spLocks noChangeArrowheads="1"/>
          </p:cNvSpPr>
          <p:nvPr/>
        </p:nvSpPr>
        <p:spPr bwMode="auto">
          <a:xfrm>
            <a:off x="2292350" y="5168900"/>
            <a:ext cx="266700" cy="222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04" name="Rectangle 42"/>
          <p:cNvSpPr>
            <a:spLocks noChangeArrowheads="1"/>
          </p:cNvSpPr>
          <p:nvPr/>
        </p:nvSpPr>
        <p:spPr bwMode="auto">
          <a:xfrm>
            <a:off x="2611438" y="5168900"/>
            <a:ext cx="265112" cy="22225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05" name="Rectangle 43"/>
          <p:cNvSpPr>
            <a:spLocks noChangeArrowheads="1"/>
          </p:cNvSpPr>
          <p:nvPr/>
        </p:nvSpPr>
        <p:spPr bwMode="auto">
          <a:xfrm>
            <a:off x="2928938" y="5168900"/>
            <a:ext cx="266700" cy="222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06" name="Rectangle 44"/>
          <p:cNvSpPr>
            <a:spLocks noChangeArrowheads="1"/>
          </p:cNvSpPr>
          <p:nvPr/>
        </p:nvSpPr>
        <p:spPr bwMode="auto">
          <a:xfrm>
            <a:off x="3248025" y="5167313"/>
            <a:ext cx="265113" cy="22225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07" name="Rectangle 45"/>
          <p:cNvSpPr>
            <a:spLocks noChangeArrowheads="1"/>
          </p:cNvSpPr>
          <p:nvPr/>
        </p:nvSpPr>
        <p:spPr bwMode="auto">
          <a:xfrm>
            <a:off x="3567113" y="5168900"/>
            <a:ext cx="265112" cy="22225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08" name="Rectangle 46"/>
          <p:cNvSpPr>
            <a:spLocks noChangeArrowheads="1"/>
          </p:cNvSpPr>
          <p:nvPr/>
        </p:nvSpPr>
        <p:spPr bwMode="auto">
          <a:xfrm>
            <a:off x="3884613" y="5168900"/>
            <a:ext cx="266700" cy="22225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09" name="Rectangle 47"/>
          <p:cNvSpPr>
            <a:spLocks noChangeArrowheads="1"/>
          </p:cNvSpPr>
          <p:nvPr/>
        </p:nvSpPr>
        <p:spPr bwMode="auto">
          <a:xfrm>
            <a:off x="4203700" y="5168900"/>
            <a:ext cx="265113" cy="222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10" name="Rectangle 48"/>
          <p:cNvSpPr>
            <a:spLocks noChangeArrowheads="1"/>
          </p:cNvSpPr>
          <p:nvPr/>
        </p:nvSpPr>
        <p:spPr bwMode="auto">
          <a:xfrm>
            <a:off x="4521200" y="5168900"/>
            <a:ext cx="266700" cy="222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11" name="Rectangle 49"/>
          <p:cNvSpPr>
            <a:spLocks noChangeArrowheads="1"/>
          </p:cNvSpPr>
          <p:nvPr/>
        </p:nvSpPr>
        <p:spPr bwMode="auto">
          <a:xfrm>
            <a:off x="4840288" y="5168900"/>
            <a:ext cx="265112" cy="222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12" name="Rectangle 50"/>
          <p:cNvSpPr>
            <a:spLocks noChangeArrowheads="1"/>
          </p:cNvSpPr>
          <p:nvPr/>
        </p:nvSpPr>
        <p:spPr bwMode="auto">
          <a:xfrm>
            <a:off x="5157788" y="5168900"/>
            <a:ext cx="266700" cy="22225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13" name="Rectangle 51"/>
          <p:cNvSpPr>
            <a:spLocks noChangeArrowheads="1"/>
          </p:cNvSpPr>
          <p:nvPr/>
        </p:nvSpPr>
        <p:spPr bwMode="auto">
          <a:xfrm>
            <a:off x="5478463" y="5168900"/>
            <a:ext cx="265112" cy="222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14" name="Rectangle 52"/>
          <p:cNvSpPr>
            <a:spLocks noChangeArrowheads="1"/>
          </p:cNvSpPr>
          <p:nvPr/>
        </p:nvSpPr>
        <p:spPr bwMode="auto">
          <a:xfrm>
            <a:off x="5795963" y="5168900"/>
            <a:ext cx="265112" cy="222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15" name="Rectangle 53"/>
          <p:cNvSpPr>
            <a:spLocks noChangeArrowheads="1"/>
          </p:cNvSpPr>
          <p:nvPr/>
        </p:nvSpPr>
        <p:spPr bwMode="auto">
          <a:xfrm>
            <a:off x="2292350" y="5443538"/>
            <a:ext cx="3768725" cy="222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16" name="Rectangle 54"/>
          <p:cNvSpPr>
            <a:spLocks noChangeArrowheads="1"/>
          </p:cNvSpPr>
          <p:nvPr/>
        </p:nvSpPr>
        <p:spPr bwMode="auto">
          <a:xfrm>
            <a:off x="2292350" y="5719763"/>
            <a:ext cx="266700" cy="222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17" name="Rectangle 55"/>
          <p:cNvSpPr>
            <a:spLocks noChangeArrowheads="1"/>
          </p:cNvSpPr>
          <p:nvPr/>
        </p:nvSpPr>
        <p:spPr bwMode="auto">
          <a:xfrm>
            <a:off x="2611438" y="5719763"/>
            <a:ext cx="265112" cy="222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18" name="Rectangle 56"/>
          <p:cNvSpPr>
            <a:spLocks noChangeArrowheads="1"/>
          </p:cNvSpPr>
          <p:nvPr/>
        </p:nvSpPr>
        <p:spPr bwMode="auto">
          <a:xfrm>
            <a:off x="2928938" y="5719763"/>
            <a:ext cx="266700" cy="222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19" name="Rectangle 57"/>
          <p:cNvSpPr>
            <a:spLocks noChangeArrowheads="1"/>
          </p:cNvSpPr>
          <p:nvPr/>
        </p:nvSpPr>
        <p:spPr bwMode="auto">
          <a:xfrm>
            <a:off x="3249613" y="5719763"/>
            <a:ext cx="265112" cy="22225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20" name="Rectangle 58"/>
          <p:cNvSpPr>
            <a:spLocks noChangeArrowheads="1"/>
          </p:cNvSpPr>
          <p:nvPr/>
        </p:nvSpPr>
        <p:spPr bwMode="auto">
          <a:xfrm>
            <a:off x="3567113" y="5719763"/>
            <a:ext cx="265112" cy="22225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21" name="Rectangle 59"/>
          <p:cNvSpPr>
            <a:spLocks noChangeArrowheads="1"/>
          </p:cNvSpPr>
          <p:nvPr/>
        </p:nvSpPr>
        <p:spPr bwMode="auto">
          <a:xfrm>
            <a:off x="3884613" y="5719763"/>
            <a:ext cx="266700" cy="222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22" name="Rectangle 60"/>
          <p:cNvSpPr>
            <a:spLocks noChangeArrowheads="1"/>
          </p:cNvSpPr>
          <p:nvPr/>
        </p:nvSpPr>
        <p:spPr bwMode="auto">
          <a:xfrm>
            <a:off x="4203700" y="5719763"/>
            <a:ext cx="265113" cy="222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23" name="Rectangle 61"/>
          <p:cNvSpPr>
            <a:spLocks noChangeArrowheads="1"/>
          </p:cNvSpPr>
          <p:nvPr/>
        </p:nvSpPr>
        <p:spPr bwMode="auto">
          <a:xfrm>
            <a:off x="4521200" y="5719763"/>
            <a:ext cx="266700" cy="22225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24" name="Rectangle 62"/>
          <p:cNvSpPr>
            <a:spLocks noChangeArrowheads="1"/>
          </p:cNvSpPr>
          <p:nvPr/>
        </p:nvSpPr>
        <p:spPr bwMode="auto">
          <a:xfrm>
            <a:off x="4840288" y="5719763"/>
            <a:ext cx="265112" cy="22225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25" name="Rectangle 63"/>
          <p:cNvSpPr>
            <a:spLocks noChangeArrowheads="1"/>
          </p:cNvSpPr>
          <p:nvPr/>
        </p:nvSpPr>
        <p:spPr bwMode="auto">
          <a:xfrm>
            <a:off x="5157788" y="5719763"/>
            <a:ext cx="266700" cy="22225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26" name="Rectangle 64"/>
          <p:cNvSpPr>
            <a:spLocks noChangeArrowheads="1"/>
          </p:cNvSpPr>
          <p:nvPr/>
        </p:nvSpPr>
        <p:spPr bwMode="auto">
          <a:xfrm>
            <a:off x="5478463" y="5719763"/>
            <a:ext cx="265112" cy="22225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27" name="Rectangle 65"/>
          <p:cNvSpPr>
            <a:spLocks noChangeArrowheads="1"/>
          </p:cNvSpPr>
          <p:nvPr/>
        </p:nvSpPr>
        <p:spPr bwMode="auto">
          <a:xfrm>
            <a:off x="5795963" y="5719763"/>
            <a:ext cx="265112" cy="222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28" name="Rectangle 66"/>
          <p:cNvSpPr>
            <a:spLocks noChangeArrowheads="1"/>
          </p:cNvSpPr>
          <p:nvPr/>
        </p:nvSpPr>
        <p:spPr bwMode="auto">
          <a:xfrm>
            <a:off x="2292350" y="5995988"/>
            <a:ext cx="3768725" cy="2206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29" name="Line 67"/>
          <p:cNvSpPr>
            <a:spLocks noChangeShapeType="1"/>
          </p:cNvSpPr>
          <p:nvPr/>
        </p:nvSpPr>
        <p:spPr bwMode="auto">
          <a:xfrm>
            <a:off x="2760663" y="3584575"/>
            <a:ext cx="1336675" cy="1970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30" name="Line 68"/>
          <p:cNvSpPr>
            <a:spLocks noChangeShapeType="1"/>
          </p:cNvSpPr>
          <p:nvPr/>
        </p:nvSpPr>
        <p:spPr bwMode="auto">
          <a:xfrm flipH="1">
            <a:off x="3354388" y="5554663"/>
            <a:ext cx="742950" cy="276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31" name="Line 69"/>
          <p:cNvSpPr>
            <a:spLocks noChangeShapeType="1"/>
          </p:cNvSpPr>
          <p:nvPr/>
        </p:nvSpPr>
        <p:spPr bwMode="auto">
          <a:xfrm>
            <a:off x="4097338" y="5554663"/>
            <a:ext cx="1592262" cy="552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32" name="Line 70"/>
          <p:cNvSpPr>
            <a:spLocks noChangeShapeType="1"/>
          </p:cNvSpPr>
          <p:nvPr/>
        </p:nvSpPr>
        <p:spPr bwMode="auto">
          <a:xfrm flipH="1" flipV="1">
            <a:off x="2717800" y="5278438"/>
            <a:ext cx="636588" cy="552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33" name="Line 71"/>
          <p:cNvSpPr>
            <a:spLocks noChangeShapeType="1"/>
          </p:cNvSpPr>
          <p:nvPr/>
        </p:nvSpPr>
        <p:spPr bwMode="auto">
          <a:xfrm flipH="1" flipV="1">
            <a:off x="5264150" y="5278438"/>
            <a:ext cx="425450" cy="8286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34" name="Line 72"/>
          <p:cNvSpPr>
            <a:spLocks noChangeShapeType="1"/>
          </p:cNvSpPr>
          <p:nvPr/>
        </p:nvSpPr>
        <p:spPr bwMode="auto">
          <a:xfrm flipH="1">
            <a:off x="3035300" y="5932488"/>
            <a:ext cx="319088" cy="6080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35" name="Line 73"/>
          <p:cNvSpPr>
            <a:spLocks noChangeShapeType="1"/>
          </p:cNvSpPr>
          <p:nvPr/>
        </p:nvSpPr>
        <p:spPr bwMode="auto">
          <a:xfrm>
            <a:off x="5689600" y="6110288"/>
            <a:ext cx="584200" cy="4968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83"/>
          <p:cNvGrpSpPr>
            <a:grpSpLocks/>
          </p:cNvGrpSpPr>
          <p:nvPr/>
        </p:nvGrpSpPr>
        <p:grpSpPr bwMode="auto">
          <a:xfrm>
            <a:off x="2286000" y="4325938"/>
            <a:ext cx="3781425" cy="220662"/>
            <a:chOff x="1066" y="2069"/>
            <a:chExt cx="3223" cy="182"/>
          </a:xfrm>
        </p:grpSpPr>
        <p:sp>
          <p:nvSpPr>
            <p:cNvPr id="28762" name="Line 84"/>
            <p:cNvSpPr>
              <a:spLocks noChangeShapeType="1"/>
            </p:cNvSpPr>
            <p:nvPr/>
          </p:nvSpPr>
          <p:spPr bwMode="auto">
            <a:xfrm>
              <a:off x="1066" y="2069"/>
              <a:ext cx="3223" cy="17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63" name="Line 85"/>
            <p:cNvSpPr>
              <a:spLocks noChangeShapeType="1"/>
            </p:cNvSpPr>
            <p:nvPr/>
          </p:nvSpPr>
          <p:spPr bwMode="auto">
            <a:xfrm flipV="1">
              <a:off x="1066" y="2087"/>
              <a:ext cx="3211" cy="16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86"/>
          <p:cNvGrpSpPr>
            <a:grpSpLocks/>
          </p:cNvGrpSpPr>
          <p:nvPr/>
        </p:nvGrpSpPr>
        <p:grpSpPr bwMode="auto">
          <a:xfrm>
            <a:off x="3578225" y="5162550"/>
            <a:ext cx="263525" cy="222250"/>
            <a:chOff x="1066" y="2069"/>
            <a:chExt cx="226" cy="182"/>
          </a:xfrm>
        </p:grpSpPr>
        <p:sp>
          <p:nvSpPr>
            <p:cNvPr id="28760" name="Line 87"/>
            <p:cNvSpPr>
              <a:spLocks noChangeShapeType="1"/>
            </p:cNvSpPr>
            <p:nvPr/>
          </p:nvSpPr>
          <p:spPr bwMode="auto">
            <a:xfrm>
              <a:off x="1066" y="2069"/>
              <a:ext cx="226" cy="18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61" name="Line 88"/>
            <p:cNvSpPr>
              <a:spLocks noChangeShapeType="1"/>
            </p:cNvSpPr>
            <p:nvPr/>
          </p:nvSpPr>
          <p:spPr bwMode="auto">
            <a:xfrm flipV="1">
              <a:off x="1066" y="2069"/>
              <a:ext cx="226" cy="18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738" name="Rectangle 110"/>
          <p:cNvSpPr>
            <a:spLocks noChangeArrowheads="1"/>
          </p:cNvSpPr>
          <p:nvPr/>
        </p:nvSpPr>
        <p:spPr bwMode="auto">
          <a:xfrm>
            <a:off x="6629400" y="3124200"/>
            <a:ext cx="265113" cy="22225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39" name="Text Box 114"/>
          <p:cNvSpPr txBox="1">
            <a:spLocks noChangeArrowheads="1"/>
          </p:cNvSpPr>
          <p:nvPr/>
        </p:nvSpPr>
        <p:spPr bwMode="auto">
          <a:xfrm>
            <a:off x="6851650" y="3048000"/>
            <a:ext cx="24050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>
                <a:solidFill>
                  <a:schemeClr val="bg1"/>
                </a:solidFill>
              </a:rPr>
              <a:t>: </a:t>
            </a:r>
            <a:r>
              <a:rPr lang="fr-FR" dirty="0" err="1" smtClean="0">
                <a:solidFill>
                  <a:schemeClr val="bg1"/>
                </a:solidFill>
              </a:rPr>
              <a:t>Energy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deposits</a:t>
            </a:r>
            <a:r>
              <a:rPr lang="fr-FR" dirty="0" smtClean="0">
                <a:solidFill>
                  <a:schemeClr val="bg1"/>
                </a:solidFill>
              </a:rPr>
              <a:t> incompatible </a:t>
            </a:r>
            <a:r>
              <a:rPr lang="fr-FR" dirty="0" err="1" smtClean="0">
                <a:solidFill>
                  <a:schemeClr val="bg1"/>
                </a:solidFill>
              </a:rPr>
              <a:t>with</a:t>
            </a:r>
            <a:r>
              <a:rPr lang="fr-FR" dirty="0" smtClean="0">
                <a:solidFill>
                  <a:schemeClr val="bg1"/>
                </a:solidFill>
              </a:rPr>
              <a:t> a MIP (5 to </a:t>
            </a:r>
            <a:r>
              <a:rPr lang="fr-FR" dirty="0">
                <a:solidFill>
                  <a:schemeClr val="bg1"/>
                </a:solidFill>
              </a:rPr>
              <a:t>30 MeV)</a:t>
            </a:r>
          </a:p>
        </p:txBody>
      </p:sp>
      <p:grpSp>
        <p:nvGrpSpPr>
          <p:cNvPr id="4" name="Group 115"/>
          <p:cNvGrpSpPr>
            <a:grpSpLocks/>
          </p:cNvGrpSpPr>
          <p:nvPr/>
        </p:nvGrpSpPr>
        <p:grpSpPr bwMode="auto">
          <a:xfrm>
            <a:off x="2921000" y="4056063"/>
            <a:ext cx="265113" cy="220662"/>
            <a:chOff x="1066" y="2069"/>
            <a:chExt cx="226" cy="182"/>
          </a:xfrm>
        </p:grpSpPr>
        <p:sp>
          <p:nvSpPr>
            <p:cNvPr id="28758" name="Line 116"/>
            <p:cNvSpPr>
              <a:spLocks noChangeShapeType="1"/>
            </p:cNvSpPr>
            <p:nvPr/>
          </p:nvSpPr>
          <p:spPr bwMode="auto">
            <a:xfrm>
              <a:off x="1066" y="2069"/>
              <a:ext cx="226" cy="18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59" name="Line 117"/>
            <p:cNvSpPr>
              <a:spLocks noChangeShapeType="1"/>
            </p:cNvSpPr>
            <p:nvPr/>
          </p:nvSpPr>
          <p:spPr bwMode="auto">
            <a:xfrm flipV="1">
              <a:off x="1066" y="2069"/>
              <a:ext cx="226" cy="18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118"/>
          <p:cNvGrpSpPr>
            <a:grpSpLocks/>
          </p:cNvGrpSpPr>
          <p:nvPr/>
        </p:nvGrpSpPr>
        <p:grpSpPr bwMode="auto">
          <a:xfrm>
            <a:off x="3243263" y="4616450"/>
            <a:ext cx="265112" cy="220663"/>
            <a:chOff x="1066" y="2069"/>
            <a:chExt cx="226" cy="182"/>
          </a:xfrm>
        </p:grpSpPr>
        <p:sp>
          <p:nvSpPr>
            <p:cNvPr id="28756" name="Line 119"/>
            <p:cNvSpPr>
              <a:spLocks noChangeShapeType="1"/>
            </p:cNvSpPr>
            <p:nvPr/>
          </p:nvSpPr>
          <p:spPr bwMode="auto">
            <a:xfrm>
              <a:off x="1066" y="2069"/>
              <a:ext cx="226" cy="18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57" name="Line 120"/>
            <p:cNvSpPr>
              <a:spLocks noChangeShapeType="1"/>
            </p:cNvSpPr>
            <p:nvPr/>
          </p:nvSpPr>
          <p:spPr bwMode="auto">
            <a:xfrm flipV="1">
              <a:off x="1066" y="2069"/>
              <a:ext cx="226" cy="18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742" name="Line 121"/>
          <p:cNvSpPr>
            <a:spLocks noChangeShapeType="1"/>
          </p:cNvSpPr>
          <p:nvPr/>
        </p:nvSpPr>
        <p:spPr bwMode="auto">
          <a:xfrm>
            <a:off x="3052763" y="4064000"/>
            <a:ext cx="828675" cy="1325563"/>
          </a:xfrm>
          <a:prstGeom prst="line">
            <a:avLst/>
          </a:prstGeom>
          <a:noFill/>
          <a:ln w="50800">
            <a:solidFill>
              <a:srgbClr val="FFCC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43" name="Line 122"/>
          <p:cNvSpPr>
            <a:spLocks noChangeShapeType="1"/>
          </p:cNvSpPr>
          <p:nvPr/>
        </p:nvSpPr>
        <p:spPr bwMode="auto">
          <a:xfrm>
            <a:off x="2185988" y="4670425"/>
            <a:ext cx="1433512" cy="331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44" name="Text Box 123"/>
          <p:cNvSpPr txBox="1">
            <a:spLocks noChangeArrowheads="1"/>
          </p:cNvSpPr>
          <p:nvPr/>
        </p:nvSpPr>
        <p:spPr bwMode="auto">
          <a:xfrm>
            <a:off x="-41275" y="4271963"/>
            <a:ext cx="238283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smtClean="0">
                <a:solidFill>
                  <a:schemeClr val="bg1"/>
                </a:solidFill>
              </a:rPr>
              <a:t>MIP </a:t>
            </a:r>
            <a:r>
              <a:rPr lang="fr-FR" dirty="0" err="1" smtClean="0">
                <a:solidFill>
                  <a:schemeClr val="bg1"/>
                </a:solidFill>
              </a:rPr>
              <a:t>track</a:t>
            </a:r>
            <a:r>
              <a:rPr lang="fr-FR" dirty="0" smtClean="0">
                <a:solidFill>
                  <a:schemeClr val="bg1"/>
                </a:solidFill>
              </a:rPr>
              <a:t> as </a:t>
            </a:r>
            <a:r>
              <a:rPr lang="fr-FR" dirty="0" err="1" smtClean="0">
                <a:solidFill>
                  <a:schemeClr val="bg1"/>
                </a:solidFill>
              </a:rPr>
              <a:t>reconstructed</a:t>
            </a:r>
            <a:r>
              <a:rPr lang="fr-FR" dirty="0" smtClean="0">
                <a:solidFill>
                  <a:schemeClr val="bg1"/>
                </a:solidFill>
              </a:rPr>
              <a:t> in the CAL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8745" name="Line 124"/>
          <p:cNvSpPr>
            <a:spLocks noChangeShapeType="1"/>
          </p:cNvSpPr>
          <p:nvPr/>
        </p:nvSpPr>
        <p:spPr bwMode="auto">
          <a:xfrm>
            <a:off x="1831975" y="3706813"/>
            <a:ext cx="1066800" cy="58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46" name="Text Box 125"/>
          <p:cNvSpPr txBox="1">
            <a:spLocks noChangeArrowheads="1"/>
          </p:cNvSpPr>
          <p:nvPr/>
        </p:nvSpPr>
        <p:spPr bwMode="auto">
          <a:xfrm>
            <a:off x="74613" y="3506788"/>
            <a:ext cx="18653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smtClean="0">
                <a:solidFill>
                  <a:schemeClr val="bg1"/>
                </a:solidFill>
              </a:rPr>
              <a:t>Incident proton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8747" name="Line 126"/>
          <p:cNvSpPr>
            <a:spLocks noChangeShapeType="1"/>
          </p:cNvSpPr>
          <p:nvPr/>
        </p:nvSpPr>
        <p:spPr bwMode="auto">
          <a:xfrm flipH="1">
            <a:off x="3516313" y="3822700"/>
            <a:ext cx="506412" cy="877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48" name="Text Box 127"/>
          <p:cNvSpPr txBox="1">
            <a:spLocks noChangeArrowheads="1"/>
          </p:cNvSpPr>
          <p:nvPr/>
        </p:nvSpPr>
        <p:spPr bwMode="auto">
          <a:xfrm>
            <a:off x="3127390" y="3429000"/>
            <a:ext cx="35163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smtClean="0">
                <a:solidFill>
                  <a:schemeClr val="bg1"/>
                </a:solidFill>
              </a:rPr>
              <a:t>Proton close to MIP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8749" name="Line 128"/>
          <p:cNvSpPr>
            <a:spLocks noChangeShapeType="1"/>
          </p:cNvSpPr>
          <p:nvPr/>
        </p:nvSpPr>
        <p:spPr bwMode="auto">
          <a:xfrm flipH="1">
            <a:off x="4078288" y="4635500"/>
            <a:ext cx="2586037" cy="941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50" name="Text Box 129"/>
          <p:cNvSpPr txBox="1">
            <a:spLocks noChangeArrowheads="1"/>
          </p:cNvSpPr>
          <p:nvPr/>
        </p:nvSpPr>
        <p:spPr bwMode="auto">
          <a:xfrm>
            <a:off x="6664325" y="4325938"/>
            <a:ext cx="297180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 smtClean="0">
                <a:solidFill>
                  <a:schemeClr val="bg1"/>
                </a:solidFill>
              </a:rPr>
              <a:t>Nuclear</a:t>
            </a:r>
            <a:r>
              <a:rPr lang="fr-FR" dirty="0" smtClean="0">
                <a:solidFill>
                  <a:schemeClr val="bg1"/>
                </a:solidFill>
              </a:rPr>
              <a:t> interaction,</a:t>
            </a:r>
            <a:endParaRPr lang="fr-FR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fr-FR" dirty="0" smtClean="0">
                <a:solidFill>
                  <a:schemeClr val="bg1"/>
                </a:solidFill>
              </a:rPr>
              <a:t>End of te MIP </a:t>
            </a:r>
            <a:r>
              <a:rPr lang="fr-FR" dirty="0" err="1" smtClean="0">
                <a:solidFill>
                  <a:schemeClr val="bg1"/>
                </a:solidFill>
              </a:rPr>
              <a:t>track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8751" name="Line 130"/>
          <p:cNvSpPr>
            <a:spLocks noChangeShapeType="1"/>
          </p:cNvSpPr>
          <p:nvPr/>
        </p:nvSpPr>
        <p:spPr bwMode="auto">
          <a:xfrm flipH="1">
            <a:off x="5426075" y="5549900"/>
            <a:ext cx="1238250" cy="26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52" name="Text Box 131"/>
          <p:cNvSpPr txBox="1">
            <a:spLocks noChangeArrowheads="1"/>
          </p:cNvSpPr>
          <p:nvPr/>
        </p:nvSpPr>
        <p:spPr bwMode="auto">
          <a:xfrm>
            <a:off x="6664325" y="5362575"/>
            <a:ext cx="2743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 smtClean="0">
                <a:solidFill>
                  <a:schemeClr val="bg1"/>
                </a:solidFill>
              </a:rPr>
              <a:t>Secondary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particles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8753" name="Espace réservé du numéro de diapositive 12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5B779D3-2796-408C-A590-4C5695C21692}" type="slidenum">
              <a:rPr lang="fr-FR" smtClean="0"/>
              <a:pPr/>
              <a:t>65</a:t>
            </a:fld>
            <a:endParaRPr lang="fr-FR" smtClean="0"/>
          </a:p>
        </p:txBody>
      </p:sp>
      <p:sp>
        <p:nvSpPr>
          <p:cNvPr id="28754" name="Text Box 17"/>
          <p:cNvSpPr txBox="1">
            <a:spLocks noChangeArrowheads="1"/>
          </p:cNvSpPr>
          <p:nvPr/>
        </p:nvSpPr>
        <p:spPr bwMode="auto">
          <a:xfrm>
            <a:off x="2057400" y="2743200"/>
            <a:ext cx="7239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Tracking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28755" name="Text Box 17"/>
          <p:cNvSpPr txBox="1">
            <a:spLocks noChangeArrowheads="1"/>
          </p:cNvSpPr>
          <p:nvPr/>
        </p:nvSpPr>
        <p:spPr bwMode="auto">
          <a:xfrm>
            <a:off x="2057400" y="2362200"/>
            <a:ext cx="7239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dirty="0" smtClean="0">
                <a:solidFill>
                  <a:schemeClr val="bg1"/>
                </a:solidFill>
              </a:rPr>
              <a:t> </a:t>
            </a:r>
            <a:r>
              <a:rPr lang="fr-FR" sz="2000" dirty="0" err="1" smtClean="0">
                <a:solidFill>
                  <a:schemeClr val="bg1"/>
                </a:solidFill>
              </a:rPr>
              <a:t>Cleaning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92" name="Text Box 2"/>
          <p:cNvSpPr txBox="1">
            <a:spLocks noChangeArrowheads="1"/>
          </p:cNvSpPr>
          <p:nvPr/>
        </p:nvSpPr>
        <p:spPr bwMode="auto">
          <a:xfrm>
            <a:off x="152400" y="228600"/>
            <a:ext cx="89916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400" b="1" dirty="0" err="1" smtClean="0">
                <a:solidFill>
                  <a:schemeClr val="bg1"/>
                </a:solidFill>
              </a:rPr>
              <a:t>MipFinder</a:t>
            </a:r>
            <a:endParaRPr lang="fr-FR" sz="3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9"/>
          <p:cNvGrpSpPr>
            <a:grpSpLocks/>
          </p:cNvGrpSpPr>
          <p:nvPr/>
        </p:nvGrpSpPr>
        <p:grpSpPr bwMode="auto">
          <a:xfrm>
            <a:off x="228600" y="1219200"/>
            <a:ext cx="8739188" cy="5029200"/>
            <a:chOff x="144" y="912"/>
            <a:chExt cx="5505" cy="3168"/>
          </a:xfrm>
        </p:grpSpPr>
        <p:pic>
          <p:nvPicPr>
            <p:cNvPr id="29701" name="Picture 128" descr="protonFred_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4" y="2810"/>
              <a:ext cx="2736" cy="12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02" name="Picture 129" descr="gammaFred_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928" y="1451"/>
              <a:ext cx="2721" cy="1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03" name="Picture 130" descr="gammaFred_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938" y="2807"/>
              <a:ext cx="2670" cy="1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704" name="Text Box 131"/>
            <p:cNvSpPr txBox="1">
              <a:spLocks noChangeArrowheads="1"/>
            </p:cNvSpPr>
            <p:nvPr/>
          </p:nvSpPr>
          <p:spPr bwMode="auto">
            <a:xfrm>
              <a:off x="288" y="1008"/>
              <a:ext cx="2304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fr-FR" sz="3200" b="1" dirty="0">
                  <a:solidFill>
                    <a:srgbClr val="FFCC00"/>
                  </a:solidFill>
                </a:rPr>
                <a:t>Proton</a:t>
              </a:r>
            </a:p>
          </p:txBody>
        </p:sp>
        <p:sp>
          <p:nvSpPr>
            <p:cNvPr id="29705" name="Text Box 132"/>
            <p:cNvSpPr txBox="1">
              <a:spLocks noChangeArrowheads="1"/>
            </p:cNvSpPr>
            <p:nvPr/>
          </p:nvSpPr>
          <p:spPr bwMode="auto">
            <a:xfrm>
              <a:off x="3168" y="1008"/>
              <a:ext cx="2304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fr-FR" sz="3200" b="1" dirty="0">
                  <a:solidFill>
                    <a:srgbClr val="FFCC00"/>
                  </a:solidFill>
                </a:rPr>
                <a:t>Photon gamma</a:t>
              </a:r>
            </a:p>
          </p:txBody>
        </p:sp>
        <p:pic>
          <p:nvPicPr>
            <p:cNvPr id="29706" name="Picture 133" descr="protonFred_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44" y="1440"/>
              <a:ext cx="2741" cy="1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707" name="Line 134"/>
            <p:cNvSpPr>
              <a:spLocks noChangeShapeType="1"/>
            </p:cNvSpPr>
            <p:nvPr/>
          </p:nvSpPr>
          <p:spPr bwMode="auto">
            <a:xfrm flipH="1">
              <a:off x="2448" y="1152"/>
              <a:ext cx="33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08" name="Text Box 135"/>
            <p:cNvSpPr txBox="1">
              <a:spLocks noChangeArrowheads="1"/>
            </p:cNvSpPr>
            <p:nvPr/>
          </p:nvSpPr>
          <p:spPr bwMode="auto">
            <a:xfrm>
              <a:off x="2784" y="1008"/>
              <a:ext cx="86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dirty="0">
                  <a:solidFill>
                    <a:schemeClr val="bg1"/>
                  </a:solidFill>
                </a:rPr>
                <a:t>LAT</a:t>
              </a:r>
            </a:p>
          </p:txBody>
        </p:sp>
        <p:sp>
          <p:nvSpPr>
            <p:cNvPr id="29709" name="Line 136"/>
            <p:cNvSpPr>
              <a:spLocks noChangeShapeType="1"/>
            </p:cNvSpPr>
            <p:nvPr/>
          </p:nvSpPr>
          <p:spPr bwMode="auto">
            <a:xfrm>
              <a:off x="720" y="1152"/>
              <a:ext cx="14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0" name="Text Box 137"/>
            <p:cNvSpPr txBox="1">
              <a:spLocks noChangeArrowheads="1"/>
            </p:cNvSpPr>
            <p:nvPr/>
          </p:nvSpPr>
          <p:spPr bwMode="auto">
            <a:xfrm>
              <a:off x="465" y="912"/>
              <a:ext cx="120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dirty="0" err="1" smtClean="0">
                  <a:solidFill>
                    <a:schemeClr val="bg1"/>
                  </a:solidFill>
                </a:rPr>
                <a:t>Tracker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29711" name="Text Box 138"/>
            <p:cNvSpPr txBox="1">
              <a:spLocks noChangeArrowheads="1"/>
            </p:cNvSpPr>
            <p:nvPr/>
          </p:nvSpPr>
          <p:spPr bwMode="auto">
            <a:xfrm>
              <a:off x="1824" y="960"/>
              <a:ext cx="86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dirty="0" err="1" smtClean="0">
                  <a:solidFill>
                    <a:schemeClr val="bg1"/>
                  </a:solidFill>
                </a:rPr>
                <a:t>Calorimeter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29712" name="Line 139"/>
            <p:cNvSpPr>
              <a:spLocks noChangeShapeType="1"/>
            </p:cNvSpPr>
            <p:nvPr/>
          </p:nvSpPr>
          <p:spPr bwMode="auto">
            <a:xfrm flipH="1">
              <a:off x="1200" y="1200"/>
              <a:ext cx="816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3" name="Line 140"/>
            <p:cNvSpPr>
              <a:spLocks noChangeShapeType="1"/>
            </p:cNvSpPr>
            <p:nvPr/>
          </p:nvSpPr>
          <p:spPr bwMode="auto">
            <a:xfrm flipH="1">
              <a:off x="1056" y="2784"/>
              <a:ext cx="864" cy="124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4" name="Line 141"/>
            <p:cNvSpPr>
              <a:spLocks noChangeShapeType="1"/>
            </p:cNvSpPr>
            <p:nvPr/>
          </p:nvSpPr>
          <p:spPr bwMode="auto">
            <a:xfrm flipH="1">
              <a:off x="1344" y="3312"/>
              <a:ext cx="144" cy="432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5" name="Line 142"/>
            <p:cNvSpPr>
              <a:spLocks noChangeShapeType="1"/>
            </p:cNvSpPr>
            <p:nvPr/>
          </p:nvSpPr>
          <p:spPr bwMode="auto">
            <a:xfrm flipH="1">
              <a:off x="3792" y="2784"/>
              <a:ext cx="864" cy="124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6" name="Line 143"/>
            <p:cNvSpPr>
              <a:spLocks noChangeShapeType="1"/>
            </p:cNvSpPr>
            <p:nvPr/>
          </p:nvSpPr>
          <p:spPr bwMode="auto">
            <a:xfrm>
              <a:off x="4176" y="3216"/>
              <a:ext cx="96" cy="432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7" name="Line 144"/>
            <p:cNvSpPr>
              <a:spLocks noChangeShapeType="1"/>
            </p:cNvSpPr>
            <p:nvPr/>
          </p:nvSpPr>
          <p:spPr bwMode="auto">
            <a:xfrm>
              <a:off x="1728" y="307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8" name="Text Box 145"/>
            <p:cNvSpPr txBox="1">
              <a:spLocks noChangeArrowheads="1"/>
            </p:cNvSpPr>
            <p:nvPr/>
          </p:nvSpPr>
          <p:spPr bwMode="auto">
            <a:xfrm>
              <a:off x="2304" y="2928"/>
              <a:ext cx="1008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dirty="0" err="1" smtClean="0"/>
                <a:t>Simulated</a:t>
              </a:r>
              <a:r>
                <a:rPr lang="fr-FR" dirty="0" smtClean="0"/>
                <a:t> proton </a:t>
              </a:r>
              <a:r>
                <a:rPr lang="fr-FR" dirty="0" err="1" smtClean="0"/>
                <a:t>track</a:t>
              </a:r>
              <a:endParaRPr lang="fr-FR" dirty="0"/>
            </a:p>
          </p:txBody>
        </p:sp>
        <p:sp>
          <p:nvSpPr>
            <p:cNvPr id="29719" name="Text Box 146"/>
            <p:cNvSpPr txBox="1">
              <a:spLocks noChangeArrowheads="1"/>
            </p:cNvSpPr>
            <p:nvPr/>
          </p:nvSpPr>
          <p:spPr bwMode="auto">
            <a:xfrm>
              <a:off x="144" y="2908"/>
              <a:ext cx="864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dirty="0" err="1" smtClean="0"/>
                <a:t>MipFinder</a:t>
              </a:r>
              <a:r>
                <a:rPr lang="fr-FR" dirty="0" smtClean="0"/>
                <a:t> </a:t>
              </a:r>
              <a:r>
                <a:rPr lang="fr-FR" dirty="0" err="1" smtClean="0"/>
                <a:t>track</a:t>
              </a:r>
              <a:endParaRPr lang="fr-FR" dirty="0"/>
            </a:p>
          </p:txBody>
        </p:sp>
        <p:sp>
          <p:nvSpPr>
            <p:cNvPr id="29720" name="Line 147"/>
            <p:cNvSpPr>
              <a:spLocks noChangeShapeType="1"/>
            </p:cNvSpPr>
            <p:nvPr/>
          </p:nvSpPr>
          <p:spPr bwMode="auto">
            <a:xfrm>
              <a:off x="672" y="3072"/>
              <a:ext cx="76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699" name="Espace réservé du numéro de diapositive 2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2CB5C10-5058-44EC-BB7A-903A44E93016}" type="slidenum">
              <a:rPr lang="fr-FR" smtClean="0">
                <a:latin typeface="Arial" pitchFamily="34" charset="0"/>
              </a:rPr>
              <a:pPr/>
              <a:t>66</a:t>
            </a:fld>
            <a:endParaRPr lang="fr-FR" smtClean="0">
              <a:latin typeface="Arial" pitchFamily="34" charset="0"/>
            </a:endParaRPr>
          </a:p>
        </p:txBody>
      </p:sp>
      <p:sp>
        <p:nvSpPr>
          <p:cNvPr id="29700" name="Text Box 2"/>
          <p:cNvSpPr txBox="1">
            <a:spLocks noChangeArrowheads="1"/>
          </p:cNvSpPr>
          <p:nvPr/>
        </p:nvSpPr>
        <p:spPr bwMode="auto">
          <a:xfrm>
            <a:off x="152400" y="228600"/>
            <a:ext cx="89916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400" b="1" dirty="0" err="1" smtClean="0">
                <a:solidFill>
                  <a:schemeClr val="bg1"/>
                </a:solidFill>
              </a:rPr>
              <a:t>MipFinder</a:t>
            </a:r>
            <a:endParaRPr lang="fr-FR" sz="3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508375" y="4533900"/>
            <a:ext cx="3429000" cy="2114550"/>
          </a:xfrm>
          <a:prstGeom prst="rect">
            <a:avLst/>
          </a:prstGeom>
          <a:solidFill>
            <a:srgbClr val="FF99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6513" y="4533900"/>
            <a:ext cx="3432175" cy="2114550"/>
          </a:xfrm>
          <a:prstGeom prst="rect">
            <a:avLst/>
          </a:prstGeom>
          <a:solidFill>
            <a:srgbClr val="CC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76200" y="2095500"/>
            <a:ext cx="3429000" cy="24003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4343400" y="990600"/>
            <a:ext cx="1752600" cy="129540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2286000" y="990600"/>
            <a:ext cx="1981200" cy="10668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76200" y="990600"/>
            <a:ext cx="1981200" cy="1066800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0728" name="Text Box 9"/>
          <p:cNvSpPr txBox="1">
            <a:spLocks noChangeArrowheads="1"/>
          </p:cNvSpPr>
          <p:nvPr/>
        </p:nvSpPr>
        <p:spPr bwMode="auto">
          <a:xfrm>
            <a:off x="214313" y="2057400"/>
            <a:ext cx="14398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2"/>
              </a:buBlip>
            </a:pPr>
            <a:r>
              <a:rPr lang="fr-FR" sz="2400" b="1">
                <a:solidFill>
                  <a:srgbClr val="CC3300"/>
                </a:solidFill>
              </a:rPr>
              <a:t> </a:t>
            </a:r>
            <a:r>
              <a:rPr lang="fr-FR" sz="2400">
                <a:solidFill>
                  <a:srgbClr val="CC3300"/>
                </a:solidFill>
              </a:rPr>
              <a:t>E</a:t>
            </a:r>
            <a:r>
              <a:rPr lang="fr-FR" sz="2400" baseline="-25000">
                <a:solidFill>
                  <a:srgbClr val="CC3300"/>
                </a:solidFill>
              </a:rPr>
              <a:t>RM</a:t>
            </a:r>
            <a:r>
              <a:rPr lang="fr-FR" sz="2400">
                <a:solidFill>
                  <a:srgbClr val="CC3300"/>
                </a:solidFill>
              </a:rPr>
              <a:t> :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52400" y="2547938"/>
            <a:ext cx="1727200" cy="1871662"/>
            <a:chOff x="431" y="1344"/>
            <a:chExt cx="1088" cy="1179"/>
          </a:xfrm>
        </p:grpSpPr>
        <p:sp>
          <p:nvSpPr>
            <p:cNvPr id="30848" name="Line 11"/>
            <p:cNvSpPr>
              <a:spLocks noChangeShapeType="1"/>
            </p:cNvSpPr>
            <p:nvPr/>
          </p:nvSpPr>
          <p:spPr bwMode="auto">
            <a:xfrm>
              <a:off x="567" y="1389"/>
              <a:ext cx="862" cy="1134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49" name="Oval 12"/>
            <p:cNvSpPr>
              <a:spLocks noChangeArrowheads="1"/>
            </p:cNvSpPr>
            <p:nvPr/>
          </p:nvSpPr>
          <p:spPr bwMode="auto">
            <a:xfrm>
              <a:off x="431" y="1344"/>
              <a:ext cx="272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850" name="Oval 13"/>
            <p:cNvSpPr>
              <a:spLocks noChangeArrowheads="1"/>
            </p:cNvSpPr>
            <p:nvPr/>
          </p:nvSpPr>
          <p:spPr bwMode="auto">
            <a:xfrm>
              <a:off x="1247" y="2432"/>
              <a:ext cx="272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851" name="Line 14"/>
            <p:cNvSpPr>
              <a:spLocks noChangeShapeType="1"/>
            </p:cNvSpPr>
            <p:nvPr/>
          </p:nvSpPr>
          <p:spPr bwMode="auto">
            <a:xfrm>
              <a:off x="703" y="1389"/>
              <a:ext cx="816" cy="10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52" name="Line 15"/>
            <p:cNvSpPr>
              <a:spLocks noChangeShapeType="1"/>
            </p:cNvSpPr>
            <p:nvPr/>
          </p:nvSpPr>
          <p:spPr bwMode="auto">
            <a:xfrm>
              <a:off x="445" y="1403"/>
              <a:ext cx="816" cy="10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730" name="Line 16"/>
          <p:cNvSpPr>
            <a:spLocks noChangeShapeType="1"/>
          </p:cNvSpPr>
          <p:nvPr/>
        </p:nvSpPr>
        <p:spPr bwMode="auto">
          <a:xfrm flipH="1">
            <a:off x="871538" y="2836863"/>
            <a:ext cx="576262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31" name="Text Box 17"/>
          <p:cNvSpPr txBox="1">
            <a:spLocks noChangeArrowheads="1"/>
          </p:cNvSpPr>
          <p:nvPr/>
        </p:nvSpPr>
        <p:spPr bwMode="auto">
          <a:xfrm>
            <a:off x="1376363" y="2528888"/>
            <a:ext cx="21288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Trace MF</a:t>
            </a:r>
          </a:p>
        </p:txBody>
      </p:sp>
      <p:sp>
        <p:nvSpPr>
          <p:cNvPr id="30732" name="Line 18"/>
          <p:cNvSpPr>
            <a:spLocks noChangeShapeType="1"/>
          </p:cNvSpPr>
          <p:nvPr/>
        </p:nvSpPr>
        <p:spPr bwMode="auto">
          <a:xfrm flipH="1">
            <a:off x="1231900" y="3268663"/>
            <a:ext cx="43180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33" name="Text Box 19"/>
          <p:cNvSpPr txBox="1">
            <a:spLocks noChangeArrowheads="1"/>
          </p:cNvSpPr>
          <p:nvPr/>
        </p:nvSpPr>
        <p:spPr bwMode="auto">
          <a:xfrm>
            <a:off x="1592263" y="2908300"/>
            <a:ext cx="2160587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Energie contenue dans un cylindre d’un rayon de Molière</a:t>
            </a:r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4443413" y="946150"/>
            <a:ext cx="1728787" cy="1335088"/>
            <a:chOff x="2290" y="602"/>
            <a:chExt cx="1089" cy="841"/>
          </a:xfrm>
        </p:grpSpPr>
        <p:sp>
          <p:nvSpPr>
            <p:cNvPr id="30846" name="Text Box 21"/>
            <p:cNvSpPr txBox="1">
              <a:spLocks noChangeArrowheads="1"/>
            </p:cNvSpPr>
            <p:nvPr/>
          </p:nvSpPr>
          <p:spPr bwMode="auto">
            <a:xfrm>
              <a:off x="2291" y="602"/>
              <a:ext cx="90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Blip>
                  <a:blip r:embed="rId2"/>
                </a:buBlip>
              </a:pPr>
              <a:r>
                <a:rPr lang="fr-FR" sz="2400" b="1">
                  <a:solidFill>
                    <a:srgbClr val="CC3300"/>
                  </a:solidFill>
                </a:rPr>
                <a:t> </a:t>
              </a:r>
              <a:r>
                <a:rPr lang="fr-FR" sz="2400">
                  <a:solidFill>
                    <a:srgbClr val="CC3300"/>
                  </a:solidFill>
                  <a:sym typeface="Symbol" pitchFamily="18" charset="2"/>
                </a:rPr>
                <a:t></a:t>
              </a:r>
              <a:r>
                <a:rPr lang="fr-FR" sz="2400" baseline="30000">
                  <a:solidFill>
                    <a:srgbClr val="CC3300"/>
                  </a:solidFill>
                  <a:sym typeface="Symbol" pitchFamily="18" charset="2"/>
                </a:rPr>
                <a:t>2</a:t>
              </a:r>
              <a:r>
                <a:rPr lang="fr-FR" sz="2400">
                  <a:solidFill>
                    <a:srgbClr val="CC3300"/>
                  </a:solidFill>
                </a:rPr>
                <a:t> :</a:t>
              </a:r>
            </a:p>
          </p:txBody>
        </p:sp>
        <p:sp>
          <p:nvSpPr>
            <p:cNvPr id="30847" name="Text Box 22"/>
            <p:cNvSpPr txBox="1">
              <a:spLocks noChangeArrowheads="1"/>
            </p:cNvSpPr>
            <p:nvPr/>
          </p:nvSpPr>
          <p:spPr bwMode="auto">
            <a:xfrm>
              <a:off x="2290" y="866"/>
              <a:ext cx="1089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/>
                <a:t>Qualité de reconstruction de la trace</a:t>
              </a:r>
            </a:p>
          </p:txBody>
        </p:sp>
      </p:grpSp>
      <p:sp>
        <p:nvSpPr>
          <p:cNvPr id="30735" name="Text Box 23"/>
          <p:cNvSpPr txBox="1">
            <a:spLocks noChangeArrowheads="1"/>
          </p:cNvSpPr>
          <p:nvPr/>
        </p:nvSpPr>
        <p:spPr bwMode="auto">
          <a:xfrm>
            <a:off x="6256338" y="906463"/>
            <a:ext cx="14398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2"/>
              </a:buBlip>
            </a:pPr>
            <a:r>
              <a:rPr lang="fr-FR" sz="2400" b="1">
                <a:solidFill>
                  <a:srgbClr val="CC3300"/>
                </a:solidFill>
              </a:rPr>
              <a:t> </a:t>
            </a:r>
            <a:r>
              <a:rPr lang="fr-FR" sz="2400">
                <a:solidFill>
                  <a:srgbClr val="CC3300"/>
                </a:solidFill>
              </a:rPr>
              <a:t>E</a:t>
            </a:r>
            <a:r>
              <a:rPr lang="fr-FR" sz="2400" baseline="-25000">
                <a:solidFill>
                  <a:srgbClr val="CC3300"/>
                </a:solidFill>
              </a:rPr>
              <a:t>c</a:t>
            </a:r>
            <a:r>
              <a:rPr lang="fr-FR" sz="2400">
                <a:solidFill>
                  <a:srgbClr val="CC3300"/>
                </a:solidFill>
              </a:rPr>
              <a:t> :</a:t>
            </a:r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6702425" y="1447800"/>
            <a:ext cx="2147888" cy="2438400"/>
            <a:chOff x="3605" y="935"/>
            <a:chExt cx="1771" cy="2268"/>
          </a:xfrm>
        </p:grpSpPr>
        <p:grpSp>
          <p:nvGrpSpPr>
            <p:cNvPr id="5" name="Group 25"/>
            <p:cNvGrpSpPr>
              <a:grpSpLocks/>
            </p:cNvGrpSpPr>
            <p:nvPr/>
          </p:nvGrpSpPr>
          <p:grpSpPr bwMode="auto">
            <a:xfrm>
              <a:off x="3605" y="935"/>
              <a:ext cx="1771" cy="2268"/>
              <a:chOff x="3605" y="935"/>
              <a:chExt cx="1771" cy="2268"/>
            </a:xfrm>
          </p:grpSpPr>
          <p:grpSp>
            <p:nvGrpSpPr>
              <p:cNvPr id="6" name="Group 26"/>
              <p:cNvGrpSpPr>
                <a:grpSpLocks/>
              </p:cNvGrpSpPr>
              <p:nvPr/>
            </p:nvGrpSpPr>
            <p:grpSpPr bwMode="auto">
              <a:xfrm>
                <a:off x="3605" y="1117"/>
                <a:ext cx="1771" cy="1769"/>
                <a:chOff x="3605" y="1117"/>
                <a:chExt cx="1771" cy="1769"/>
              </a:xfrm>
            </p:grpSpPr>
            <p:grpSp>
              <p:nvGrpSpPr>
                <p:cNvPr id="7" name="Group 27"/>
                <p:cNvGrpSpPr>
                  <a:grpSpLocks/>
                </p:cNvGrpSpPr>
                <p:nvPr/>
              </p:nvGrpSpPr>
              <p:grpSpPr bwMode="auto">
                <a:xfrm>
                  <a:off x="3605" y="1117"/>
                  <a:ext cx="1770" cy="409"/>
                  <a:chOff x="3605" y="1117"/>
                  <a:chExt cx="1770" cy="409"/>
                </a:xfrm>
              </p:grpSpPr>
              <p:sp>
                <p:nvSpPr>
                  <p:cNvPr id="30837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3606" y="1117"/>
                    <a:ext cx="1769" cy="181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38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3605" y="1343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39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3833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40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4059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41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4286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42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4513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43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4739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44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4966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45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5193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8" name="Group 37"/>
                <p:cNvGrpSpPr>
                  <a:grpSpLocks/>
                </p:cNvGrpSpPr>
                <p:nvPr/>
              </p:nvGrpSpPr>
              <p:grpSpPr bwMode="auto">
                <a:xfrm>
                  <a:off x="3606" y="1570"/>
                  <a:ext cx="1770" cy="409"/>
                  <a:chOff x="3605" y="1117"/>
                  <a:chExt cx="1770" cy="409"/>
                </a:xfrm>
              </p:grpSpPr>
              <p:sp>
                <p:nvSpPr>
                  <p:cNvPr id="30828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3606" y="1117"/>
                    <a:ext cx="1769" cy="181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29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3605" y="1343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30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3833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31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4059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32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4286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33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4513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34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4739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35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4966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36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5193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9" name="Group 47"/>
                <p:cNvGrpSpPr>
                  <a:grpSpLocks/>
                </p:cNvGrpSpPr>
                <p:nvPr/>
              </p:nvGrpSpPr>
              <p:grpSpPr bwMode="auto">
                <a:xfrm>
                  <a:off x="3605" y="2023"/>
                  <a:ext cx="1770" cy="409"/>
                  <a:chOff x="3605" y="1117"/>
                  <a:chExt cx="1770" cy="409"/>
                </a:xfrm>
              </p:grpSpPr>
              <p:sp>
                <p:nvSpPr>
                  <p:cNvPr id="30819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3606" y="1117"/>
                    <a:ext cx="1769" cy="181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20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3605" y="1343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21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3833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22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4059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23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4286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24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4513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25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4739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26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4966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2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5193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10" name="Group 57"/>
                <p:cNvGrpSpPr>
                  <a:grpSpLocks/>
                </p:cNvGrpSpPr>
                <p:nvPr/>
              </p:nvGrpSpPr>
              <p:grpSpPr bwMode="auto">
                <a:xfrm>
                  <a:off x="3606" y="2477"/>
                  <a:ext cx="1770" cy="409"/>
                  <a:chOff x="3605" y="1117"/>
                  <a:chExt cx="1770" cy="409"/>
                </a:xfrm>
              </p:grpSpPr>
              <p:sp>
                <p:nvSpPr>
                  <p:cNvPr id="30810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3606" y="1117"/>
                    <a:ext cx="1769" cy="181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11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3605" y="1343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12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3833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13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059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14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4286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15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4513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16" name="Rectangle 64"/>
                  <p:cNvSpPr>
                    <a:spLocks noChangeArrowheads="1"/>
                  </p:cNvSpPr>
                  <p:nvPr/>
                </p:nvSpPr>
                <p:spPr bwMode="auto">
                  <a:xfrm>
                    <a:off x="4739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17" name="Rectangle 65"/>
                  <p:cNvSpPr>
                    <a:spLocks noChangeArrowheads="1"/>
                  </p:cNvSpPr>
                  <p:nvPr/>
                </p:nvSpPr>
                <p:spPr bwMode="auto">
                  <a:xfrm>
                    <a:off x="4966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0818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5193" y="1344"/>
                    <a:ext cx="182" cy="1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30787" name="Line 67"/>
              <p:cNvSpPr>
                <a:spLocks noChangeShapeType="1"/>
              </p:cNvSpPr>
              <p:nvPr/>
            </p:nvSpPr>
            <p:spPr bwMode="auto">
              <a:xfrm>
                <a:off x="3651" y="935"/>
                <a:ext cx="1633" cy="2223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8" name="Line 68"/>
              <p:cNvSpPr>
                <a:spLocks noChangeShapeType="1"/>
              </p:cNvSpPr>
              <p:nvPr/>
            </p:nvSpPr>
            <p:spPr bwMode="auto">
              <a:xfrm>
                <a:off x="3787" y="1117"/>
                <a:ext cx="136" cy="181"/>
              </a:xfrm>
              <a:prstGeom prst="line">
                <a:avLst/>
              </a:prstGeom>
              <a:noFill/>
              <a:ln w="38100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9" name="Line 69"/>
              <p:cNvSpPr>
                <a:spLocks noChangeShapeType="1"/>
              </p:cNvSpPr>
              <p:nvPr/>
            </p:nvSpPr>
            <p:spPr bwMode="auto">
              <a:xfrm>
                <a:off x="3944" y="1334"/>
                <a:ext cx="136" cy="181"/>
              </a:xfrm>
              <a:prstGeom prst="line">
                <a:avLst/>
              </a:prstGeom>
              <a:noFill/>
              <a:ln w="38100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0" name="Line 70"/>
              <p:cNvSpPr>
                <a:spLocks noChangeShapeType="1"/>
              </p:cNvSpPr>
              <p:nvPr/>
            </p:nvSpPr>
            <p:spPr bwMode="auto">
              <a:xfrm>
                <a:off x="4286" y="1798"/>
                <a:ext cx="136" cy="181"/>
              </a:xfrm>
              <a:prstGeom prst="line">
                <a:avLst/>
              </a:prstGeom>
              <a:noFill/>
              <a:ln w="38100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1" name="Line 71"/>
              <p:cNvSpPr>
                <a:spLocks noChangeShapeType="1"/>
              </p:cNvSpPr>
              <p:nvPr/>
            </p:nvSpPr>
            <p:spPr bwMode="auto">
              <a:xfrm>
                <a:off x="4112" y="1571"/>
                <a:ext cx="136" cy="181"/>
              </a:xfrm>
              <a:prstGeom prst="line">
                <a:avLst/>
              </a:prstGeom>
              <a:noFill/>
              <a:ln w="38100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2" name="Line 72"/>
              <p:cNvSpPr>
                <a:spLocks noChangeShapeType="1"/>
              </p:cNvSpPr>
              <p:nvPr/>
            </p:nvSpPr>
            <p:spPr bwMode="auto">
              <a:xfrm>
                <a:off x="4454" y="2024"/>
                <a:ext cx="136" cy="181"/>
              </a:xfrm>
              <a:prstGeom prst="line">
                <a:avLst/>
              </a:prstGeom>
              <a:noFill/>
              <a:ln w="38100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3" name="Line 73"/>
              <p:cNvSpPr>
                <a:spLocks noChangeShapeType="1"/>
              </p:cNvSpPr>
              <p:nvPr/>
            </p:nvSpPr>
            <p:spPr bwMode="auto">
              <a:xfrm>
                <a:off x="4621" y="2251"/>
                <a:ext cx="136" cy="181"/>
              </a:xfrm>
              <a:prstGeom prst="line">
                <a:avLst/>
              </a:prstGeom>
              <a:noFill/>
              <a:ln w="38100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4" name="Line 74"/>
              <p:cNvSpPr>
                <a:spLocks noChangeShapeType="1"/>
              </p:cNvSpPr>
              <p:nvPr/>
            </p:nvSpPr>
            <p:spPr bwMode="auto">
              <a:xfrm>
                <a:off x="4785" y="2478"/>
                <a:ext cx="136" cy="181"/>
              </a:xfrm>
              <a:prstGeom prst="line">
                <a:avLst/>
              </a:prstGeom>
              <a:noFill/>
              <a:ln w="38100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5" name="Line 75"/>
              <p:cNvSpPr>
                <a:spLocks noChangeShapeType="1"/>
              </p:cNvSpPr>
              <p:nvPr/>
            </p:nvSpPr>
            <p:spPr bwMode="auto">
              <a:xfrm>
                <a:off x="4953" y="2705"/>
                <a:ext cx="136" cy="181"/>
              </a:xfrm>
              <a:prstGeom prst="line">
                <a:avLst/>
              </a:prstGeom>
              <a:noFill/>
              <a:ln w="38100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6" name="Line 76"/>
              <p:cNvSpPr>
                <a:spLocks noChangeShapeType="1"/>
              </p:cNvSpPr>
              <p:nvPr/>
            </p:nvSpPr>
            <p:spPr bwMode="auto">
              <a:xfrm>
                <a:off x="5284" y="935"/>
                <a:ext cx="0" cy="22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7" name="Line 77"/>
              <p:cNvSpPr>
                <a:spLocks noChangeShapeType="1"/>
              </p:cNvSpPr>
              <p:nvPr/>
            </p:nvSpPr>
            <p:spPr bwMode="auto">
              <a:xfrm>
                <a:off x="3871" y="1207"/>
                <a:ext cx="959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8" name="Text Box 78"/>
              <p:cNvSpPr txBox="1">
                <a:spLocks noChangeArrowheads="1"/>
              </p:cNvSpPr>
              <p:nvPr/>
            </p:nvSpPr>
            <p:spPr bwMode="auto">
              <a:xfrm>
                <a:off x="4801" y="1080"/>
                <a:ext cx="500" cy="2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sz="1400"/>
                  <a:t>E</a:t>
                </a:r>
                <a:r>
                  <a:rPr lang="fr-FR" sz="1400" baseline="-25000"/>
                  <a:t>c</a:t>
                </a:r>
                <a:r>
                  <a:rPr lang="fr-FR" sz="1400"/>
                  <a:t>1</a:t>
                </a:r>
              </a:p>
            </p:txBody>
          </p:sp>
          <p:sp>
            <p:nvSpPr>
              <p:cNvPr id="30799" name="Text Box 79"/>
              <p:cNvSpPr txBox="1">
                <a:spLocks noChangeArrowheads="1"/>
              </p:cNvSpPr>
              <p:nvPr/>
            </p:nvSpPr>
            <p:spPr bwMode="auto">
              <a:xfrm>
                <a:off x="4801" y="1294"/>
                <a:ext cx="500" cy="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sz="1200"/>
                  <a:t>E</a:t>
                </a:r>
                <a:r>
                  <a:rPr lang="fr-FR" sz="1200" baseline="-25000"/>
                  <a:t>c</a:t>
                </a:r>
                <a:r>
                  <a:rPr lang="fr-FR" sz="1200"/>
                  <a:t>2</a:t>
                </a:r>
              </a:p>
            </p:txBody>
          </p:sp>
          <p:sp>
            <p:nvSpPr>
              <p:cNvPr id="30800" name="Text Box 80"/>
              <p:cNvSpPr txBox="1">
                <a:spLocks noChangeArrowheads="1"/>
              </p:cNvSpPr>
              <p:nvPr/>
            </p:nvSpPr>
            <p:spPr bwMode="auto">
              <a:xfrm>
                <a:off x="4808" y="1526"/>
                <a:ext cx="497" cy="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sz="1200"/>
                  <a:t>E</a:t>
                </a:r>
                <a:r>
                  <a:rPr lang="fr-FR" sz="1200" baseline="-25000"/>
                  <a:t>c</a:t>
                </a:r>
                <a:r>
                  <a:rPr lang="fr-FR" sz="1200"/>
                  <a:t>3</a:t>
                </a:r>
              </a:p>
            </p:txBody>
          </p:sp>
          <p:sp>
            <p:nvSpPr>
              <p:cNvPr id="30801" name="Text Box 81"/>
              <p:cNvSpPr txBox="1">
                <a:spLocks noChangeArrowheads="1"/>
              </p:cNvSpPr>
              <p:nvPr/>
            </p:nvSpPr>
            <p:spPr bwMode="auto">
              <a:xfrm>
                <a:off x="4808" y="1749"/>
                <a:ext cx="497" cy="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sz="1200"/>
                  <a:t>E</a:t>
                </a:r>
                <a:r>
                  <a:rPr lang="fr-FR" sz="1200" baseline="-25000"/>
                  <a:t>c</a:t>
                </a:r>
                <a:r>
                  <a:rPr lang="fr-FR" sz="1200"/>
                  <a:t>4</a:t>
                </a:r>
              </a:p>
            </p:txBody>
          </p:sp>
          <p:sp>
            <p:nvSpPr>
              <p:cNvPr id="30802" name="Text Box 82"/>
              <p:cNvSpPr txBox="1">
                <a:spLocks noChangeArrowheads="1"/>
              </p:cNvSpPr>
              <p:nvPr/>
            </p:nvSpPr>
            <p:spPr bwMode="auto">
              <a:xfrm>
                <a:off x="4808" y="1975"/>
                <a:ext cx="497" cy="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sz="1200"/>
                  <a:t>E</a:t>
                </a:r>
                <a:r>
                  <a:rPr lang="fr-FR" sz="1200" baseline="-25000"/>
                  <a:t>c</a:t>
                </a:r>
                <a:r>
                  <a:rPr lang="fr-FR" sz="1200"/>
                  <a:t>5</a:t>
                </a:r>
              </a:p>
            </p:txBody>
          </p:sp>
          <p:sp>
            <p:nvSpPr>
              <p:cNvPr id="30803" name="Text Box 83"/>
              <p:cNvSpPr txBox="1">
                <a:spLocks noChangeArrowheads="1"/>
              </p:cNvSpPr>
              <p:nvPr/>
            </p:nvSpPr>
            <p:spPr bwMode="auto">
              <a:xfrm>
                <a:off x="4808" y="2200"/>
                <a:ext cx="497" cy="2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fr-FR" sz="1200"/>
                  <a:t>E</a:t>
                </a:r>
                <a:r>
                  <a:rPr lang="fr-FR" sz="1200" baseline="-25000"/>
                  <a:t>c</a:t>
                </a:r>
                <a:r>
                  <a:rPr lang="fr-FR" sz="1200"/>
                  <a:t>6</a:t>
                </a:r>
              </a:p>
            </p:txBody>
          </p:sp>
          <p:sp>
            <p:nvSpPr>
              <p:cNvPr id="30804" name="Line 84"/>
              <p:cNvSpPr>
                <a:spLocks noChangeShapeType="1"/>
              </p:cNvSpPr>
              <p:nvPr/>
            </p:nvSpPr>
            <p:spPr bwMode="auto">
              <a:xfrm>
                <a:off x="4014" y="1434"/>
                <a:ext cx="816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5" name="Line 85"/>
              <p:cNvSpPr>
                <a:spLocks noChangeShapeType="1"/>
              </p:cNvSpPr>
              <p:nvPr/>
            </p:nvSpPr>
            <p:spPr bwMode="auto">
              <a:xfrm flipV="1">
                <a:off x="4178" y="1653"/>
                <a:ext cx="654" cy="1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78" name="Line 86"/>
            <p:cNvSpPr>
              <a:spLocks noChangeShapeType="1"/>
            </p:cNvSpPr>
            <p:nvPr/>
          </p:nvSpPr>
          <p:spPr bwMode="auto">
            <a:xfrm>
              <a:off x="5284" y="1117"/>
              <a:ext cx="0" cy="18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79" name="Line 87"/>
            <p:cNvSpPr>
              <a:spLocks noChangeShapeType="1"/>
            </p:cNvSpPr>
            <p:nvPr/>
          </p:nvSpPr>
          <p:spPr bwMode="auto">
            <a:xfrm>
              <a:off x="5284" y="1344"/>
              <a:ext cx="0" cy="18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80" name="Line 88"/>
            <p:cNvSpPr>
              <a:spLocks noChangeShapeType="1"/>
            </p:cNvSpPr>
            <p:nvPr/>
          </p:nvSpPr>
          <p:spPr bwMode="auto">
            <a:xfrm>
              <a:off x="5284" y="1571"/>
              <a:ext cx="0" cy="18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81" name="Line 89"/>
            <p:cNvSpPr>
              <a:spLocks noChangeShapeType="1"/>
            </p:cNvSpPr>
            <p:nvPr/>
          </p:nvSpPr>
          <p:spPr bwMode="auto">
            <a:xfrm>
              <a:off x="5284" y="1798"/>
              <a:ext cx="0" cy="18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82" name="Line 90"/>
            <p:cNvSpPr>
              <a:spLocks noChangeShapeType="1"/>
            </p:cNvSpPr>
            <p:nvPr/>
          </p:nvSpPr>
          <p:spPr bwMode="auto">
            <a:xfrm>
              <a:off x="5284" y="2024"/>
              <a:ext cx="0" cy="18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83" name="Line 91"/>
            <p:cNvSpPr>
              <a:spLocks noChangeShapeType="1"/>
            </p:cNvSpPr>
            <p:nvPr/>
          </p:nvSpPr>
          <p:spPr bwMode="auto">
            <a:xfrm>
              <a:off x="5284" y="2251"/>
              <a:ext cx="0" cy="18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84" name="Line 92"/>
            <p:cNvSpPr>
              <a:spLocks noChangeShapeType="1"/>
            </p:cNvSpPr>
            <p:nvPr/>
          </p:nvSpPr>
          <p:spPr bwMode="auto">
            <a:xfrm>
              <a:off x="5284" y="2478"/>
              <a:ext cx="0" cy="18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85" name="Line 93"/>
            <p:cNvSpPr>
              <a:spLocks noChangeShapeType="1"/>
            </p:cNvSpPr>
            <p:nvPr/>
          </p:nvSpPr>
          <p:spPr bwMode="auto">
            <a:xfrm>
              <a:off x="5284" y="2705"/>
              <a:ext cx="0" cy="18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737" name="Line 94"/>
          <p:cNvSpPr>
            <a:spLocks noChangeShapeType="1"/>
          </p:cNvSpPr>
          <p:nvPr/>
        </p:nvSpPr>
        <p:spPr bwMode="auto">
          <a:xfrm flipV="1">
            <a:off x="6043613" y="1739900"/>
            <a:ext cx="936625" cy="1023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38" name="Text Box 95"/>
          <p:cNvSpPr txBox="1">
            <a:spLocks noChangeArrowheads="1"/>
          </p:cNvSpPr>
          <p:nvPr/>
        </p:nvSpPr>
        <p:spPr bwMode="auto">
          <a:xfrm>
            <a:off x="4668838" y="2716213"/>
            <a:ext cx="159385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>
                <a:cs typeface="Arial" pitchFamily="34" charset="0"/>
              </a:rPr>
              <a:t>Perte d’énergie par </a:t>
            </a:r>
            <a:r>
              <a:rPr lang="el-GR" sz="1400">
                <a:cs typeface="Arial" pitchFamily="34" charset="0"/>
              </a:rPr>
              <a:t>Δ</a:t>
            </a:r>
            <a:r>
              <a:rPr lang="fr-FR" sz="1400">
                <a:cs typeface="Arial" pitchFamily="34" charset="0"/>
              </a:rPr>
              <a:t>E/ </a:t>
            </a:r>
            <a:r>
              <a:rPr lang="el-GR" sz="1400"/>
              <a:t>Δ</a:t>
            </a:r>
            <a:r>
              <a:rPr lang="fr-FR" sz="1400"/>
              <a:t>x</a:t>
            </a:r>
            <a:endParaRPr lang="el-GR" sz="1400"/>
          </a:p>
        </p:txBody>
      </p:sp>
      <p:sp>
        <p:nvSpPr>
          <p:cNvPr id="30739" name="Line 96"/>
          <p:cNvSpPr>
            <a:spLocks noChangeShapeType="1"/>
          </p:cNvSpPr>
          <p:nvPr/>
        </p:nvSpPr>
        <p:spPr bwMode="auto">
          <a:xfrm flipV="1">
            <a:off x="5791200" y="1739900"/>
            <a:ext cx="2947988" cy="161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40" name="Text Box 97"/>
          <p:cNvSpPr txBox="1">
            <a:spLocks noChangeArrowheads="1"/>
          </p:cNvSpPr>
          <p:nvPr/>
        </p:nvSpPr>
        <p:spPr bwMode="auto">
          <a:xfrm>
            <a:off x="4648200" y="3232150"/>
            <a:ext cx="1595438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/>
              <a:t>Equivalent vertical de la perte </a:t>
            </a:r>
            <a:r>
              <a:rPr lang="el-GR" sz="1400"/>
              <a:t>Δ</a:t>
            </a:r>
            <a:r>
              <a:rPr lang="fr-FR" sz="1400"/>
              <a:t>E/ </a:t>
            </a:r>
            <a:r>
              <a:rPr lang="el-GR" sz="1400"/>
              <a:t>Δ</a:t>
            </a:r>
            <a:r>
              <a:rPr lang="fr-FR" sz="1400"/>
              <a:t>x</a:t>
            </a:r>
            <a:endParaRPr lang="el-GR" sz="1400"/>
          </a:p>
        </p:txBody>
      </p:sp>
      <p:sp>
        <p:nvSpPr>
          <p:cNvPr id="30741" name="Text Box 98"/>
          <p:cNvSpPr txBox="1">
            <a:spLocks noChangeArrowheads="1"/>
          </p:cNvSpPr>
          <p:nvPr/>
        </p:nvSpPr>
        <p:spPr bwMode="auto">
          <a:xfrm>
            <a:off x="6429375" y="3544888"/>
            <a:ext cx="22542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/>
              <a:t>E</a:t>
            </a:r>
            <a:r>
              <a:rPr lang="fr-FR" sz="1400" baseline="-25000"/>
              <a:t>c</a:t>
            </a:r>
            <a:r>
              <a:rPr lang="fr-FR" sz="1400"/>
              <a:t>= </a:t>
            </a:r>
            <a:r>
              <a:rPr lang="fr-FR" sz="1400">
                <a:sym typeface="Symbol" pitchFamily="18" charset="2"/>
              </a:rPr>
              <a:t></a:t>
            </a:r>
            <a:r>
              <a:rPr lang="fr-FR" sz="1400"/>
              <a:t>E</a:t>
            </a:r>
            <a:r>
              <a:rPr lang="fr-FR" sz="1400" baseline="-25000"/>
              <a:t>c</a:t>
            </a:r>
            <a:r>
              <a:rPr lang="fr-FR" sz="1400"/>
              <a:t>(i)/nbCouches</a:t>
            </a:r>
          </a:p>
        </p:txBody>
      </p:sp>
      <p:grpSp>
        <p:nvGrpSpPr>
          <p:cNvPr id="11" name="Group 99"/>
          <p:cNvGrpSpPr>
            <a:grpSpLocks/>
          </p:cNvGrpSpPr>
          <p:nvPr/>
        </p:nvGrpSpPr>
        <p:grpSpPr bwMode="auto">
          <a:xfrm>
            <a:off x="6843713" y="4514850"/>
            <a:ext cx="2449512" cy="1081088"/>
            <a:chOff x="68" y="2432"/>
            <a:chExt cx="1543" cy="681"/>
          </a:xfrm>
        </p:grpSpPr>
        <p:sp>
          <p:nvSpPr>
            <p:cNvPr id="30775" name="Text Box 100"/>
            <p:cNvSpPr txBox="1">
              <a:spLocks noChangeArrowheads="1"/>
            </p:cNvSpPr>
            <p:nvPr/>
          </p:nvSpPr>
          <p:spPr bwMode="auto">
            <a:xfrm>
              <a:off x="68" y="2432"/>
              <a:ext cx="127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Blip>
                  <a:blip r:embed="rId2"/>
                </a:buBlip>
              </a:pPr>
              <a:r>
                <a:rPr lang="fr-FR" sz="2400" b="1">
                  <a:solidFill>
                    <a:srgbClr val="CC3300"/>
                  </a:solidFill>
                </a:rPr>
                <a:t> </a:t>
              </a:r>
              <a:r>
                <a:rPr lang="fr-FR" sz="2400" b="1">
                  <a:solidFill>
                    <a:srgbClr val="CC3300"/>
                  </a:solidFill>
                  <a:sym typeface="Symbol" pitchFamily="18" charset="2"/>
                </a:rPr>
                <a:t></a:t>
              </a:r>
              <a:r>
                <a:rPr lang="fr-FR" sz="2400">
                  <a:solidFill>
                    <a:srgbClr val="CC3300"/>
                  </a:solidFill>
                </a:rPr>
                <a:t>E</a:t>
              </a:r>
              <a:r>
                <a:rPr lang="fr-FR" sz="2400" baseline="-25000">
                  <a:solidFill>
                    <a:srgbClr val="CC3300"/>
                  </a:solidFill>
                </a:rPr>
                <a:t>c</a:t>
              </a:r>
              <a:r>
                <a:rPr lang="fr-FR" sz="2400">
                  <a:solidFill>
                    <a:srgbClr val="CC3300"/>
                  </a:solidFill>
                </a:rPr>
                <a:t> :</a:t>
              </a:r>
            </a:p>
          </p:txBody>
        </p:sp>
        <p:sp>
          <p:nvSpPr>
            <p:cNvPr id="30776" name="Text Box 101"/>
            <p:cNvSpPr txBox="1">
              <a:spLocks noChangeArrowheads="1"/>
            </p:cNvSpPr>
            <p:nvPr/>
          </p:nvSpPr>
          <p:spPr bwMode="auto">
            <a:xfrm>
              <a:off x="68" y="2709"/>
              <a:ext cx="1543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/>
                <a:t>Rms de la distribution des E</a:t>
              </a:r>
              <a:r>
                <a:rPr lang="fr-FR" baseline="-25000"/>
                <a:t>c</a:t>
              </a:r>
              <a:r>
                <a:rPr lang="fr-FR"/>
                <a:t>(i)</a:t>
              </a:r>
            </a:p>
          </p:txBody>
        </p:sp>
      </p:grpSp>
      <p:sp>
        <p:nvSpPr>
          <p:cNvPr id="30743" name="Text Box 102"/>
          <p:cNvSpPr txBox="1">
            <a:spLocks noChangeArrowheads="1"/>
          </p:cNvSpPr>
          <p:nvPr/>
        </p:nvSpPr>
        <p:spPr bwMode="auto">
          <a:xfrm>
            <a:off x="211138" y="933450"/>
            <a:ext cx="172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2"/>
              </a:buBlip>
            </a:pPr>
            <a:r>
              <a:rPr lang="fr-FR" sz="2400" b="1">
                <a:solidFill>
                  <a:srgbClr val="CC3300"/>
                </a:solidFill>
              </a:rPr>
              <a:t> </a:t>
            </a:r>
            <a:r>
              <a:rPr lang="fr-FR" sz="2400">
                <a:solidFill>
                  <a:srgbClr val="CC3300"/>
                </a:solidFill>
              </a:rPr>
              <a:t>Centre :</a:t>
            </a:r>
          </a:p>
        </p:txBody>
      </p:sp>
      <p:sp>
        <p:nvSpPr>
          <p:cNvPr id="30744" name="Text Box 103"/>
          <p:cNvSpPr txBox="1">
            <a:spLocks noChangeArrowheads="1"/>
          </p:cNvSpPr>
          <p:nvPr/>
        </p:nvSpPr>
        <p:spPr bwMode="auto">
          <a:xfrm>
            <a:off x="76200" y="1352550"/>
            <a:ext cx="20002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Position du centre de la trace</a:t>
            </a:r>
          </a:p>
        </p:txBody>
      </p:sp>
      <p:sp>
        <p:nvSpPr>
          <p:cNvPr id="30745" name="Text Box 104"/>
          <p:cNvSpPr txBox="1">
            <a:spLocks noChangeArrowheads="1"/>
          </p:cNvSpPr>
          <p:nvPr/>
        </p:nvSpPr>
        <p:spPr bwMode="auto">
          <a:xfrm>
            <a:off x="2363788" y="941388"/>
            <a:ext cx="23034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2"/>
              </a:buBlip>
            </a:pPr>
            <a:r>
              <a:rPr lang="fr-FR" sz="2400" b="1">
                <a:solidFill>
                  <a:srgbClr val="CC3300"/>
                </a:solidFill>
              </a:rPr>
              <a:t> </a:t>
            </a:r>
            <a:r>
              <a:rPr lang="fr-FR" sz="2400">
                <a:solidFill>
                  <a:srgbClr val="CC3300"/>
                </a:solidFill>
              </a:rPr>
              <a:t>Longueur :</a:t>
            </a:r>
          </a:p>
        </p:txBody>
      </p:sp>
      <p:sp>
        <p:nvSpPr>
          <p:cNvPr id="30746" name="Text Box 105"/>
          <p:cNvSpPr txBox="1">
            <a:spLocks noChangeArrowheads="1"/>
          </p:cNvSpPr>
          <p:nvPr/>
        </p:nvSpPr>
        <p:spPr bwMode="auto">
          <a:xfrm>
            <a:off x="2362200" y="1339850"/>
            <a:ext cx="1981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Longueur du segment de trace</a:t>
            </a:r>
          </a:p>
        </p:txBody>
      </p:sp>
      <p:sp>
        <p:nvSpPr>
          <p:cNvPr id="30747" name="Text Box 106"/>
          <p:cNvSpPr txBox="1">
            <a:spLocks noChangeArrowheads="1"/>
          </p:cNvSpPr>
          <p:nvPr/>
        </p:nvSpPr>
        <p:spPr bwMode="auto">
          <a:xfrm>
            <a:off x="1679575" y="4419600"/>
            <a:ext cx="1368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2"/>
              </a:buBlip>
            </a:pPr>
            <a:r>
              <a:rPr lang="fr-FR" sz="2400" b="1">
                <a:solidFill>
                  <a:srgbClr val="CC3300"/>
                </a:solidFill>
              </a:rPr>
              <a:t> </a:t>
            </a:r>
            <a:r>
              <a:rPr lang="fr-FR" sz="2400">
                <a:solidFill>
                  <a:srgbClr val="CC3300"/>
                </a:solidFill>
              </a:rPr>
              <a:t>d</a:t>
            </a:r>
            <a:r>
              <a:rPr lang="fr-FR" sz="2400" baseline="-25000">
                <a:solidFill>
                  <a:srgbClr val="CC3300"/>
                </a:solidFill>
              </a:rPr>
              <a:t>err</a:t>
            </a:r>
            <a:r>
              <a:rPr lang="fr-FR" sz="2400">
                <a:solidFill>
                  <a:srgbClr val="CC3300"/>
                </a:solidFill>
              </a:rPr>
              <a:t> :</a:t>
            </a:r>
          </a:p>
        </p:txBody>
      </p:sp>
      <p:sp>
        <p:nvSpPr>
          <p:cNvPr id="30748" name="Line 107"/>
          <p:cNvSpPr>
            <a:spLocks noChangeShapeType="1"/>
          </p:cNvSpPr>
          <p:nvPr/>
        </p:nvSpPr>
        <p:spPr bwMode="auto">
          <a:xfrm>
            <a:off x="1968500" y="4922838"/>
            <a:ext cx="720725" cy="6492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9" name="Line 108"/>
          <p:cNvSpPr>
            <a:spLocks noChangeShapeType="1"/>
          </p:cNvSpPr>
          <p:nvPr/>
        </p:nvSpPr>
        <p:spPr bwMode="auto">
          <a:xfrm>
            <a:off x="2616200" y="5786438"/>
            <a:ext cx="431800" cy="865187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50" name="Line 109"/>
          <p:cNvSpPr>
            <a:spLocks noChangeShapeType="1"/>
          </p:cNvSpPr>
          <p:nvPr/>
        </p:nvSpPr>
        <p:spPr bwMode="auto">
          <a:xfrm>
            <a:off x="2687638" y="5570538"/>
            <a:ext cx="720725" cy="649287"/>
          </a:xfrm>
          <a:prstGeom prst="line">
            <a:avLst/>
          </a:pr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51" name="Text Box 110"/>
          <p:cNvSpPr txBox="1">
            <a:spLocks noChangeArrowheads="1"/>
          </p:cNvSpPr>
          <p:nvPr/>
        </p:nvSpPr>
        <p:spPr bwMode="auto">
          <a:xfrm>
            <a:off x="2760663" y="5930900"/>
            <a:ext cx="7921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>
                <a:solidFill>
                  <a:srgbClr val="009900"/>
                </a:solidFill>
                <a:sym typeface="Symbol" pitchFamily="18" charset="2"/>
              </a:rPr>
              <a:t>d</a:t>
            </a:r>
            <a:r>
              <a:rPr lang="fr-FR" baseline="-25000">
                <a:solidFill>
                  <a:srgbClr val="009900"/>
                </a:solidFill>
                <a:sym typeface="Symbol" pitchFamily="18" charset="2"/>
              </a:rPr>
              <a:t>err</a:t>
            </a:r>
          </a:p>
        </p:txBody>
      </p:sp>
      <p:sp>
        <p:nvSpPr>
          <p:cNvPr id="30752" name="Line 111"/>
          <p:cNvSpPr>
            <a:spLocks noChangeShapeType="1"/>
          </p:cNvSpPr>
          <p:nvPr/>
        </p:nvSpPr>
        <p:spPr bwMode="auto">
          <a:xfrm flipV="1">
            <a:off x="1752600" y="5211763"/>
            <a:ext cx="5746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3" name="Text Box 112"/>
          <p:cNvSpPr txBox="1">
            <a:spLocks noChangeArrowheads="1"/>
          </p:cNvSpPr>
          <p:nvPr/>
        </p:nvSpPr>
        <p:spPr bwMode="auto">
          <a:xfrm>
            <a:off x="-28575" y="5027613"/>
            <a:ext cx="199707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Trace reconstruite dans le trajectographe</a:t>
            </a:r>
          </a:p>
        </p:txBody>
      </p:sp>
      <p:sp>
        <p:nvSpPr>
          <p:cNvPr id="30754" name="Line 113"/>
          <p:cNvSpPr>
            <a:spLocks noChangeShapeType="1"/>
          </p:cNvSpPr>
          <p:nvPr/>
        </p:nvSpPr>
        <p:spPr bwMode="auto">
          <a:xfrm flipV="1">
            <a:off x="1968500" y="5930900"/>
            <a:ext cx="719138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5" name="Text Box 114"/>
          <p:cNvSpPr txBox="1">
            <a:spLocks noChangeArrowheads="1"/>
          </p:cNvSpPr>
          <p:nvPr/>
        </p:nvSpPr>
        <p:spPr bwMode="auto">
          <a:xfrm>
            <a:off x="885825" y="5943600"/>
            <a:ext cx="14398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Trace MF</a:t>
            </a:r>
          </a:p>
        </p:txBody>
      </p:sp>
      <p:sp>
        <p:nvSpPr>
          <p:cNvPr id="30756" name="Line 115"/>
          <p:cNvSpPr>
            <a:spLocks noChangeShapeType="1"/>
          </p:cNvSpPr>
          <p:nvPr/>
        </p:nvSpPr>
        <p:spPr bwMode="auto">
          <a:xfrm flipV="1">
            <a:off x="2760663" y="5859463"/>
            <a:ext cx="215900" cy="21590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57" name="Text Box 116"/>
          <p:cNvSpPr txBox="1">
            <a:spLocks noChangeArrowheads="1"/>
          </p:cNvSpPr>
          <p:nvPr/>
        </p:nvSpPr>
        <p:spPr bwMode="auto">
          <a:xfrm>
            <a:off x="3489325" y="4529138"/>
            <a:ext cx="1800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2"/>
              </a:buBlip>
            </a:pPr>
            <a:r>
              <a:rPr lang="fr-FR" sz="2400" b="1">
                <a:solidFill>
                  <a:srgbClr val="CC3300"/>
                </a:solidFill>
              </a:rPr>
              <a:t> </a:t>
            </a:r>
            <a:r>
              <a:rPr lang="fr-FR" sz="2400">
                <a:solidFill>
                  <a:srgbClr val="CC3300"/>
                </a:solidFill>
              </a:rPr>
              <a:t>D</a:t>
            </a:r>
            <a:r>
              <a:rPr lang="fr-FR" sz="2400" baseline="-25000">
                <a:solidFill>
                  <a:srgbClr val="CC3300"/>
                </a:solidFill>
              </a:rPr>
              <a:t>b</a:t>
            </a:r>
            <a:r>
              <a:rPr lang="fr-FR" sz="2400">
                <a:solidFill>
                  <a:srgbClr val="CC3300"/>
                </a:solidFill>
              </a:rPr>
              <a:t> :</a:t>
            </a:r>
          </a:p>
        </p:txBody>
      </p:sp>
      <p:sp>
        <p:nvSpPr>
          <p:cNvPr id="30758" name="Line 117"/>
          <p:cNvSpPr>
            <a:spLocks noChangeShapeType="1"/>
          </p:cNvSpPr>
          <p:nvPr/>
        </p:nvSpPr>
        <p:spPr bwMode="auto">
          <a:xfrm>
            <a:off x="5434013" y="4672013"/>
            <a:ext cx="720725" cy="6492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59" name="Line 118"/>
          <p:cNvSpPr>
            <a:spLocks noChangeShapeType="1"/>
          </p:cNvSpPr>
          <p:nvPr/>
        </p:nvSpPr>
        <p:spPr bwMode="auto">
          <a:xfrm>
            <a:off x="5505450" y="5535613"/>
            <a:ext cx="431800" cy="865187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60" name="Line 119"/>
          <p:cNvSpPr>
            <a:spLocks noChangeShapeType="1"/>
          </p:cNvSpPr>
          <p:nvPr/>
        </p:nvSpPr>
        <p:spPr bwMode="auto">
          <a:xfrm>
            <a:off x="6153150" y="5321300"/>
            <a:ext cx="720725" cy="649288"/>
          </a:xfrm>
          <a:prstGeom prst="line">
            <a:avLst/>
          </a:prstGeom>
          <a:noFill/>
          <a:ln w="3810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61" name="Text Box 120"/>
          <p:cNvSpPr txBox="1">
            <a:spLocks noChangeArrowheads="1"/>
          </p:cNvSpPr>
          <p:nvPr/>
        </p:nvSpPr>
        <p:spPr bwMode="auto">
          <a:xfrm>
            <a:off x="5865813" y="5753100"/>
            <a:ext cx="11160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>
                <a:solidFill>
                  <a:srgbClr val="009900"/>
                </a:solidFill>
                <a:sym typeface="Symbol" pitchFamily="18" charset="2"/>
              </a:rPr>
              <a:t>D</a:t>
            </a:r>
            <a:r>
              <a:rPr lang="fr-FR" baseline="-25000">
                <a:solidFill>
                  <a:srgbClr val="009900"/>
                </a:solidFill>
                <a:sym typeface="Symbol" pitchFamily="18" charset="2"/>
              </a:rPr>
              <a:t>b</a:t>
            </a:r>
            <a:endParaRPr lang="fr-FR">
              <a:solidFill>
                <a:srgbClr val="009900"/>
              </a:solidFill>
              <a:sym typeface="Symbol" pitchFamily="18" charset="2"/>
            </a:endParaRPr>
          </a:p>
        </p:txBody>
      </p:sp>
      <p:sp>
        <p:nvSpPr>
          <p:cNvPr id="30762" name="Line 121"/>
          <p:cNvSpPr>
            <a:spLocks noChangeShapeType="1"/>
          </p:cNvSpPr>
          <p:nvPr/>
        </p:nvSpPr>
        <p:spPr bwMode="auto">
          <a:xfrm flipV="1">
            <a:off x="4641850" y="4745038"/>
            <a:ext cx="86360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63" name="Text Box 122"/>
          <p:cNvSpPr txBox="1">
            <a:spLocks noChangeArrowheads="1"/>
          </p:cNvSpPr>
          <p:nvPr/>
        </p:nvSpPr>
        <p:spPr bwMode="auto">
          <a:xfrm>
            <a:off x="3705225" y="5073650"/>
            <a:ext cx="2057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Trace trajectographe</a:t>
            </a:r>
          </a:p>
        </p:txBody>
      </p:sp>
      <p:sp>
        <p:nvSpPr>
          <p:cNvPr id="30764" name="Line 123"/>
          <p:cNvSpPr>
            <a:spLocks noChangeShapeType="1"/>
          </p:cNvSpPr>
          <p:nvPr/>
        </p:nvSpPr>
        <p:spPr bwMode="auto">
          <a:xfrm flipV="1">
            <a:off x="4857750" y="5680075"/>
            <a:ext cx="719138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65" name="Text Box 124"/>
          <p:cNvSpPr txBox="1">
            <a:spLocks noChangeArrowheads="1"/>
          </p:cNvSpPr>
          <p:nvPr/>
        </p:nvSpPr>
        <p:spPr bwMode="auto">
          <a:xfrm>
            <a:off x="3781425" y="5680075"/>
            <a:ext cx="14398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Trace MF</a:t>
            </a:r>
          </a:p>
        </p:txBody>
      </p:sp>
      <p:sp>
        <p:nvSpPr>
          <p:cNvPr id="30766" name="Line 125"/>
          <p:cNvSpPr>
            <a:spLocks noChangeShapeType="1"/>
          </p:cNvSpPr>
          <p:nvPr/>
        </p:nvSpPr>
        <p:spPr bwMode="auto">
          <a:xfrm flipV="1">
            <a:off x="5721350" y="5429250"/>
            <a:ext cx="536575" cy="53975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67" name="Line 126"/>
          <p:cNvSpPr>
            <a:spLocks noChangeShapeType="1"/>
          </p:cNvSpPr>
          <p:nvPr/>
        </p:nvSpPr>
        <p:spPr bwMode="auto">
          <a:xfrm>
            <a:off x="6018213" y="5459413"/>
            <a:ext cx="109537" cy="104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68" name="Line 127"/>
          <p:cNvSpPr>
            <a:spLocks noChangeShapeType="1"/>
          </p:cNvSpPr>
          <p:nvPr/>
        </p:nvSpPr>
        <p:spPr bwMode="auto">
          <a:xfrm flipH="1">
            <a:off x="6019800" y="5334000"/>
            <a:ext cx="123825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69" name="Line 128"/>
          <p:cNvSpPr>
            <a:spLocks noChangeShapeType="1"/>
          </p:cNvSpPr>
          <p:nvPr/>
        </p:nvSpPr>
        <p:spPr bwMode="auto">
          <a:xfrm flipH="1">
            <a:off x="5781675" y="6115050"/>
            <a:ext cx="152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70" name="Line 129"/>
          <p:cNvSpPr>
            <a:spLocks noChangeShapeType="1"/>
          </p:cNvSpPr>
          <p:nvPr/>
        </p:nvSpPr>
        <p:spPr bwMode="auto">
          <a:xfrm flipH="1">
            <a:off x="5819775" y="6153150"/>
            <a:ext cx="152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71" name="Line 130"/>
          <p:cNvSpPr>
            <a:spLocks noChangeShapeType="1"/>
          </p:cNvSpPr>
          <p:nvPr/>
        </p:nvSpPr>
        <p:spPr bwMode="auto">
          <a:xfrm flipH="1">
            <a:off x="5514975" y="5619750"/>
            <a:ext cx="152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72" name="Line 131"/>
          <p:cNvSpPr>
            <a:spLocks noChangeShapeType="1"/>
          </p:cNvSpPr>
          <p:nvPr/>
        </p:nvSpPr>
        <p:spPr bwMode="auto">
          <a:xfrm flipH="1">
            <a:off x="5553075" y="5657850"/>
            <a:ext cx="152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73" name="Text Box 134"/>
          <p:cNvSpPr txBox="1">
            <a:spLocks noChangeArrowheads="1"/>
          </p:cNvSpPr>
          <p:nvPr/>
        </p:nvSpPr>
        <p:spPr bwMode="auto">
          <a:xfrm>
            <a:off x="1828800" y="-76200"/>
            <a:ext cx="5638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3600" b="1" dirty="0" smtClean="0">
                <a:solidFill>
                  <a:schemeClr val="bg1"/>
                </a:solidFill>
              </a:rPr>
              <a:t>The </a:t>
            </a:r>
            <a:r>
              <a:rPr lang="fr-FR" sz="3600" b="1" dirty="0" err="1" smtClean="0">
                <a:solidFill>
                  <a:schemeClr val="bg1"/>
                </a:solidFill>
              </a:rPr>
              <a:t>MipFinder</a:t>
            </a:r>
            <a:r>
              <a:rPr lang="fr-FR" sz="3600" b="1" dirty="0" smtClean="0">
                <a:solidFill>
                  <a:schemeClr val="bg1"/>
                </a:solidFill>
              </a:rPr>
              <a:t> variables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30774" name="Espace réservé du numéro de diapositive 13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4137CD7-7D6B-4B73-BABD-D54E04C61903}" type="slidenum">
              <a:rPr lang="fr-FR" smtClean="0">
                <a:latin typeface="Arial" pitchFamily="34" charset="0"/>
              </a:rPr>
              <a:pPr/>
              <a:t>67</a:t>
            </a:fld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4"/>
          <p:cNvSpPr txBox="1">
            <a:spLocks noChangeArrowheads="1"/>
          </p:cNvSpPr>
          <p:nvPr/>
        </p:nvSpPr>
        <p:spPr bwMode="auto">
          <a:xfrm>
            <a:off x="685800" y="1447800"/>
            <a:ext cx="3200400" cy="584775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solidFill>
                  <a:schemeClr val="bg1"/>
                </a:solidFill>
              </a:rPr>
              <a:t>50MeV-120MeV</a:t>
            </a:r>
          </a:p>
        </p:txBody>
      </p:sp>
      <p:sp>
        <p:nvSpPr>
          <p:cNvPr id="37891" name="Text Box 5"/>
          <p:cNvSpPr txBox="1">
            <a:spLocks noChangeArrowheads="1"/>
          </p:cNvSpPr>
          <p:nvPr/>
        </p:nvSpPr>
        <p:spPr bwMode="auto">
          <a:xfrm>
            <a:off x="5334000" y="1447800"/>
            <a:ext cx="3352800" cy="584775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 dirty="0">
                <a:solidFill>
                  <a:schemeClr val="bg1"/>
                </a:solidFill>
              </a:rPr>
              <a:t>500MeV-1,2GeV</a:t>
            </a:r>
          </a:p>
        </p:txBody>
      </p:sp>
      <p:pic>
        <p:nvPicPr>
          <p:cNvPr id="37892" name="Picture 10" descr="effGamma-effProtons_1-7_2-1_Y_with_barDis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175" y="2309813"/>
            <a:ext cx="4575175" cy="322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3" name="Picture 13" descr="effGamma-effProtons_2-7_3-1_Y_with_barDis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87875" y="2311400"/>
            <a:ext cx="4556125" cy="322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4" name="Text Box 20"/>
          <p:cNvSpPr txBox="1">
            <a:spLocks noChangeArrowheads="1"/>
          </p:cNvSpPr>
          <p:nvPr/>
        </p:nvSpPr>
        <p:spPr bwMode="auto">
          <a:xfrm>
            <a:off x="381000" y="2239963"/>
            <a:ext cx="533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3200" b="1">
                <a:solidFill>
                  <a:srgbClr val="990099"/>
                </a:solidFill>
              </a:rPr>
              <a:t>Y</a:t>
            </a:r>
          </a:p>
        </p:txBody>
      </p:sp>
      <p:sp>
        <p:nvSpPr>
          <p:cNvPr id="37895" name="Text Box 20"/>
          <p:cNvSpPr txBox="1">
            <a:spLocks noChangeArrowheads="1"/>
          </p:cNvSpPr>
          <p:nvPr/>
        </p:nvSpPr>
        <p:spPr bwMode="auto">
          <a:xfrm>
            <a:off x="5029200" y="2252663"/>
            <a:ext cx="533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3200" b="1">
                <a:solidFill>
                  <a:srgbClr val="990099"/>
                </a:solidFill>
              </a:rPr>
              <a:t>Y</a:t>
            </a:r>
          </a:p>
        </p:txBody>
      </p:sp>
      <p:sp>
        <p:nvSpPr>
          <p:cNvPr id="37900" name="Espace réservé du numéro de diapositive 1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D41D74F-226E-4E69-8C42-C454BCA789B6}" type="slidenum">
              <a:rPr lang="fr-FR" smtClean="0">
                <a:latin typeface="Arial" pitchFamily="34" charset="0"/>
              </a:rPr>
              <a:pPr/>
              <a:t>68</a:t>
            </a:fld>
            <a:endParaRPr lang="fr-FR" smtClean="0">
              <a:latin typeface="Arial" pitchFamily="34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52400" y="228600"/>
            <a:ext cx="89916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400" b="1" dirty="0" err="1" smtClean="0">
                <a:solidFill>
                  <a:schemeClr val="bg1"/>
                </a:solidFill>
              </a:rPr>
              <a:t>MipFinder</a:t>
            </a:r>
            <a:endParaRPr lang="fr-FR" sz="3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1691" name="Group 27"/>
          <p:cNvGraphicFramePr>
            <a:graphicFrameLocks noGrp="1"/>
          </p:cNvGraphicFramePr>
          <p:nvPr/>
        </p:nvGraphicFramePr>
        <p:xfrm>
          <a:off x="304800" y="1604963"/>
          <a:ext cx="8534400" cy="1859280"/>
        </p:xfrm>
        <a:graphic>
          <a:graphicData uri="http://schemas.openxmlformats.org/drawingml/2006/table">
            <a:tbl>
              <a:tblPr/>
              <a:tblGrid>
                <a:gridCol w="1676400"/>
                <a:gridCol w="1371600"/>
                <a:gridCol w="1371600"/>
                <a:gridCol w="1371600"/>
                <a:gridCol w="1371600"/>
                <a:gridCol w="1371600"/>
              </a:tblGrid>
              <a:tr h="649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MeV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– 120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MeV</a:t>
                      </a: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MF efficiency</a:t>
                      </a: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« simple </a:t>
                      </a:r>
                      <a:r>
                        <a:rPr kumimoji="0" 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cuts</a:t>
                      </a:r>
                      <a:r>
                        <a:rPr kumimoji="0" 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 » </a:t>
                      </a:r>
                      <a:r>
                        <a:rPr kumimoji="0" 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efficiency</a:t>
                      </a: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 </a:t>
                      </a:r>
                      <a:r>
                        <a:rPr kumimoji="0" 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efficiency</a:t>
                      </a: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fr-FR" sz="20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eff</a:t>
                      </a:r>
                      <a:r>
                        <a:rPr kumimoji="0" lang="fr-FR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efficiency</a:t>
                      </a:r>
                      <a:endParaRPr kumimoji="0" lang="fr-FR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r>
                        <a:rPr kumimoji="0" lang="el-GR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ω</a:t>
                      </a:r>
                      <a:r>
                        <a:rPr kumimoji="0" 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  <a:r>
                        <a:rPr kumimoji="0" 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efficiency</a:t>
                      </a:r>
                      <a:endParaRPr kumimoji="0" lang="fr-FR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Gamma-rays</a:t>
                      </a:r>
                      <a:endParaRPr kumimoji="0" lang="fr-F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8%</a:t>
                      </a:r>
                      <a:endParaRPr kumimoji="0" lang="fr-F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15%</a:t>
                      </a:r>
                      <a:endParaRPr kumimoji="0" lang="fr-F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5%    20%</a:t>
                      </a:r>
                      <a:endParaRPr kumimoji="0" lang="fr-F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5%    20%</a:t>
                      </a:r>
                      <a:endParaRPr kumimoji="0" lang="fr-F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5%    20%</a:t>
                      </a:r>
                      <a:endParaRPr kumimoji="0" lang="fr-F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Protons</a:t>
                      </a:r>
                      <a:endParaRPr kumimoji="0" lang="fr-F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65%</a:t>
                      </a:r>
                      <a:endParaRPr kumimoji="0" lang="fr-F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61%</a:t>
                      </a: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63%  81%</a:t>
                      </a:r>
                      <a:endParaRPr kumimoji="0" lang="fr-F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63%  81%</a:t>
                      </a:r>
                      <a:endParaRPr kumimoji="0" lang="fr-F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64%  80%</a:t>
                      </a: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1721" name="Group 57"/>
          <p:cNvGraphicFramePr>
            <a:graphicFrameLocks noGrp="1"/>
          </p:cNvGraphicFramePr>
          <p:nvPr/>
        </p:nvGraphicFramePr>
        <p:xfrm>
          <a:off x="304800" y="4038600"/>
          <a:ext cx="8534400" cy="1866265"/>
        </p:xfrm>
        <a:graphic>
          <a:graphicData uri="http://schemas.openxmlformats.org/drawingml/2006/table">
            <a:tbl>
              <a:tblPr/>
              <a:tblGrid>
                <a:gridCol w="1739900"/>
                <a:gridCol w="1358900"/>
                <a:gridCol w="1358900"/>
                <a:gridCol w="1358900"/>
                <a:gridCol w="1358900"/>
                <a:gridCol w="1358900"/>
              </a:tblGrid>
              <a:tr h="720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MeV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– 1.2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GeV</a:t>
                      </a: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MF efficiency</a:t>
                      </a: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« simple </a:t>
                      </a:r>
                      <a:r>
                        <a:rPr kumimoji="0" 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cuts</a:t>
                      </a:r>
                      <a:r>
                        <a:rPr kumimoji="0" 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 » </a:t>
                      </a:r>
                      <a:r>
                        <a:rPr kumimoji="0" 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efficiency</a:t>
                      </a: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 </a:t>
                      </a:r>
                      <a:r>
                        <a:rPr kumimoji="0" 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efficiency</a:t>
                      </a: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fr-FR" sz="20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eff</a:t>
                      </a:r>
                      <a:r>
                        <a:rPr kumimoji="0" 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efficiency</a:t>
                      </a:r>
                      <a:endParaRPr kumimoji="0" lang="fr-FR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r>
                        <a:rPr kumimoji="0" lang="el-GR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ω</a:t>
                      </a:r>
                      <a:r>
                        <a:rPr kumimoji="0" lang="fr-F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  <a:r>
                        <a:rPr kumimoji="0" lang="fr-F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efficiency</a:t>
                      </a:r>
                      <a:endParaRPr kumimoji="0" lang="fr-FR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Gamma-rays</a:t>
                      </a:r>
                      <a:endParaRPr kumimoji="0" lang="fr-F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50%</a:t>
                      </a:r>
                      <a:endParaRPr kumimoji="0" lang="fr-F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2%</a:t>
                      </a:r>
                      <a:endParaRPr kumimoji="0" lang="fr-F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5%    20%</a:t>
                      </a:r>
                      <a:endParaRPr kumimoji="0" lang="fr-F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5%    20%</a:t>
                      </a:r>
                      <a:endParaRPr kumimoji="0" lang="fr-F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5%    20%</a:t>
                      </a:r>
                      <a:endParaRPr kumimoji="0" lang="fr-F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Protons</a:t>
                      </a:r>
                      <a:endParaRPr kumimoji="0" lang="fr-F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90%</a:t>
                      </a:r>
                      <a:endParaRPr kumimoji="0" lang="fr-F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9%</a:t>
                      </a: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42%  66%</a:t>
                      </a:r>
                      <a:endParaRPr kumimoji="0" lang="fr-F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42%  66%</a:t>
                      </a:r>
                      <a:endParaRPr kumimoji="0" lang="fr-F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23%  43%</a:t>
                      </a: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8974" name="Rectangle 88"/>
          <p:cNvSpPr>
            <a:spLocks noChangeArrowheads="1"/>
          </p:cNvSpPr>
          <p:nvPr/>
        </p:nvSpPr>
        <p:spPr bwMode="auto">
          <a:xfrm>
            <a:off x="4724400" y="1593850"/>
            <a:ext cx="1371600" cy="1847850"/>
          </a:xfrm>
          <a:prstGeom prst="rect">
            <a:avLst/>
          </a:prstGeom>
          <a:solidFill>
            <a:schemeClr val="accent1">
              <a:alpha val="45882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38975" name="Rectangle 89"/>
          <p:cNvSpPr>
            <a:spLocks noChangeArrowheads="1"/>
          </p:cNvSpPr>
          <p:nvPr/>
        </p:nvSpPr>
        <p:spPr bwMode="auto">
          <a:xfrm>
            <a:off x="4762500" y="4038604"/>
            <a:ext cx="1352550" cy="1847850"/>
          </a:xfrm>
          <a:prstGeom prst="rect">
            <a:avLst/>
          </a:prstGeom>
          <a:solidFill>
            <a:schemeClr val="accent1">
              <a:alpha val="45882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8976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D52D26C-18C0-47C3-8C64-B47DB44D58ED}" type="slidenum">
              <a:rPr lang="fr-FR" smtClean="0">
                <a:latin typeface="Arial" pitchFamily="34" charset="0"/>
              </a:rPr>
              <a:pPr/>
              <a:t>69</a:t>
            </a:fld>
            <a:endParaRPr lang="fr-FR" smtClean="0">
              <a:latin typeface="Arial" pitchFamily="34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2400" y="228600"/>
            <a:ext cx="89916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400" b="1" dirty="0" err="1" smtClean="0">
                <a:solidFill>
                  <a:schemeClr val="bg1"/>
                </a:solidFill>
              </a:rPr>
              <a:t>MipFinder</a:t>
            </a:r>
            <a:endParaRPr lang="fr-FR" sz="3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31436" y="-76200"/>
            <a:ext cx="8915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LAT, a pair </a:t>
            </a:r>
            <a:r>
              <a:rPr lang="fr-FR" sz="36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conversion </a:t>
            </a:r>
            <a:r>
              <a:rPr lang="en-US" sz="36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telescope</a:t>
            </a:r>
            <a:endParaRPr lang="en-US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28070" y="357166"/>
            <a:ext cx="10044183" cy="4119087"/>
            <a:chOff x="1864" y="1071"/>
            <a:chExt cx="4477" cy="1836"/>
          </a:xfrm>
        </p:grpSpPr>
        <p:grpSp>
          <p:nvGrpSpPr>
            <p:cNvPr id="3" name="Group 24"/>
            <p:cNvGrpSpPr>
              <a:grpSpLocks/>
            </p:cNvGrpSpPr>
            <p:nvPr/>
          </p:nvGrpSpPr>
          <p:grpSpPr bwMode="auto">
            <a:xfrm>
              <a:off x="2836" y="1071"/>
              <a:ext cx="1951" cy="1633"/>
              <a:chOff x="2836" y="1071"/>
              <a:chExt cx="1951" cy="1633"/>
            </a:xfrm>
          </p:grpSpPr>
          <p:pic>
            <p:nvPicPr>
              <p:cNvPr id="16" name="Picture 25"/>
              <p:cNvPicPr>
                <a:picLocks noChangeAspect="1" noChangeArrowheads="1"/>
              </p:cNvPicPr>
              <p:nvPr/>
            </p:nvPicPr>
            <p:blipFill>
              <a:blip r:embed="rId3"/>
              <a:srcRect l="2670" t="4837" r="1108" b="1100"/>
              <a:stretch>
                <a:fillRect/>
              </a:stretch>
            </p:blipFill>
            <p:spPr bwMode="auto">
              <a:xfrm>
                <a:off x="2836" y="1287"/>
                <a:ext cx="1951" cy="139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sp>
            <p:nvSpPr>
              <p:cNvPr id="17" name="Line 26"/>
              <p:cNvSpPr>
                <a:spLocks noChangeShapeType="1"/>
              </p:cNvSpPr>
              <p:nvPr/>
            </p:nvSpPr>
            <p:spPr bwMode="auto">
              <a:xfrm flipH="1">
                <a:off x="3552" y="1957"/>
                <a:ext cx="84" cy="747"/>
              </a:xfrm>
              <a:prstGeom prst="line">
                <a:avLst/>
              </a:prstGeom>
              <a:noFill/>
              <a:ln w="38160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27"/>
              <p:cNvSpPr>
                <a:spLocks noChangeShapeType="1"/>
              </p:cNvSpPr>
              <p:nvPr/>
            </p:nvSpPr>
            <p:spPr bwMode="auto">
              <a:xfrm>
                <a:off x="3642" y="1957"/>
                <a:ext cx="64" cy="733"/>
              </a:xfrm>
              <a:prstGeom prst="line">
                <a:avLst/>
              </a:prstGeom>
              <a:noFill/>
              <a:ln w="38160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28"/>
              <p:cNvSpPr>
                <a:spLocks noChangeArrowheads="1"/>
              </p:cNvSpPr>
              <p:nvPr/>
            </p:nvSpPr>
            <p:spPr bwMode="auto">
              <a:xfrm>
                <a:off x="3379" y="2160"/>
                <a:ext cx="265" cy="181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360" tIns="44280" rIns="90360" bIns="44280">
                <a:spAutoFit/>
              </a:bodyPr>
              <a:lstStyle/>
              <a:p>
                <a:pPr eaLnBrk="0" hangingPunct="0">
                  <a:lnSpc>
                    <a:spcPct val="93000"/>
                  </a:lnSpc>
                  <a:buClr>
                    <a:srgbClr val="000000"/>
                  </a:buClr>
                  <a:buSzPct val="45000"/>
                  <a:buFont typeface="StarSymbol" charset="0"/>
                  <a:buNone/>
                </a:pPr>
                <a:r>
                  <a:rPr lang="en-GB" sz="1400" b="1">
                    <a:solidFill>
                      <a:srgbClr val="0033CC"/>
                    </a:solidFill>
                  </a:rPr>
                  <a:t>e</a:t>
                </a:r>
                <a:r>
                  <a:rPr lang="en-GB" sz="1400" b="1" baseline="30000">
                    <a:solidFill>
                      <a:srgbClr val="0033CC"/>
                    </a:solidFill>
                  </a:rPr>
                  <a:t>+</a:t>
                </a:r>
              </a:p>
            </p:txBody>
          </p:sp>
          <p:sp>
            <p:nvSpPr>
              <p:cNvPr id="20" name="Rectangle 29"/>
              <p:cNvSpPr>
                <a:spLocks noChangeArrowheads="1"/>
              </p:cNvSpPr>
              <p:nvPr/>
            </p:nvSpPr>
            <p:spPr bwMode="auto">
              <a:xfrm>
                <a:off x="3696" y="2160"/>
                <a:ext cx="216" cy="181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lIns="90360" tIns="44280" rIns="90360" bIns="44280">
                <a:spAutoFit/>
              </a:bodyPr>
              <a:lstStyle/>
              <a:p>
                <a:pPr eaLnBrk="0" hangingPunct="0">
                  <a:lnSpc>
                    <a:spcPct val="93000"/>
                  </a:lnSpc>
                  <a:buClr>
                    <a:srgbClr val="000000"/>
                  </a:buClr>
                  <a:buSzPct val="45000"/>
                  <a:buFont typeface="StarSymbol" charset="0"/>
                  <a:buNone/>
                </a:pPr>
                <a:r>
                  <a:rPr lang="en-GB" sz="1400" b="1">
                    <a:solidFill>
                      <a:srgbClr val="0033CC"/>
                    </a:solidFill>
                  </a:rPr>
                  <a:t>e</a:t>
                </a:r>
                <a:r>
                  <a:rPr lang="en-GB" sz="1400" b="1" baseline="30000">
                    <a:solidFill>
                      <a:srgbClr val="0033CC"/>
                    </a:solidFill>
                  </a:rPr>
                  <a:t>–</a:t>
                </a:r>
              </a:p>
            </p:txBody>
          </p:sp>
          <p:sp>
            <p:nvSpPr>
              <p:cNvPr id="21" name="Rectangle 30"/>
              <p:cNvSpPr>
                <a:spLocks noChangeArrowheads="1"/>
              </p:cNvSpPr>
              <p:nvPr/>
            </p:nvSpPr>
            <p:spPr bwMode="auto">
              <a:xfrm>
                <a:off x="3539" y="1071"/>
                <a:ext cx="203" cy="320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lIns="90360" tIns="44280" rIns="90360" bIns="44280">
                <a:spAutoFit/>
              </a:bodyPr>
              <a:lstStyle/>
              <a:p>
                <a:pPr eaLnBrk="0" hangingPunct="0">
                  <a:lnSpc>
                    <a:spcPct val="102000"/>
                  </a:lnSpc>
                  <a:buClr>
                    <a:srgbClr val="000000"/>
                  </a:buClr>
                  <a:buSzPct val="45000"/>
                  <a:buFont typeface="StarSymbol" charset="0"/>
                  <a:buNone/>
                </a:pPr>
                <a:r>
                  <a:rPr lang="en-GB" sz="2700" b="1">
                    <a:solidFill>
                      <a:srgbClr val="D60D0D"/>
                    </a:solidFill>
                    <a:latin typeface="Symbol" pitchFamily="18" charset="2"/>
                  </a:rPr>
                  <a:t></a:t>
                </a:r>
              </a:p>
            </p:txBody>
          </p:sp>
          <p:sp>
            <p:nvSpPr>
              <p:cNvPr id="22" name="Line 31"/>
              <p:cNvSpPr>
                <a:spLocks noChangeShapeType="1"/>
              </p:cNvSpPr>
              <p:nvPr/>
            </p:nvSpPr>
            <p:spPr bwMode="auto">
              <a:xfrm flipV="1">
                <a:off x="3634" y="1389"/>
                <a:ext cx="35" cy="573"/>
              </a:xfrm>
              <a:prstGeom prst="line">
                <a:avLst/>
              </a:prstGeom>
              <a:noFill/>
              <a:ln w="38160">
                <a:solidFill>
                  <a:srgbClr val="FF0000"/>
                </a:solidFill>
                <a:prstDash val="dash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Line 32"/>
            <p:cNvSpPr>
              <a:spLocks noChangeShapeType="1"/>
            </p:cNvSpPr>
            <p:nvPr/>
          </p:nvSpPr>
          <p:spPr bwMode="auto">
            <a:xfrm flipH="1">
              <a:off x="3742" y="1230"/>
              <a:ext cx="1453" cy="507"/>
            </a:xfrm>
            <a:prstGeom prst="line">
              <a:avLst/>
            </a:prstGeom>
            <a:noFill/>
            <a:ln w="38160">
              <a:solidFill>
                <a:srgbClr val="FFCC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 Box 33"/>
            <p:cNvSpPr txBox="1">
              <a:spLocks noChangeArrowheads="1"/>
            </p:cNvSpPr>
            <p:nvPr/>
          </p:nvSpPr>
          <p:spPr bwMode="auto">
            <a:xfrm>
              <a:off x="5207" y="1117"/>
              <a:ext cx="113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dirty="0" err="1">
                  <a:solidFill>
                    <a:schemeClr val="bg1"/>
                  </a:solidFill>
                </a:rPr>
                <a:t>Tracker</a:t>
              </a:r>
              <a:endParaRPr lang="fr-FR" sz="15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 Box 34"/>
            <p:cNvSpPr txBox="1">
              <a:spLocks noChangeArrowheads="1"/>
            </p:cNvSpPr>
            <p:nvPr/>
          </p:nvSpPr>
          <p:spPr bwMode="auto">
            <a:xfrm>
              <a:off x="1864" y="2742"/>
              <a:ext cx="1930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dirty="0" err="1" smtClean="0">
                  <a:solidFill>
                    <a:schemeClr val="bg1"/>
                  </a:solidFill>
                </a:rPr>
                <a:t>Hodoscopic</a:t>
              </a:r>
              <a:r>
                <a:rPr lang="fr-FR" dirty="0" smtClean="0">
                  <a:solidFill>
                    <a:schemeClr val="bg1"/>
                  </a:solidFill>
                </a:rPr>
                <a:t> </a:t>
              </a:r>
              <a:r>
                <a:rPr lang="fr-FR" dirty="0" err="1" smtClean="0">
                  <a:solidFill>
                    <a:schemeClr val="bg1"/>
                  </a:solidFill>
                </a:rPr>
                <a:t>electromagnetic</a:t>
              </a:r>
              <a:r>
                <a:rPr lang="fr-FR" dirty="0" smtClean="0">
                  <a:solidFill>
                    <a:schemeClr val="bg1"/>
                  </a:solidFill>
                </a:rPr>
                <a:t> </a:t>
              </a:r>
              <a:r>
                <a:rPr lang="fr-FR" dirty="0" err="1" smtClean="0">
                  <a:solidFill>
                    <a:schemeClr val="bg1"/>
                  </a:solidFill>
                </a:rPr>
                <a:t>calorimeter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13" name="Text Box 35"/>
            <p:cNvSpPr txBox="1">
              <a:spLocks noChangeArrowheads="1"/>
            </p:cNvSpPr>
            <p:nvPr/>
          </p:nvSpPr>
          <p:spPr bwMode="auto">
            <a:xfrm>
              <a:off x="4615" y="2721"/>
              <a:ext cx="113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dirty="0" err="1" smtClean="0">
                  <a:solidFill>
                    <a:schemeClr val="bg1"/>
                  </a:solidFill>
                </a:rPr>
                <a:t>Anticoincidence</a:t>
              </a:r>
              <a:r>
                <a:rPr lang="fr-FR" dirty="0" smtClean="0">
                  <a:solidFill>
                    <a:schemeClr val="bg1"/>
                  </a:solidFill>
                </a:rPr>
                <a:t> system</a:t>
              </a:r>
              <a:endParaRPr lang="fr-FR" sz="1500" dirty="0">
                <a:solidFill>
                  <a:schemeClr val="bg1"/>
                </a:solidFill>
              </a:endParaRPr>
            </a:p>
          </p:txBody>
        </p:sp>
        <p:sp>
          <p:nvSpPr>
            <p:cNvPr id="14" name="Line 36"/>
            <p:cNvSpPr>
              <a:spLocks noChangeShapeType="1"/>
            </p:cNvSpPr>
            <p:nvPr/>
          </p:nvSpPr>
          <p:spPr bwMode="auto">
            <a:xfrm flipV="1">
              <a:off x="2450" y="2472"/>
              <a:ext cx="987" cy="287"/>
            </a:xfrm>
            <a:prstGeom prst="line">
              <a:avLst/>
            </a:prstGeom>
            <a:noFill/>
            <a:ln w="38160">
              <a:solidFill>
                <a:srgbClr val="FFCC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37"/>
            <p:cNvSpPr>
              <a:spLocks noChangeShapeType="1"/>
            </p:cNvSpPr>
            <p:nvPr/>
          </p:nvSpPr>
          <p:spPr bwMode="auto">
            <a:xfrm flipH="1" flipV="1">
              <a:off x="4150" y="2024"/>
              <a:ext cx="834" cy="735"/>
            </a:xfrm>
            <a:prstGeom prst="line">
              <a:avLst/>
            </a:prstGeom>
            <a:noFill/>
            <a:ln w="38160">
              <a:solidFill>
                <a:srgbClr val="FFCC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5" name="Picture 40" descr="ACD_fromabove_smal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8729" y="4472190"/>
            <a:ext cx="2535237" cy="23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42" descr="189005main_LATtower_l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80293" y="923924"/>
            <a:ext cx="1677987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8" name="Picture 11" descr="moduleFM101scell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28662" y="4473604"/>
            <a:ext cx="2144874" cy="235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6" descr="cutSurBarDistSup1GeV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685800"/>
            <a:ext cx="6248400" cy="443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76850" y="647700"/>
            <a:ext cx="10668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3200" b="1">
                <a:solidFill>
                  <a:srgbClr val="990099"/>
                </a:solidFill>
              </a:rPr>
              <a:t>D</a:t>
            </a:r>
            <a:r>
              <a:rPr lang="fr-FR" sz="3200" b="1" baseline="-25000">
                <a:solidFill>
                  <a:srgbClr val="990099"/>
                </a:solidFill>
              </a:rPr>
              <a:t>B</a:t>
            </a:r>
          </a:p>
        </p:txBody>
      </p:sp>
      <p:graphicFrame>
        <p:nvGraphicFramePr>
          <p:cNvPr id="244743" name="Group 7"/>
          <p:cNvGraphicFramePr>
            <a:graphicFrameLocks noGrp="1"/>
          </p:cNvGraphicFramePr>
          <p:nvPr/>
        </p:nvGraphicFramePr>
        <p:xfrm>
          <a:off x="876300" y="5243513"/>
          <a:ext cx="7543800" cy="1386840"/>
        </p:xfrm>
        <a:graphic>
          <a:graphicData uri="http://schemas.openxmlformats.org/drawingml/2006/table">
            <a:tbl>
              <a:tblPr/>
              <a:tblGrid>
                <a:gridCol w="2438400"/>
                <a:gridCol w="5105400"/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1.2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GeV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– 300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GeV</a:t>
                      </a: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efficiency</a:t>
                      </a:r>
                      <a:endParaRPr kumimoji="0" lang="fr-FR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Gamma-rays</a:t>
                      </a: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               5%              20%</a:t>
                      </a:r>
                      <a:endParaRPr kumimoji="0" lang="fr-F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Protons</a:t>
                      </a: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            45-50%        60-70%</a:t>
                      </a: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955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72264" y="6492875"/>
            <a:ext cx="2133600" cy="365125"/>
          </a:xfrm>
          <a:noFill/>
        </p:spPr>
        <p:txBody>
          <a:bodyPr/>
          <a:lstStyle/>
          <a:p>
            <a:fld id="{1CE48429-490C-4A03-BB5D-2D0E63859675}" type="slidenum">
              <a:rPr lang="fr-FR" smtClean="0">
                <a:latin typeface="Arial" pitchFamily="34" charset="0"/>
              </a:rPr>
              <a:pPr/>
              <a:t>70</a:t>
            </a:fld>
            <a:endParaRPr lang="fr-FR" smtClean="0">
              <a:latin typeface="Arial" pitchFamily="34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52400" y="27365"/>
            <a:ext cx="89916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400" b="1" dirty="0" err="1" smtClean="0">
                <a:solidFill>
                  <a:schemeClr val="bg1"/>
                </a:solidFill>
              </a:rPr>
              <a:t>MipFinder</a:t>
            </a:r>
            <a:endParaRPr lang="fr-FR" sz="3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1" name="Picture 5" descr="coupureBarDistParBand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666750"/>
            <a:ext cx="8229600" cy="588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Text Box 6"/>
          <p:cNvSpPr txBox="1">
            <a:spLocks noChangeArrowheads="1"/>
          </p:cNvSpPr>
          <p:nvPr/>
        </p:nvSpPr>
        <p:spPr bwMode="auto">
          <a:xfrm>
            <a:off x="3352800" y="685800"/>
            <a:ext cx="10668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3200" b="1">
                <a:solidFill>
                  <a:srgbClr val="990099"/>
                </a:solidFill>
              </a:rPr>
              <a:t>D</a:t>
            </a:r>
            <a:r>
              <a:rPr lang="fr-FR" sz="3200" b="1" baseline="-25000">
                <a:solidFill>
                  <a:srgbClr val="990099"/>
                </a:solidFill>
              </a:rPr>
              <a:t>B</a:t>
            </a:r>
          </a:p>
        </p:txBody>
      </p:sp>
      <p:sp>
        <p:nvSpPr>
          <p:cNvPr id="5325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591087E-B96D-4CAC-B7A0-740F09D0296F}" type="slidenum">
              <a:rPr lang="fr-FR" smtClean="0">
                <a:latin typeface="Arial" pitchFamily="34" charset="0"/>
              </a:rPr>
              <a:pPr/>
              <a:t>71</a:t>
            </a:fld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-342900" y="-76200"/>
            <a:ext cx="97155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>
                <a:solidFill>
                  <a:srgbClr val="CC3300"/>
                </a:solidFill>
              </a:rPr>
              <a:t>Contrainte sur le champ magnétique</a:t>
            </a:r>
            <a:endParaRPr lang="fr-FR" sz="3200" b="1" baseline="30000">
              <a:solidFill>
                <a:srgbClr val="CC3300"/>
              </a:solidFill>
            </a:endParaRPr>
          </a:p>
        </p:txBody>
      </p:sp>
      <p:sp>
        <p:nvSpPr>
          <p:cNvPr id="54275" name="Text Box 14"/>
          <p:cNvSpPr txBox="1">
            <a:spLocks noChangeArrowheads="1"/>
          </p:cNvSpPr>
          <p:nvPr/>
        </p:nvSpPr>
        <p:spPr bwMode="auto">
          <a:xfrm>
            <a:off x="0" y="471488"/>
            <a:ext cx="91440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800" b="1">
                <a:solidFill>
                  <a:srgbClr val="0033CC"/>
                </a:solidFill>
              </a:rPr>
              <a:t>Ajustement des spectres synthétiques avec une fonction de Band </a:t>
            </a:r>
          </a:p>
        </p:txBody>
      </p:sp>
      <p:pic>
        <p:nvPicPr>
          <p:cNvPr id="54276" name="Picture 15" descr="spectre_sursaut_Ban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371600"/>
            <a:ext cx="2286000" cy="224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16" descr="Preece_AlphaBan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1935163"/>
            <a:ext cx="1828800" cy="166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8" name="Picture 17" descr="Preece_BetaBan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400" y="1935163"/>
            <a:ext cx="1871663" cy="168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9" name="Picture 18" descr="Preece_BreakEnergyBand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04013" y="1935163"/>
            <a:ext cx="1906587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80" name="Text Box 19"/>
          <p:cNvSpPr txBox="1">
            <a:spLocks noChangeArrowheads="1"/>
          </p:cNvSpPr>
          <p:nvPr/>
        </p:nvSpPr>
        <p:spPr bwMode="auto">
          <a:xfrm>
            <a:off x="2743200" y="1477963"/>
            <a:ext cx="632460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7"/>
              </a:buBlip>
            </a:pPr>
            <a:r>
              <a:rPr lang="fr-FR" sz="2200">
                <a:solidFill>
                  <a:srgbClr val="CC3300"/>
                </a:solidFill>
              </a:rPr>
              <a:t> </a:t>
            </a:r>
            <a:r>
              <a:rPr lang="fr-FR" sz="2200" u="sng">
                <a:solidFill>
                  <a:srgbClr val="CC3300"/>
                </a:solidFill>
              </a:rPr>
              <a:t>Moyenne des paramètres de Band (BATSE) :</a:t>
            </a:r>
          </a:p>
        </p:txBody>
      </p:sp>
      <p:pic>
        <p:nvPicPr>
          <p:cNvPr id="54281" name="Picture 20" descr="alpha_beta_VS_alpha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128963" y="3971925"/>
            <a:ext cx="2557462" cy="288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2" name="Picture 21" descr="alpha_beta_VS_K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9600" y="3971925"/>
            <a:ext cx="2519363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3" name="Picture 22" descr="alpha_beta_VS_Bb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686425" y="3971925"/>
            <a:ext cx="2701925" cy="289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84" name="Text Box 23"/>
          <p:cNvSpPr txBox="1">
            <a:spLocks noChangeArrowheads="1"/>
          </p:cNvSpPr>
          <p:nvPr/>
        </p:nvSpPr>
        <p:spPr bwMode="auto">
          <a:xfrm>
            <a:off x="2743200" y="3535363"/>
            <a:ext cx="419100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7"/>
              </a:buBlip>
            </a:pPr>
            <a:r>
              <a:rPr lang="fr-FR" sz="2200">
                <a:solidFill>
                  <a:srgbClr val="CC3300"/>
                </a:solidFill>
              </a:rPr>
              <a:t> </a:t>
            </a:r>
            <a:r>
              <a:rPr lang="fr-FR" sz="2200" u="sng">
                <a:solidFill>
                  <a:srgbClr val="CC3300"/>
                </a:solidFill>
              </a:rPr>
              <a:t>Simulations numériques :</a:t>
            </a:r>
          </a:p>
        </p:txBody>
      </p:sp>
      <p:sp>
        <p:nvSpPr>
          <p:cNvPr id="54285" name="ZoneTexte 12"/>
          <p:cNvSpPr txBox="1">
            <a:spLocks noChangeArrowheads="1"/>
          </p:cNvSpPr>
          <p:nvPr/>
        </p:nvSpPr>
        <p:spPr bwMode="auto">
          <a:xfrm>
            <a:off x="2895600" y="1808163"/>
            <a:ext cx="533400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500" b="1">
                <a:solidFill>
                  <a:srgbClr val="008000"/>
                </a:solidFill>
                <a:sym typeface="Symbol" pitchFamily="18" charset="2"/>
              </a:rPr>
              <a:t></a:t>
            </a:r>
            <a:endParaRPr lang="fr-FR" sz="2500" b="1">
              <a:solidFill>
                <a:srgbClr val="008000"/>
              </a:solidFill>
            </a:endParaRPr>
          </a:p>
        </p:txBody>
      </p:sp>
      <p:sp>
        <p:nvSpPr>
          <p:cNvPr id="54286" name="ZoneTexte 13"/>
          <p:cNvSpPr txBox="1">
            <a:spLocks noChangeArrowheads="1"/>
          </p:cNvSpPr>
          <p:nvPr/>
        </p:nvSpPr>
        <p:spPr bwMode="auto">
          <a:xfrm>
            <a:off x="4876800" y="1828800"/>
            <a:ext cx="5334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500" b="1">
                <a:solidFill>
                  <a:srgbClr val="008000"/>
                </a:solidFill>
                <a:sym typeface="Symbol" pitchFamily="18" charset="2"/>
              </a:rPr>
              <a:t></a:t>
            </a:r>
            <a:endParaRPr lang="fr-FR" sz="2500" b="1">
              <a:solidFill>
                <a:srgbClr val="008000"/>
              </a:solidFill>
            </a:endParaRPr>
          </a:p>
        </p:txBody>
      </p:sp>
      <p:sp>
        <p:nvSpPr>
          <p:cNvPr id="54287" name="ZoneTexte 14"/>
          <p:cNvSpPr txBox="1">
            <a:spLocks noChangeArrowheads="1"/>
          </p:cNvSpPr>
          <p:nvPr/>
        </p:nvSpPr>
        <p:spPr bwMode="auto">
          <a:xfrm>
            <a:off x="6781800" y="1852613"/>
            <a:ext cx="533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500" b="1">
                <a:solidFill>
                  <a:srgbClr val="008000"/>
                </a:solidFill>
                <a:sym typeface="Symbol" pitchFamily="18" charset="2"/>
              </a:rPr>
              <a:t>E</a:t>
            </a:r>
            <a:r>
              <a:rPr lang="fr-FR" sz="2500" b="1" baseline="-25000">
                <a:solidFill>
                  <a:srgbClr val="008000"/>
                </a:solidFill>
                <a:sym typeface="Symbol" pitchFamily="18" charset="2"/>
              </a:rPr>
              <a:t>b</a:t>
            </a:r>
            <a:endParaRPr lang="fr-FR" sz="2500" b="1" baseline="-25000">
              <a:solidFill>
                <a:srgbClr val="008000"/>
              </a:solidFill>
            </a:endParaRPr>
          </a:p>
        </p:txBody>
      </p:sp>
      <p:sp>
        <p:nvSpPr>
          <p:cNvPr id="54288" name="Espace réservé du numéro de diapositive 1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AB4537A-5E78-4AEB-8944-6716557C3A40}" type="slidenum">
              <a:rPr lang="fr-FR" smtClean="0">
                <a:latin typeface="Arial" pitchFamily="34" charset="0"/>
              </a:rPr>
              <a:pPr/>
              <a:t>72</a:t>
            </a:fld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-342900" y="-76200"/>
            <a:ext cx="97155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>
                <a:solidFill>
                  <a:srgbClr val="CC3300"/>
                </a:solidFill>
              </a:rPr>
              <a:t>Contrainte sur le champ magnétique</a:t>
            </a:r>
            <a:endParaRPr lang="fr-FR" sz="3200" b="1" baseline="30000">
              <a:solidFill>
                <a:srgbClr val="CC3300"/>
              </a:solidFill>
            </a:endParaRPr>
          </a:p>
        </p:txBody>
      </p:sp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76200" y="1371600"/>
            <a:ext cx="39624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FR" sz="2200">
                <a:solidFill>
                  <a:srgbClr val="CC3300"/>
                </a:solidFill>
              </a:rPr>
              <a:t> </a:t>
            </a:r>
            <a:r>
              <a:rPr lang="fr-FR" sz="2200" u="sng">
                <a:solidFill>
                  <a:srgbClr val="CC3300"/>
                </a:solidFill>
              </a:rPr>
              <a:t>Influence du paramètre </a:t>
            </a:r>
            <a:r>
              <a:rPr lang="fr-FR" u="sng">
                <a:solidFill>
                  <a:srgbClr val="CC3300"/>
                </a:solidFill>
                <a:sym typeface="Symbol" pitchFamily="18" charset="2"/>
              </a:rPr>
              <a:t>0</a:t>
            </a:r>
            <a:r>
              <a:rPr lang="fr-FR" sz="2200" u="sng">
                <a:solidFill>
                  <a:srgbClr val="CC3300"/>
                </a:solidFill>
              </a:rPr>
              <a:t> :</a:t>
            </a:r>
          </a:p>
        </p:txBody>
      </p:sp>
      <p:pic>
        <p:nvPicPr>
          <p:cNvPr id="58372" name="Picture 17" descr="EpeakVSK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" y="1943100"/>
            <a:ext cx="18303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3" name="Text Box 18"/>
          <p:cNvSpPr txBox="1">
            <a:spLocks noChangeArrowheads="1"/>
          </p:cNvSpPr>
          <p:nvPr/>
        </p:nvSpPr>
        <p:spPr bwMode="auto">
          <a:xfrm>
            <a:off x="76200" y="792163"/>
            <a:ext cx="883920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FR" sz="2200">
                <a:solidFill>
                  <a:srgbClr val="CC3300"/>
                </a:solidFill>
              </a:rPr>
              <a:t> </a:t>
            </a:r>
            <a:r>
              <a:rPr lang="fr-FR" sz="2200" u="sng">
                <a:solidFill>
                  <a:srgbClr val="CC3300"/>
                </a:solidFill>
              </a:rPr>
              <a:t>Paramètres initaux :</a:t>
            </a:r>
            <a:r>
              <a:rPr lang="fr-FR" sz="2200">
                <a:solidFill>
                  <a:srgbClr val="CC3300"/>
                </a:solidFill>
              </a:rPr>
              <a:t> </a:t>
            </a:r>
            <a:r>
              <a:rPr lang="fr-FR" sz="2200">
                <a:solidFill>
                  <a:srgbClr val="CC3300"/>
                </a:solidFill>
                <a:sym typeface="Symbol" pitchFamily="18" charset="2"/>
              </a:rPr>
              <a:t></a:t>
            </a:r>
            <a:r>
              <a:rPr lang="fr-FR" sz="2200" baseline="-25000">
                <a:solidFill>
                  <a:srgbClr val="CC3300"/>
                </a:solidFill>
                <a:sym typeface="Symbol" pitchFamily="18" charset="2"/>
              </a:rPr>
              <a:t>0</a:t>
            </a:r>
            <a:r>
              <a:rPr lang="fr-FR" sz="2200">
                <a:solidFill>
                  <a:srgbClr val="CC3300"/>
                </a:solidFill>
                <a:sym typeface="Symbol" pitchFamily="18" charset="2"/>
              </a:rPr>
              <a:t>=700, =1, =5/3, B</a:t>
            </a:r>
            <a:r>
              <a:rPr lang="fr-FR" sz="2200" baseline="-25000">
                <a:solidFill>
                  <a:srgbClr val="CC3300"/>
                </a:solidFill>
                <a:sym typeface="Symbol" pitchFamily="18" charset="2"/>
              </a:rPr>
              <a:t>b</a:t>
            </a:r>
            <a:r>
              <a:rPr lang="fr-FR" sz="2200">
                <a:solidFill>
                  <a:srgbClr val="CC3300"/>
                </a:solidFill>
                <a:sym typeface="Symbol" pitchFamily="18" charset="2"/>
              </a:rPr>
              <a:t>=10</a:t>
            </a:r>
            <a:r>
              <a:rPr lang="fr-FR" sz="2200" baseline="30000">
                <a:solidFill>
                  <a:srgbClr val="CC3300"/>
                </a:solidFill>
                <a:sym typeface="Symbol" pitchFamily="18" charset="2"/>
              </a:rPr>
              <a:t>5</a:t>
            </a:r>
            <a:r>
              <a:rPr lang="fr-FR" sz="2200">
                <a:solidFill>
                  <a:srgbClr val="CC3300"/>
                </a:solidFill>
                <a:sym typeface="Symbol" pitchFamily="18" charset="2"/>
              </a:rPr>
              <a:t>G</a:t>
            </a:r>
            <a:endParaRPr lang="fr-FR" sz="2200" baseline="-25000">
              <a:solidFill>
                <a:srgbClr val="CC3300"/>
              </a:solidFill>
              <a:sym typeface="Symbol" pitchFamily="18" charset="2"/>
            </a:endParaRPr>
          </a:p>
        </p:txBody>
      </p:sp>
      <p:pic>
        <p:nvPicPr>
          <p:cNvPr id="58374" name="Picture 19" descr="energyTotVSK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43100" y="1943100"/>
            <a:ext cx="1828800" cy="205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5" name="Text Box 20"/>
          <p:cNvSpPr txBox="1">
            <a:spLocks noChangeArrowheads="1"/>
          </p:cNvSpPr>
          <p:nvPr/>
        </p:nvSpPr>
        <p:spPr bwMode="auto">
          <a:xfrm>
            <a:off x="4724400" y="1371600"/>
            <a:ext cx="41910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FR" sz="2200">
                <a:solidFill>
                  <a:srgbClr val="CC3300"/>
                </a:solidFill>
              </a:rPr>
              <a:t> </a:t>
            </a:r>
            <a:r>
              <a:rPr lang="fr-FR" sz="2200" u="sng">
                <a:solidFill>
                  <a:srgbClr val="CC3300"/>
                </a:solidFill>
              </a:rPr>
              <a:t>Influence du paramètre </a:t>
            </a:r>
            <a:r>
              <a:rPr lang="fr-FR" sz="2200" u="sng">
                <a:solidFill>
                  <a:srgbClr val="CC3300"/>
                </a:solidFill>
                <a:sym typeface="Symbol" pitchFamily="18" charset="2"/>
              </a:rPr>
              <a:t></a:t>
            </a:r>
            <a:r>
              <a:rPr lang="fr-FR" sz="2200" u="sng">
                <a:solidFill>
                  <a:srgbClr val="CC3300"/>
                </a:solidFill>
              </a:rPr>
              <a:t> :</a:t>
            </a:r>
            <a:endParaRPr lang="fr-FR" sz="2200" u="sng" baseline="30000">
              <a:solidFill>
                <a:srgbClr val="CC3300"/>
              </a:solidFill>
            </a:endParaRPr>
          </a:p>
        </p:txBody>
      </p:sp>
      <p:pic>
        <p:nvPicPr>
          <p:cNvPr id="58376" name="Picture 21" descr="EpeakVSalph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10125" y="1943100"/>
            <a:ext cx="184626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7" name="Picture 22" descr="energyVSalpha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51625" y="1938338"/>
            <a:ext cx="1882775" cy="206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8" name="Text Box 23"/>
          <p:cNvSpPr txBox="1">
            <a:spLocks noChangeArrowheads="1"/>
          </p:cNvSpPr>
          <p:nvPr/>
        </p:nvSpPr>
        <p:spPr bwMode="auto">
          <a:xfrm>
            <a:off x="2667000" y="4114800"/>
            <a:ext cx="39624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FR" sz="2200">
                <a:solidFill>
                  <a:srgbClr val="CC3300"/>
                </a:solidFill>
              </a:rPr>
              <a:t> </a:t>
            </a:r>
            <a:r>
              <a:rPr lang="fr-FR" sz="2200" u="sng">
                <a:solidFill>
                  <a:srgbClr val="CC3300"/>
                </a:solidFill>
              </a:rPr>
              <a:t>Influence du paramètre </a:t>
            </a:r>
            <a:r>
              <a:rPr lang="fr-FR" u="sng">
                <a:solidFill>
                  <a:srgbClr val="CC3300"/>
                </a:solidFill>
                <a:sym typeface="Symbol" pitchFamily="18" charset="2"/>
              </a:rPr>
              <a:t>B</a:t>
            </a:r>
            <a:r>
              <a:rPr lang="fr-FR" u="sng" baseline="-25000">
                <a:solidFill>
                  <a:srgbClr val="CC3300"/>
                </a:solidFill>
                <a:sym typeface="Symbol" pitchFamily="18" charset="2"/>
              </a:rPr>
              <a:t>b</a:t>
            </a:r>
            <a:r>
              <a:rPr lang="fr-FR" sz="2200" u="sng">
                <a:solidFill>
                  <a:srgbClr val="CC3300"/>
                </a:solidFill>
              </a:rPr>
              <a:t> :</a:t>
            </a:r>
          </a:p>
        </p:txBody>
      </p:sp>
      <p:pic>
        <p:nvPicPr>
          <p:cNvPr id="58379" name="Picture 24" descr="T90VSBb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633788" y="4648200"/>
            <a:ext cx="19558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80" name="Picture 25" descr="EpeakVSBb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670050" y="4648200"/>
            <a:ext cx="196373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81" name="Picture 26" descr="energyVSBb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589588" y="4648200"/>
            <a:ext cx="1954212" cy="205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82" name="Espace réservé du numéro de diapositive 1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A310E31-64CD-4E86-97F2-FAFBC24D1578}" type="slidenum">
              <a:rPr lang="fr-FR" smtClean="0">
                <a:latin typeface="Arial" pitchFamily="34" charset="0"/>
              </a:rPr>
              <a:pPr/>
              <a:t>73</a:t>
            </a:fld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4"/>
          <p:cNvSpPr txBox="1">
            <a:spLocks noChangeArrowheads="1"/>
          </p:cNvSpPr>
          <p:nvPr/>
        </p:nvSpPr>
        <p:spPr bwMode="auto">
          <a:xfrm>
            <a:off x="0" y="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>
                <a:solidFill>
                  <a:srgbClr val="CC3300"/>
                </a:solidFill>
              </a:rPr>
              <a:t>Le comportement dual de D</a:t>
            </a:r>
            <a:r>
              <a:rPr lang="fr-FR" sz="3600" b="1" baseline="-25000">
                <a:solidFill>
                  <a:srgbClr val="CC3300"/>
                </a:solidFill>
              </a:rPr>
              <a:t>b</a:t>
            </a:r>
            <a:r>
              <a:rPr lang="fr-FR" sz="3600" b="1">
                <a:solidFill>
                  <a:srgbClr val="CC3300"/>
                </a:solidFill>
              </a:rPr>
              <a:t> </a:t>
            </a:r>
          </a:p>
        </p:txBody>
      </p:sp>
      <p:sp>
        <p:nvSpPr>
          <p:cNvPr id="60419" name="Rectangle 5"/>
          <p:cNvSpPr>
            <a:spLocks noChangeArrowheads="1"/>
          </p:cNvSpPr>
          <p:nvPr/>
        </p:nvSpPr>
        <p:spPr bwMode="auto">
          <a:xfrm>
            <a:off x="76200" y="2209800"/>
            <a:ext cx="4419600" cy="1600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0420" name="Rectangle 6"/>
          <p:cNvSpPr>
            <a:spLocks noChangeArrowheads="1"/>
          </p:cNvSpPr>
          <p:nvPr/>
        </p:nvSpPr>
        <p:spPr bwMode="auto">
          <a:xfrm>
            <a:off x="76200" y="5029200"/>
            <a:ext cx="4419600" cy="1600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0421" name="Rectangle 7"/>
          <p:cNvSpPr>
            <a:spLocks noChangeArrowheads="1"/>
          </p:cNvSpPr>
          <p:nvPr/>
        </p:nvSpPr>
        <p:spPr bwMode="auto">
          <a:xfrm>
            <a:off x="4648200" y="2209800"/>
            <a:ext cx="4419600" cy="1600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0422" name="Rectangle 8"/>
          <p:cNvSpPr>
            <a:spLocks noChangeArrowheads="1"/>
          </p:cNvSpPr>
          <p:nvPr/>
        </p:nvSpPr>
        <p:spPr bwMode="auto">
          <a:xfrm>
            <a:off x="4648200" y="5029200"/>
            <a:ext cx="4419600" cy="1600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0423" name="Line 9"/>
          <p:cNvSpPr>
            <a:spLocks noChangeShapeType="1"/>
          </p:cNvSpPr>
          <p:nvPr/>
        </p:nvSpPr>
        <p:spPr bwMode="auto">
          <a:xfrm>
            <a:off x="914400" y="1219200"/>
            <a:ext cx="85725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24" name="Line 10"/>
          <p:cNvSpPr>
            <a:spLocks noChangeShapeType="1"/>
          </p:cNvSpPr>
          <p:nvPr/>
        </p:nvSpPr>
        <p:spPr bwMode="auto">
          <a:xfrm>
            <a:off x="4953000" y="1371600"/>
            <a:ext cx="762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25" name="Line 11"/>
          <p:cNvSpPr>
            <a:spLocks noChangeShapeType="1"/>
          </p:cNvSpPr>
          <p:nvPr/>
        </p:nvSpPr>
        <p:spPr bwMode="auto">
          <a:xfrm flipH="1">
            <a:off x="5181600" y="2209800"/>
            <a:ext cx="5334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26" name="Line 12"/>
          <p:cNvSpPr>
            <a:spLocks noChangeShapeType="1"/>
          </p:cNvSpPr>
          <p:nvPr/>
        </p:nvSpPr>
        <p:spPr bwMode="auto">
          <a:xfrm>
            <a:off x="5715000" y="2209800"/>
            <a:ext cx="3352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27" name="Line 13"/>
          <p:cNvSpPr>
            <a:spLocks noChangeShapeType="1"/>
          </p:cNvSpPr>
          <p:nvPr/>
        </p:nvSpPr>
        <p:spPr bwMode="auto">
          <a:xfrm>
            <a:off x="933450" y="4019550"/>
            <a:ext cx="838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28" name="Line 14"/>
          <p:cNvSpPr>
            <a:spLocks noChangeShapeType="1"/>
          </p:cNvSpPr>
          <p:nvPr/>
        </p:nvSpPr>
        <p:spPr bwMode="auto">
          <a:xfrm>
            <a:off x="1790700" y="5029200"/>
            <a:ext cx="70485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29" name="Line 15"/>
          <p:cNvSpPr>
            <a:spLocks noChangeShapeType="1"/>
          </p:cNvSpPr>
          <p:nvPr/>
        </p:nvSpPr>
        <p:spPr bwMode="auto">
          <a:xfrm>
            <a:off x="1809750" y="5048250"/>
            <a:ext cx="2705100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30" name="Line 16"/>
          <p:cNvSpPr>
            <a:spLocks noChangeShapeType="1"/>
          </p:cNvSpPr>
          <p:nvPr/>
        </p:nvSpPr>
        <p:spPr bwMode="auto">
          <a:xfrm>
            <a:off x="5486400" y="4038600"/>
            <a:ext cx="838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31" name="Line 17"/>
          <p:cNvSpPr>
            <a:spLocks noChangeShapeType="1"/>
          </p:cNvSpPr>
          <p:nvPr/>
        </p:nvSpPr>
        <p:spPr bwMode="auto">
          <a:xfrm>
            <a:off x="6343650" y="5048250"/>
            <a:ext cx="70485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32" name="Line 18"/>
          <p:cNvSpPr>
            <a:spLocks noChangeShapeType="1"/>
          </p:cNvSpPr>
          <p:nvPr/>
        </p:nvSpPr>
        <p:spPr bwMode="auto">
          <a:xfrm>
            <a:off x="6362700" y="5067300"/>
            <a:ext cx="2705100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33" name="Line 19"/>
          <p:cNvSpPr>
            <a:spLocks noChangeShapeType="1"/>
          </p:cNvSpPr>
          <p:nvPr/>
        </p:nvSpPr>
        <p:spPr bwMode="auto">
          <a:xfrm>
            <a:off x="3352800" y="6172200"/>
            <a:ext cx="762000" cy="1524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34" name="Line 20"/>
          <p:cNvSpPr>
            <a:spLocks noChangeShapeType="1"/>
          </p:cNvSpPr>
          <p:nvPr/>
        </p:nvSpPr>
        <p:spPr bwMode="auto">
          <a:xfrm>
            <a:off x="1790700" y="2228850"/>
            <a:ext cx="1162050" cy="11811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2228850" y="2724150"/>
            <a:ext cx="381000" cy="228600"/>
            <a:chOff x="1104" y="1440"/>
            <a:chExt cx="240" cy="144"/>
          </a:xfrm>
        </p:grpSpPr>
        <p:sp>
          <p:nvSpPr>
            <p:cNvPr id="60508" name="Line 22"/>
            <p:cNvSpPr>
              <a:spLocks noChangeShapeType="1"/>
            </p:cNvSpPr>
            <p:nvPr/>
          </p:nvSpPr>
          <p:spPr bwMode="auto">
            <a:xfrm flipV="1">
              <a:off x="1104" y="1488"/>
              <a:ext cx="240" cy="4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09" name="Line 23"/>
            <p:cNvSpPr>
              <a:spLocks noChangeShapeType="1"/>
            </p:cNvSpPr>
            <p:nvPr/>
          </p:nvSpPr>
          <p:spPr bwMode="auto">
            <a:xfrm flipH="1">
              <a:off x="1152" y="1440"/>
              <a:ext cx="144" cy="144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3543300" y="6134100"/>
            <a:ext cx="381000" cy="228600"/>
            <a:chOff x="1104" y="1440"/>
            <a:chExt cx="240" cy="144"/>
          </a:xfrm>
        </p:grpSpPr>
        <p:sp>
          <p:nvSpPr>
            <p:cNvPr id="60506" name="Line 25"/>
            <p:cNvSpPr>
              <a:spLocks noChangeShapeType="1"/>
            </p:cNvSpPr>
            <p:nvPr/>
          </p:nvSpPr>
          <p:spPr bwMode="auto">
            <a:xfrm flipV="1">
              <a:off x="1104" y="1488"/>
              <a:ext cx="240" cy="4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07" name="Line 26"/>
            <p:cNvSpPr>
              <a:spLocks noChangeShapeType="1"/>
            </p:cNvSpPr>
            <p:nvPr/>
          </p:nvSpPr>
          <p:spPr bwMode="auto">
            <a:xfrm flipH="1">
              <a:off x="1152" y="1440"/>
              <a:ext cx="144" cy="144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0437" name="Line 27"/>
          <p:cNvSpPr>
            <a:spLocks noChangeShapeType="1"/>
          </p:cNvSpPr>
          <p:nvPr/>
        </p:nvSpPr>
        <p:spPr bwMode="auto">
          <a:xfrm>
            <a:off x="1809750" y="5048250"/>
            <a:ext cx="1466850" cy="17716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38" name="Line 28"/>
          <p:cNvSpPr>
            <a:spLocks noChangeShapeType="1"/>
          </p:cNvSpPr>
          <p:nvPr/>
        </p:nvSpPr>
        <p:spPr bwMode="auto">
          <a:xfrm>
            <a:off x="5715000" y="2209800"/>
            <a:ext cx="1866900" cy="22669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39" name="Line 29"/>
          <p:cNvSpPr>
            <a:spLocks noChangeShapeType="1"/>
          </p:cNvSpPr>
          <p:nvPr/>
        </p:nvSpPr>
        <p:spPr bwMode="auto">
          <a:xfrm>
            <a:off x="8229600" y="2933700"/>
            <a:ext cx="762000" cy="1524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8420100" y="2895600"/>
            <a:ext cx="381000" cy="228600"/>
            <a:chOff x="1104" y="1440"/>
            <a:chExt cx="240" cy="144"/>
          </a:xfrm>
        </p:grpSpPr>
        <p:sp>
          <p:nvSpPr>
            <p:cNvPr id="60504" name="Line 31"/>
            <p:cNvSpPr>
              <a:spLocks noChangeShapeType="1"/>
            </p:cNvSpPr>
            <p:nvPr/>
          </p:nvSpPr>
          <p:spPr bwMode="auto">
            <a:xfrm flipV="1">
              <a:off x="1104" y="1488"/>
              <a:ext cx="240" cy="4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05" name="Line 32"/>
            <p:cNvSpPr>
              <a:spLocks noChangeShapeType="1"/>
            </p:cNvSpPr>
            <p:nvPr/>
          </p:nvSpPr>
          <p:spPr bwMode="auto">
            <a:xfrm flipH="1">
              <a:off x="1152" y="1440"/>
              <a:ext cx="144" cy="144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0441" name="Line 33"/>
          <p:cNvSpPr>
            <a:spLocks noChangeShapeType="1"/>
          </p:cNvSpPr>
          <p:nvPr/>
        </p:nvSpPr>
        <p:spPr bwMode="auto">
          <a:xfrm>
            <a:off x="7886700" y="6153150"/>
            <a:ext cx="762000" cy="1524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8077200" y="6115050"/>
            <a:ext cx="381000" cy="228600"/>
            <a:chOff x="1104" y="1440"/>
            <a:chExt cx="240" cy="144"/>
          </a:xfrm>
        </p:grpSpPr>
        <p:sp>
          <p:nvSpPr>
            <p:cNvPr id="60502" name="Line 35"/>
            <p:cNvSpPr>
              <a:spLocks noChangeShapeType="1"/>
            </p:cNvSpPr>
            <p:nvPr/>
          </p:nvSpPr>
          <p:spPr bwMode="auto">
            <a:xfrm flipV="1">
              <a:off x="1104" y="1488"/>
              <a:ext cx="240" cy="4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03" name="Line 36"/>
            <p:cNvSpPr>
              <a:spLocks noChangeShapeType="1"/>
            </p:cNvSpPr>
            <p:nvPr/>
          </p:nvSpPr>
          <p:spPr bwMode="auto">
            <a:xfrm flipH="1">
              <a:off x="1152" y="1440"/>
              <a:ext cx="144" cy="144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0443" name="Line 37"/>
          <p:cNvSpPr>
            <a:spLocks noChangeShapeType="1"/>
          </p:cNvSpPr>
          <p:nvPr/>
        </p:nvSpPr>
        <p:spPr bwMode="auto">
          <a:xfrm flipV="1">
            <a:off x="2114550" y="5334000"/>
            <a:ext cx="247650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44" name="Line 38"/>
          <p:cNvSpPr>
            <a:spLocks noChangeShapeType="1"/>
          </p:cNvSpPr>
          <p:nvPr/>
        </p:nvSpPr>
        <p:spPr bwMode="auto">
          <a:xfrm flipV="1">
            <a:off x="2286000" y="5505450"/>
            <a:ext cx="38100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45" name="Line 39"/>
          <p:cNvSpPr>
            <a:spLocks noChangeShapeType="1"/>
          </p:cNvSpPr>
          <p:nvPr/>
        </p:nvSpPr>
        <p:spPr bwMode="auto">
          <a:xfrm flipV="1">
            <a:off x="2457450" y="5676900"/>
            <a:ext cx="51435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46" name="Line 40"/>
          <p:cNvSpPr>
            <a:spLocks noChangeShapeType="1"/>
          </p:cNvSpPr>
          <p:nvPr/>
        </p:nvSpPr>
        <p:spPr bwMode="auto">
          <a:xfrm flipV="1">
            <a:off x="2819400" y="5810250"/>
            <a:ext cx="495300" cy="819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47" name="Line 41"/>
          <p:cNvSpPr>
            <a:spLocks noChangeShapeType="1"/>
          </p:cNvSpPr>
          <p:nvPr/>
        </p:nvSpPr>
        <p:spPr bwMode="auto">
          <a:xfrm flipV="1">
            <a:off x="3333750" y="6038850"/>
            <a:ext cx="342900" cy="590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48" name="Line 42"/>
          <p:cNvSpPr>
            <a:spLocks noChangeShapeType="1"/>
          </p:cNvSpPr>
          <p:nvPr/>
        </p:nvSpPr>
        <p:spPr bwMode="auto">
          <a:xfrm flipV="1">
            <a:off x="3829050" y="6229350"/>
            <a:ext cx="247650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49" name="Line 43"/>
          <p:cNvSpPr>
            <a:spLocks noChangeShapeType="1"/>
          </p:cNvSpPr>
          <p:nvPr/>
        </p:nvSpPr>
        <p:spPr bwMode="auto">
          <a:xfrm flipV="1">
            <a:off x="4267200" y="6400800"/>
            <a:ext cx="13335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50" name="Line 44"/>
          <p:cNvSpPr>
            <a:spLocks noChangeShapeType="1"/>
          </p:cNvSpPr>
          <p:nvPr/>
        </p:nvSpPr>
        <p:spPr bwMode="auto">
          <a:xfrm flipV="1">
            <a:off x="5353050" y="2286000"/>
            <a:ext cx="78105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51" name="Line 45"/>
          <p:cNvSpPr>
            <a:spLocks noChangeShapeType="1"/>
          </p:cNvSpPr>
          <p:nvPr/>
        </p:nvSpPr>
        <p:spPr bwMode="auto">
          <a:xfrm flipV="1">
            <a:off x="5429250" y="2362200"/>
            <a:ext cx="10668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52" name="Line 46"/>
          <p:cNvSpPr>
            <a:spLocks noChangeShapeType="1"/>
          </p:cNvSpPr>
          <p:nvPr/>
        </p:nvSpPr>
        <p:spPr bwMode="auto">
          <a:xfrm flipV="1">
            <a:off x="5886450" y="2438400"/>
            <a:ext cx="9525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53" name="Line 47"/>
          <p:cNvSpPr>
            <a:spLocks noChangeShapeType="1"/>
          </p:cNvSpPr>
          <p:nvPr/>
        </p:nvSpPr>
        <p:spPr bwMode="auto">
          <a:xfrm flipV="1">
            <a:off x="6400800" y="2514600"/>
            <a:ext cx="85725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54" name="Line 48"/>
          <p:cNvSpPr>
            <a:spLocks noChangeShapeType="1"/>
          </p:cNvSpPr>
          <p:nvPr/>
        </p:nvSpPr>
        <p:spPr bwMode="auto">
          <a:xfrm flipV="1">
            <a:off x="6877050" y="2609850"/>
            <a:ext cx="78105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55" name="Line 49"/>
          <p:cNvSpPr>
            <a:spLocks noChangeShapeType="1"/>
          </p:cNvSpPr>
          <p:nvPr/>
        </p:nvSpPr>
        <p:spPr bwMode="auto">
          <a:xfrm flipV="1">
            <a:off x="7391400" y="2686050"/>
            <a:ext cx="666750" cy="1123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56" name="Line 50"/>
          <p:cNvSpPr>
            <a:spLocks noChangeShapeType="1"/>
          </p:cNvSpPr>
          <p:nvPr/>
        </p:nvSpPr>
        <p:spPr bwMode="auto">
          <a:xfrm flipV="1">
            <a:off x="7867650" y="2762250"/>
            <a:ext cx="609600" cy="1047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57" name="Line 51"/>
          <p:cNvSpPr>
            <a:spLocks noChangeShapeType="1"/>
          </p:cNvSpPr>
          <p:nvPr/>
        </p:nvSpPr>
        <p:spPr bwMode="auto">
          <a:xfrm flipV="1">
            <a:off x="8420100" y="2876550"/>
            <a:ext cx="552450" cy="933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58" name="Line 52"/>
          <p:cNvSpPr>
            <a:spLocks noChangeShapeType="1"/>
          </p:cNvSpPr>
          <p:nvPr/>
        </p:nvSpPr>
        <p:spPr bwMode="auto">
          <a:xfrm flipV="1">
            <a:off x="6648450" y="5334000"/>
            <a:ext cx="247650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59" name="Line 53"/>
          <p:cNvSpPr>
            <a:spLocks noChangeShapeType="1"/>
          </p:cNvSpPr>
          <p:nvPr/>
        </p:nvSpPr>
        <p:spPr bwMode="auto">
          <a:xfrm flipV="1">
            <a:off x="6819900" y="5505450"/>
            <a:ext cx="38100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60" name="Line 54"/>
          <p:cNvSpPr>
            <a:spLocks noChangeShapeType="1"/>
          </p:cNvSpPr>
          <p:nvPr/>
        </p:nvSpPr>
        <p:spPr bwMode="auto">
          <a:xfrm flipV="1">
            <a:off x="6991350" y="5676900"/>
            <a:ext cx="51435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61" name="Line 55"/>
          <p:cNvSpPr>
            <a:spLocks noChangeShapeType="1"/>
          </p:cNvSpPr>
          <p:nvPr/>
        </p:nvSpPr>
        <p:spPr bwMode="auto">
          <a:xfrm flipV="1">
            <a:off x="7353300" y="5810250"/>
            <a:ext cx="495300" cy="819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62" name="Line 56"/>
          <p:cNvSpPr>
            <a:spLocks noChangeShapeType="1"/>
          </p:cNvSpPr>
          <p:nvPr/>
        </p:nvSpPr>
        <p:spPr bwMode="auto">
          <a:xfrm flipV="1">
            <a:off x="7867650" y="6038850"/>
            <a:ext cx="342900" cy="590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63" name="Line 57"/>
          <p:cNvSpPr>
            <a:spLocks noChangeShapeType="1"/>
          </p:cNvSpPr>
          <p:nvPr/>
        </p:nvSpPr>
        <p:spPr bwMode="auto">
          <a:xfrm flipV="1">
            <a:off x="8362950" y="6229350"/>
            <a:ext cx="247650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64" name="Line 58"/>
          <p:cNvSpPr>
            <a:spLocks noChangeShapeType="1"/>
          </p:cNvSpPr>
          <p:nvPr/>
        </p:nvSpPr>
        <p:spPr bwMode="auto">
          <a:xfrm flipV="1">
            <a:off x="8801100" y="6400800"/>
            <a:ext cx="13335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65" name="Line 59"/>
          <p:cNvSpPr>
            <a:spLocks noChangeShapeType="1"/>
          </p:cNvSpPr>
          <p:nvPr/>
        </p:nvSpPr>
        <p:spPr bwMode="auto">
          <a:xfrm flipV="1">
            <a:off x="7277100" y="2971800"/>
            <a:ext cx="1333500" cy="1085850"/>
          </a:xfrm>
          <a:prstGeom prst="line">
            <a:avLst/>
          </a:prstGeom>
          <a:noFill/>
          <a:ln w="38100">
            <a:solidFill>
              <a:srgbClr val="0000FF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66" name="Line 60"/>
          <p:cNvSpPr>
            <a:spLocks noChangeShapeType="1"/>
          </p:cNvSpPr>
          <p:nvPr/>
        </p:nvSpPr>
        <p:spPr bwMode="auto">
          <a:xfrm>
            <a:off x="7410450" y="3924300"/>
            <a:ext cx="190500" cy="20955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67" name="Line 61"/>
          <p:cNvSpPr>
            <a:spLocks noChangeShapeType="1"/>
          </p:cNvSpPr>
          <p:nvPr/>
        </p:nvSpPr>
        <p:spPr bwMode="auto">
          <a:xfrm flipH="1">
            <a:off x="7448550" y="4133850"/>
            <a:ext cx="152400" cy="13335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68" name="Line 62"/>
          <p:cNvSpPr>
            <a:spLocks noChangeShapeType="1"/>
          </p:cNvSpPr>
          <p:nvPr/>
        </p:nvSpPr>
        <p:spPr bwMode="auto">
          <a:xfrm>
            <a:off x="3390900" y="6553200"/>
            <a:ext cx="190500" cy="20955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69" name="Line 63"/>
          <p:cNvSpPr>
            <a:spLocks noChangeShapeType="1"/>
          </p:cNvSpPr>
          <p:nvPr/>
        </p:nvSpPr>
        <p:spPr bwMode="auto">
          <a:xfrm flipH="1">
            <a:off x="3429000" y="6762750"/>
            <a:ext cx="152400" cy="13335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70" name="Line 64"/>
          <p:cNvSpPr>
            <a:spLocks noChangeShapeType="1"/>
          </p:cNvSpPr>
          <p:nvPr/>
        </p:nvSpPr>
        <p:spPr bwMode="auto">
          <a:xfrm flipV="1">
            <a:off x="3181350" y="6210300"/>
            <a:ext cx="571500" cy="476250"/>
          </a:xfrm>
          <a:prstGeom prst="line">
            <a:avLst/>
          </a:prstGeom>
          <a:noFill/>
          <a:ln w="38100">
            <a:solidFill>
              <a:srgbClr val="0000FF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71" name="Line 65"/>
          <p:cNvSpPr>
            <a:spLocks noChangeShapeType="1"/>
          </p:cNvSpPr>
          <p:nvPr/>
        </p:nvSpPr>
        <p:spPr bwMode="auto">
          <a:xfrm>
            <a:off x="6343650" y="5048250"/>
            <a:ext cx="1466850" cy="17716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72" name="Line 66"/>
          <p:cNvSpPr>
            <a:spLocks noChangeShapeType="1"/>
          </p:cNvSpPr>
          <p:nvPr/>
        </p:nvSpPr>
        <p:spPr bwMode="auto">
          <a:xfrm>
            <a:off x="7924800" y="6553200"/>
            <a:ext cx="190500" cy="20955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73" name="Line 67"/>
          <p:cNvSpPr>
            <a:spLocks noChangeShapeType="1"/>
          </p:cNvSpPr>
          <p:nvPr/>
        </p:nvSpPr>
        <p:spPr bwMode="auto">
          <a:xfrm flipH="1">
            <a:off x="7962900" y="6762750"/>
            <a:ext cx="152400" cy="13335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74" name="Line 68"/>
          <p:cNvSpPr>
            <a:spLocks noChangeShapeType="1"/>
          </p:cNvSpPr>
          <p:nvPr/>
        </p:nvSpPr>
        <p:spPr bwMode="auto">
          <a:xfrm flipV="1">
            <a:off x="7715250" y="6210300"/>
            <a:ext cx="571500" cy="476250"/>
          </a:xfrm>
          <a:prstGeom prst="line">
            <a:avLst/>
          </a:prstGeom>
          <a:noFill/>
          <a:ln w="38100">
            <a:solidFill>
              <a:srgbClr val="0000FF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75" name="Text Box 69"/>
          <p:cNvSpPr txBox="1">
            <a:spLocks noChangeArrowheads="1"/>
          </p:cNvSpPr>
          <p:nvPr/>
        </p:nvSpPr>
        <p:spPr bwMode="auto">
          <a:xfrm>
            <a:off x="228600" y="609600"/>
            <a:ext cx="4191000" cy="404813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b="1">
                <a:solidFill>
                  <a:schemeClr val="folHlink"/>
                </a:solidFill>
              </a:rPr>
              <a:t>Dans la région du MIP</a:t>
            </a:r>
          </a:p>
        </p:txBody>
      </p:sp>
      <p:sp>
        <p:nvSpPr>
          <p:cNvPr id="60476" name="Text Box 70"/>
          <p:cNvSpPr txBox="1">
            <a:spLocks noChangeArrowheads="1"/>
          </p:cNvSpPr>
          <p:nvPr/>
        </p:nvSpPr>
        <p:spPr bwMode="auto">
          <a:xfrm>
            <a:off x="4724400" y="609600"/>
            <a:ext cx="4191000" cy="679450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b="1">
                <a:solidFill>
                  <a:schemeClr val="folHlink"/>
                </a:solidFill>
              </a:rPr>
              <a:t>Dans la région dominée par les interactions nucléaires</a:t>
            </a:r>
          </a:p>
        </p:txBody>
      </p:sp>
      <p:sp>
        <p:nvSpPr>
          <p:cNvPr id="60477" name="Text Box 71"/>
          <p:cNvSpPr txBox="1">
            <a:spLocks noChangeArrowheads="1"/>
          </p:cNvSpPr>
          <p:nvPr/>
        </p:nvSpPr>
        <p:spPr bwMode="auto">
          <a:xfrm>
            <a:off x="3810000" y="1728788"/>
            <a:ext cx="1524000" cy="404812"/>
          </a:xfrm>
          <a:prstGeom prst="rect">
            <a:avLst/>
          </a:prstGeom>
          <a:noFill/>
          <a:ln w="38100">
            <a:solidFill>
              <a:srgbClr val="FF99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b="1">
                <a:solidFill>
                  <a:srgbClr val="FF9900"/>
                </a:solidFill>
              </a:rPr>
              <a:t>Protons</a:t>
            </a:r>
          </a:p>
        </p:txBody>
      </p:sp>
      <p:sp>
        <p:nvSpPr>
          <p:cNvPr id="60478" name="Text Box 72"/>
          <p:cNvSpPr txBox="1">
            <a:spLocks noChangeArrowheads="1"/>
          </p:cNvSpPr>
          <p:nvPr/>
        </p:nvSpPr>
        <p:spPr bwMode="auto">
          <a:xfrm>
            <a:off x="3429000" y="4548188"/>
            <a:ext cx="2209800" cy="404812"/>
          </a:xfrm>
          <a:prstGeom prst="rect">
            <a:avLst/>
          </a:prstGeom>
          <a:noFill/>
          <a:ln w="38100">
            <a:solidFill>
              <a:srgbClr val="FF99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b="1">
                <a:solidFill>
                  <a:srgbClr val="FF9900"/>
                </a:solidFill>
              </a:rPr>
              <a:t>Photons gamma</a:t>
            </a:r>
          </a:p>
        </p:txBody>
      </p:sp>
      <p:sp>
        <p:nvSpPr>
          <p:cNvPr id="60479" name="Line 73"/>
          <p:cNvSpPr>
            <a:spLocks noChangeShapeType="1"/>
          </p:cNvSpPr>
          <p:nvPr/>
        </p:nvSpPr>
        <p:spPr bwMode="auto">
          <a:xfrm flipH="1">
            <a:off x="1200150" y="1295400"/>
            <a:ext cx="62865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0480" name="Line 74"/>
          <p:cNvSpPr>
            <a:spLocks noChangeShapeType="1"/>
          </p:cNvSpPr>
          <p:nvPr/>
        </p:nvSpPr>
        <p:spPr bwMode="auto">
          <a:xfrm>
            <a:off x="2590800" y="4648200"/>
            <a:ext cx="0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0481" name="Line 75"/>
          <p:cNvSpPr>
            <a:spLocks noChangeShapeType="1"/>
          </p:cNvSpPr>
          <p:nvPr/>
        </p:nvSpPr>
        <p:spPr bwMode="auto">
          <a:xfrm flipH="1">
            <a:off x="6172200" y="16764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0482" name="Line 76"/>
          <p:cNvSpPr>
            <a:spLocks noChangeShapeType="1"/>
          </p:cNvSpPr>
          <p:nvPr/>
        </p:nvSpPr>
        <p:spPr bwMode="auto">
          <a:xfrm flipH="1">
            <a:off x="2286000" y="1752600"/>
            <a:ext cx="228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0483" name="Text Box 77"/>
          <p:cNvSpPr txBox="1">
            <a:spLocks noChangeArrowheads="1"/>
          </p:cNvSpPr>
          <p:nvPr/>
        </p:nvSpPr>
        <p:spPr bwMode="auto">
          <a:xfrm>
            <a:off x="1752600" y="990600"/>
            <a:ext cx="2514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Trace trajectographe</a:t>
            </a:r>
          </a:p>
        </p:txBody>
      </p:sp>
      <p:sp>
        <p:nvSpPr>
          <p:cNvPr id="60484" name="Text Box 78"/>
          <p:cNvSpPr txBox="1">
            <a:spLocks noChangeArrowheads="1"/>
          </p:cNvSpPr>
          <p:nvPr/>
        </p:nvSpPr>
        <p:spPr bwMode="auto">
          <a:xfrm>
            <a:off x="2362200" y="1462088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Trace MF</a:t>
            </a:r>
          </a:p>
        </p:txBody>
      </p:sp>
      <p:sp>
        <p:nvSpPr>
          <p:cNvPr id="60485" name="Text Box 79"/>
          <p:cNvSpPr txBox="1">
            <a:spLocks noChangeArrowheads="1"/>
          </p:cNvSpPr>
          <p:nvPr/>
        </p:nvSpPr>
        <p:spPr bwMode="auto">
          <a:xfrm>
            <a:off x="990600" y="4357688"/>
            <a:ext cx="2895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Module de calorimètre</a:t>
            </a:r>
          </a:p>
        </p:txBody>
      </p:sp>
      <p:sp>
        <p:nvSpPr>
          <p:cNvPr id="60486" name="Text Box 80"/>
          <p:cNvSpPr txBox="1">
            <a:spLocks noChangeArrowheads="1"/>
          </p:cNvSpPr>
          <p:nvPr/>
        </p:nvSpPr>
        <p:spPr bwMode="auto">
          <a:xfrm>
            <a:off x="5257800" y="1309688"/>
            <a:ext cx="2209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Gerbe de particules</a:t>
            </a:r>
          </a:p>
        </p:txBody>
      </p:sp>
      <p:sp>
        <p:nvSpPr>
          <p:cNvPr id="60487" name="Line 81"/>
          <p:cNvSpPr>
            <a:spLocks noChangeShapeType="1"/>
          </p:cNvSpPr>
          <p:nvPr/>
        </p:nvSpPr>
        <p:spPr bwMode="auto">
          <a:xfrm flipH="1">
            <a:off x="2495550" y="2590800"/>
            <a:ext cx="400050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0488" name="Text Box 82"/>
          <p:cNvSpPr txBox="1">
            <a:spLocks noChangeArrowheads="1"/>
          </p:cNvSpPr>
          <p:nvPr/>
        </p:nvSpPr>
        <p:spPr bwMode="auto">
          <a:xfrm>
            <a:off x="2743200" y="2286000"/>
            <a:ext cx="1752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/>
              <a:t>Centre de la trace MF</a:t>
            </a:r>
          </a:p>
        </p:txBody>
      </p:sp>
      <p:sp>
        <p:nvSpPr>
          <p:cNvPr id="60489" name="Line 83"/>
          <p:cNvSpPr>
            <a:spLocks noChangeShapeType="1"/>
          </p:cNvSpPr>
          <p:nvPr/>
        </p:nvSpPr>
        <p:spPr bwMode="auto">
          <a:xfrm flipH="1" flipV="1">
            <a:off x="7772400" y="3657600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0490" name="Text Box 84"/>
          <p:cNvSpPr txBox="1">
            <a:spLocks noChangeArrowheads="1"/>
          </p:cNvSpPr>
          <p:nvPr/>
        </p:nvSpPr>
        <p:spPr bwMode="auto">
          <a:xfrm>
            <a:off x="8153400" y="4205288"/>
            <a:ext cx="1066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D</a:t>
            </a:r>
            <a:r>
              <a:rPr lang="fr-FR" baseline="-25000"/>
              <a:t>b</a:t>
            </a:r>
          </a:p>
        </p:txBody>
      </p:sp>
      <p:sp>
        <p:nvSpPr>
          <p:cNvPr id="60491" name="Line 85"/>
          <p:cNvSpPr>
            <a:spLocks noChangeShapeType="1"/>
          </p:cNvSpPr>
          <p:nvPr/>
        </p:nvSpPr>
        <p:spPr bwMode="auto">
          <a:xfrm>
            <a:off x="4572000" y="533400"/>
            <a:ext cx="0" cy="1143000"/>
          </a:xfrm>
          <a:prstGeom prst="line">
            <a:avLst/>
          </a:prstGeom>
          <a:noFill/>
          <a:ln w="635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92" name="Line 86"/>
          <p:cNvSpPr>
            <a:spLocks noChangeShapeType="1"/>
          </p:cNvSpPr>
          <p:nvPr/>
        </p:nvSpPr>
        <p:spPr bwMode="auto">
          <a:xfrm>
            <a:off x="4572000" y="2133600"/>
            <a:ext cx="0" cy="2381250"/>
          </a:xfrm>
          <a:prstGeom prst="line">
            <a:avLst/>
          </a:prstGeom>
          <a:noFill/>
          <a:ln w="635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93" name="Line 87"/>
          <p:cNvSpPr>
            <a:spLocks noChangeShapeType="1"/>
          </p:cNvSpPr>
          <p:nvPr/>
        </p:nvSpPr>
        <p:spPr bwMode="auto">
          <a:xfrm>
            <a:off x="4572000" y="4953000"/>
            <a:ext cx="0" cy="1866900"/>
          </a:xfrm>
          <a:prstGeom prst="line">
            <a:avLst/>
          </a:prstGeom>
          <a:noFill/>
          <a:ln w="635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94" name="Line 88"/>
          <p:cNvSpPr>
            <a:spLocks noChangeShapeType="1"/>
          </p:cNvSpPr>
          <p:nvPr/>
        </p:nvSpPr>
        <p:spPr bwMode="auto">
          <a:xfrm flipH="1">
            <a:off x="8305800" y="1981200"/>
            <a:ext cx="0" cy="952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0495" name="Text Box 89"/>
          <p:cNvSpPr txBox="1">
            <a:spLocks noChangeArrowheads="1"/>
          </p:cNvSpPr>
          <p:nvPr/>
        </p:nvSpPr>
        <p:spPr bwMode="auto">
          <a:xfrm>
            <a:off x="6324600" y="1633538"/>
            <a:ext cx="3162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Proton secondaire au MIP</a:t>
            </a:r>
          </a:p>
        </p:txBody>
      </p:sp>
      <p:sp>
        <p:nvSpPr>
          <p:cNvPr id="60496" name="Line 90"/>
          <p:cNvSpPr>
            <a:spLocks noChangeShapeType="1"/>
          </p:cNvSpPr>
          <p:nvPr/>
        </p:nvSpPr>
        <p:spPr bwMode="auto">
          <a:xfrm>
            <a:off x="2952750" y="3409950"/>
            <a:ext cx="76200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97" name="Line 91"/>
          <p:cNvSpPr>
            <a:spLocks noChangeShapeType="1"/>
          </p:cNvSpPr>
          <p:nvPr/>
        </p:nvSpPr>
        <p:spPr bwMode="auto">
          <a:xfrm>
            <a:off x="2952750" y="3409950"/>
            <a:ext cx="819150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98" name="Line 92"/>
          <p:cNvSpPr>
            <a:spLocks noChangeShapeType="1"/>
          </p:cNvSpPr>
          <p:nvPr/>
        </p:nvSpPr>
        <p:spPr bwMode="auto">
          <a:xfrm flipV="1">
            <a:off x="2990850" y="3524250"/>
            <a:ext cx="171450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499" name="Line 93"/>
          <p:cNvSpPr>
            <a:spLocks noChangeShapeType="1"/>
          </p:cNvSpPr>
          <p:nvPr/>
        </p:nvSpPr>
        <p:spPr bwMode="auto">
          <a:xfrm flipV="1">
            <a:off x="3124200" y="3638550"/>
            <a:ext cx="30480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00" name="Line 94"/>
          <p:cNvSpPr>
            <a:spLocks noChangeShapeType="1"/>
          </p:cNvSpPr>
          <p:nvPr/>
        </p:nvSpPr>
        <p:spPr bwMode="auto">
          <a:xfrm>
            <a:off x="1771650" y="2209800"/>
            <a:ext cx="1866900" cy="22669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501" name="Espace réservé du numéro de diapositive 9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FF5A375-AD83-43A8-B4D7-0424CED27E06}" type="slidenum">
              <a:rPr lang="fr-FR" smtClean="0">
                <a:latin typeface="Arial" pitchFamily="34" charset="0"/>
              </a:rPr>
              <a:pPr/>
              <a:t>74</a:t>
            </a:fld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3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p:oleObj spid="_x0000_s251906" name="Equation" r:id="rId4" imgW="114120" imgH="215640" progId="Equation.3">
              <p:embed/>
            </p:oleObj>
          </a:graphicData>
        </a:graphic>
      </p:graphicFrame>
      <p:sp>
        <p:nvSpPr>
          <p:cNvPr id="11267" name="Text Box 12"/>
          <p:cNvSpPr txBox="1">
            <a:spLocks noChangeArrowheads="1"/>
          </p:cNvSpPr>
          <p:nvPr/>
        </p:nvSpPr>
        <p:spPr bwMode="auto">
          <a:xfrm>
            <a:off x="-342900" y="-76200"/>
            <a:ext cx="97155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200" b="1">
                <a:solidFill>
                  <a:srgbClr val="CC3300"/>
                </a:solidFill>
              </a:rPr>
              <a:t>Observabilité de l’émission synchrotron des UHECRs par le LAT</a:t>
            </a:r>
            <a:endParaRPr lang="fr-FR" sz="3200" b="1" baseline="30000">
              <a:solidFill>
                <a:srgbClr val="CC3300"/>
              </a:solidFill>
            </a:endParaRPr>
          </a:p>
        </p:txBody>
      </p:sp>
      <p:sp>
        <p:nvSpPr>
          <p:cNvPr id="11268" name="Text Box 2"/>
          <p:cNvSpPr txBox="1">
            <a:spLocks noChangeArrowheads="1"/>
          </p:cNvSpPr>
          <p:nvPr/>
        </p:nvSpPr>
        <p:spPr bwMode="auto">
          <a:xfrm>
            <a:off x="0" y="1066800"/>
            <a:ext cx="9372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5"/>
              </a:buBlip>
            </a:pPr>
            <a:r>
              <a:rPr lang="fr-FR" sz="1600" b="1">
                <a:solidFill>
                  <a:srgbClr val="0000CC"/>
                </a:solidFill>
              </a:rPr>
              <a:t> </a:t>
            </a:r>
            <a:r>
              <a:rPr lang="fr-FR" sz="1600">
                <a:solidFill>
                  <a:srgbClr val="CC3300"/>
                </a:solidFill>
              </a:rPr>
              <a:t>Estimation de l’</a:t>
            </a:r>
            <a:r>
              <a:rPr lang="fr-FR" sz="1600" b="1">
                <a:solidFill>
                  <a:srgbClr val="CC3300"/>
                </a:solidFill>
              </a:rPr>
              <a:t>énergie synchrotron des UHECRs</a:t>
            </a:r>
            <a:r>
              <a:rPr lang="fr-FR" sz="1600">
                <a:solidFill>
                  <a:srgbClr val="CC3300"/>
                </a:solidFill>
              </a:rPr>
              <a:t> en </a:t>
            </a:r>
            <a:r>
              <a:rPr lang="fr-FR" sz="1600" b="1">
                <a:solidFill>
                  <a:srgbClr val="CC3300"/>
                </a:solidFill>
              </a:rPr>
              <a:t>fonction de</a:t>
            </a:r>
            <a:r>
              <a:rPr lang="fr-FR" sz="1600">
                <a:solidFill>
                  <a:srgbClr val="CC3300"/>
                </a:solidFill>
              </a:rPr>
              <a:t> l’</a:t>
            </a:r>
            <a:r>
              <a:rPr lang="fr-FR" sz="1600" b="1">
                <a:solidFill>
                  <a:srgbClr val="CC3300"/>
                </a:solidFill>
              </a:rPr>
              <a:t>énergie synchrotron provenant des électrons</a:t>
            </a:r>
          </a:p>
        </p:txBody>
      </p:sp>
      <p:pic>
        <p:nvPicPr>
          <p:cNvPr id="11269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52800" y="1371600"/>
            <a:ext cx="1752600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0" name="Text Box 2"/>
          <p:cNvSpPr txBox="1">
            <a:spLocks noChangeArrowheads="1"/>
          </p:cNvSpPr>
          <p:nvPr/>
        </p:nvSpPr>
        <p:spPr bwMode="auto">
          <a:xfrm>
            <a:off x="0" y="22860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5"/>
              </a:buBlip>
            </a:pPr>
            <a:r>
              <a:rPr lang="fr-FR" sz="1600" b="1">
                <a:solidFill>
                  <a:srgbClr val="0000CC"/>
                </a:solidFill>
              </a:rPr>
              <a:t> </a:t>
            </a:r>
            <a:r>
              <a:rPr lang="fr-FR" sz="1600">
                <a:solidFill>
                  <a:srgbClr val="CC3300"/>
                </a:solidFill>
              </a:rPr>
              <a:t>Evaluation de l’</a:t>
            </a:r>
            <a:r>
              <a:rPr lang="fr-FR" sz="1600" b="1">
                <a:solidFill>
                  <a:srgbClr val="CC3300"/>
                </a:solidFill>
              </a:rPr>
              <a:t>énergie E</a:t>
            </a:r>
            <a:r>
              <a:rPr lang="fr-FR" sz="1600" b="1" baseline="-25000">
                <a:solidFill>
                  <a:srgbClr val="CC3300"/>
                </a:solidFill>
              </a:rPr>
              <a:t>r</a:t>
            </a:r>
            <a:r>
              <a:rPr lang="fr-FR" sz="1600" b="1" baseline="30000">
                <a:solidFill>
                  <a:srgbClr val="CC3300"/>
                </a:solidFill>
              </a:rPr>
              <a:t>e</a:t>
            </a:r>
            <a:r>
              <a:rPr lang="fr-FR" sz="1600" b="1">
                <a:solidFill>
                  <a:srgbClr val="CC3300"/>
                </a:solidFill>
              </a:rPr>
              <a:t> mesurée par le détecteur</a:t>
            </a:r>
            <a:r>
              <a:rPr lang="fr-FR" sz="1600">
                <a:solidFill>
                  <a:srgbClr val="CC3300"/>
                </a:solidFill>
              </a:rPr>
              <a:t> en provenant de l’émission synchrotron des </a:t>
            </a:r>
            <a:r>
              <a:rPr lang="fr-FR" sz="1600" b="1">
                <a:solidFill>
                  <a:srgbClr val="CC3300"/>
                </a:solidFill>
              </a:rPr>
              <a:t>électrons</a:t>
            </a:r>
            <a:r>
              <a:rPr lang="fr-FR" sz="1600">
                <a:solidFill>
                  <a:srgbClr val="CC3300"/>
                </a:solidFill>
              </a:rPr>
              <a:t> sur la base de </a:t>
            </a:r>
            <a:r>
              <a:rPr lang="fr-FR" sz="1600" b="1">
                <a:solidFill>
                  <a:srgbClr val="CC3300"/>
                </a:solidFill>
              </a:rPr>
              <a:t>paramètres de Band typiques</a:t>
            </a:r>
            <a:r>
              <a:rPr lang="fr-FR" sz="1600">
                <a:solidFill>
                  <a:srgbClr val="CC3300"/>
                </a:solidFill>
              </a:rPr>
              <a:t>                                                                                                   	(-1,5&lt;</a:t>
            </a:r>
            <a:r>
              <a:rPr lang="fr-FR" sz="1600">
                <a:solidFill>
                  <a:srgbClr val="CC3300"/>
                </a:solidFill>
                <a:sym typeface="Symbol" pitchFamily="18" charset="2"/>
              </a:rPr>
              <a:t></a:t>
            </a:r>
            <a:r>
              <a:rPr lang="fr-FR" sz="1600" baseline="-25000">
                <a:solidFill>
                  <a:srgbClr val="CC3300"/>
                </a:solidFill>
                <a:sym typeface="Symbol" pitchFamily="18" charset="2"/>
              </a:rPr>
              <a:t>Band</a:t>
            </a:r>
            <a:r>
              <a:rPr lang="fr-FR" sz="1600">
                <a:solidFill>
                  <a:srgbClr val="CC3300"/>
                </a:solidFill>
                <a:sym typeface="Symbol" pitchFamily="18" charset="2"/>
              </a:rPr>
              <a:t>&lt;-0,5   ;   -3,1&lt;</a:t>
            </a:r>
            <a:r>
              <a:rPr lang="fr-FR" sz="1600" baseline="-25000">
                <a:solidFill>
                  <a:srgbClr val="CC3300"/>
                </a:solidFill>
                <a:sym typeface="Symbol" pitchFamily="18" charset="2"/>
              </a:rPr>
              <a:t>Band</a:t>
            </a:r>
            <a:r>
              <a:rPr lang="fr-FR" sz="1600">
                <a:solidFill>
                  <a:srgbClr val="CC3300"/>
                </a:solidFill>
                <a:sym typeface="Symbol" pitchFamily="18" charset="2"/>
              </a:rPr>
              <a:t>&lt;-2        ;             E</a:t>
            </a:r>
            <a:r>
              <a:rPr lang="fr-FR" sz="1600" baseline="-25000">
                <a:solidFill>
                  <a:srgbClr val="CC3300"/>
                </a:solidFill>
                <a:sym typeface="Symbol" pitchFamily="18" charset="2"/>
              </a:rPr>
              <a:t>peak</a:t>
            </a:r>
            <a:r>
              <a:rPr lang="fr-FR" sz="1600">
                <a:solidFill>
                  <a:srgbClr val="CC3300"/>
                </a:solidFill>
                <a:sym typeface="Symbol" pitchFamily="18" charset="2"/>
              </a:rPr>
              <a:t> ~ 200 keV  ;   durée ~ 20s</a:t>
            </a:r>
            <a:r>
              <a:rPr lang="fr-FR" sz="1600">
                <a:solidFill>
                  <a:srgbClr val="CC3300"/>
                </a:solidFill>
              </a:rPr>
              <a:t>)</a:t>
            </a:r>
          </a:p>
        </p:txBody>
      </p:sp>
      <p:pic>
        <p:nvPicPr>
          <p:cNvPr id="11271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400800" y="3109913"/>
            <a:ext cx="1747838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76200" y="3276600"/>
            <a:ext cx="5943600" cy="584200"/>
            <a:chOff x="240" y="4092"/>
            <a:chExt cx="3744" cy="368"/>
          </a:xfrm>
        </p:grpSpPr>
        <p:sp>
          <p:nvSpPr>
            <p:cNvPr id="11282" name="Line 33"/>
            <p:cNvSpPr>
              <a:spLocks noChangeShapeType="1"/>
            </p:cNvSpPr>
            <p:nvPr/>
          </p:nvSpPr>
          <p:spPr bwMode="auto">
            <a:xfrm>
              <a:off x="240" y="4257"/>
              <a:ext cx="480" cy="0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83" name="Text Box 34"/>
            <p:cNvSpPr txBox="1">
              <a:spLocks noChangeArrowheads="1"/>
            </p:cNvSpPr>
            <p:nvPr/>
          </p:nvSpPr>
          <p:spPr bwMode="auto">
            <a:xfrm>
              <a:off x="720" y="4092"/>
              <a:ext cx="326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1600">
                  <a:solidFill>
                    <a:srgbClr val="0000FF"/>
                  </a:solidFill>
                </a:rPr>
                <a:t>Estimation de l’</a:t>
              </a:r>
              <a:r>
                <a:rPr lang="fr-FR" sz="1600" b="1">
                  <a:solidFill>
                    <a:srgbClr val="0000FF"/>
                  </a:solidFill>
                </a:rPr>
                <a:t>énergie synchrotron mesurée par le détecteur pour les UHECRs</a:t>
              </a:r>
            </a:p>
          </p:txBody>
        </p:sp>
      </p:grpSp>
      <p:sp>
        <p:nvSpPr>
          <p:cNvPr id="11273" name="Text Box 2"/>
          <p:cNvSpPr txBox="1">
            <a:spLocks noChangeArrowheads="1"/>
          </p:cNvSpPr>
          <p:nvPr/>
        </p:nvSpPr>
        <p:spPr bwMode="auto">
          <a:xfrm>
            <a:off x="0" y="4038600"/>
            <a:ext cx="6324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5"/>
              </a:buBlip>
            </a:pPr>
            <a:r>
              <a:rPr lang="fr-FR" sz="1600">
                <a:solidFill>
                  <a:srgbClr val="0000CC"/>
                </a:solidFill>
              </a:rPr>
              <a:t> </a:t>
            </a:r>
            <a:r>
              <a:rPr lang="fr-FR" sz="1600">
                <a:solidFill>
                  <a:srgbClr val="CC3300"/>
                </a:solidFill>
              </a:rPr>
              <a:t>Calcul du </a:t>
            </a:r>
            <a:r>
              <a:rPr lang="fr-FR" sz="1600" b="1">
                <a:solidFill>
                  <a:srgbClr val="CC3300"/>
                </a:solidFill>
              </a:rPr>
              <a:t>nombre de photons au-dessus d’un seuil en énergie</a:t>
            </a:r>
            <a:r>
              <a:rPr lang="fr-FR" sz="1600">
                <a:solidFill>
                  <a:srgbClr val="CC3300"/>
                </a:solidFill>
              </a:rPr>
              <a:t> provenant de l’</a:t>
            </a:r>
            <a:r>
              <a:rPr lang="fr-FR" sz="1600" b="1">
                <a:solidFill>
                  <a:srgbClr val="CC3300"/>
                </a:solidFill>
              </a:rPr>
              <a:t>émission synchrotron des UHECRs</a:t>
            </a:r>
          </a:p>
        </p:txBody>
      </p: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53975" y="5605463"/>
            <a:ext cx="9091613" cy="338137"/>
            <a:chOff x="410" y="4445"/>
            <a:chExt cx="3562" cy="213"/>
          </a:xfrm>
        </p:grpSpPr>
        <p:sp>
          <p:nvSpPr>
            <p:cNvPr id="11280" name="Line 33"/>
            <p:cNvSpPr>
              <a:spLocks noChangeShapeType="1"/>
            </p:cNvSpPr>
            <p:nvPr/>
          </p:nvSpPr>
          <p:spPr bwMode="auto">
            <a:xfrm flipV="1">
              <a:off x="410" y="4567"/>
              <a:ext cx="310" cy="3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81" name="Text Box 34"/>
            <p:cNvSpPr txBox="1">
              <a:spLocks noChangeArrowheads="1"/>
            </p:cNvSpPr>
            <p:nvPr/>
          </p:nvSpPr>
          <p:spPr bwMode="auto">
            <a:xfrm>
              <a:off x="720" y="4445"/>
              <a:ext cx="3252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1600">
                  <a:solidFill>
                    <a:srgbClr val="0000FF"/>
                  </a:solidFill>
                </a:rPr>
                <a:t>Le </a:t>
              </a:r>
              <a:r>
                <a:rPr lang="fr-FR" sz="1600" b="1">
                  <a:solidFill>
                    <a:srgbClr val="0000FF"/>
                  </a:solidFill>
                </a:rPr>
                <a:t>GLAST-LAT</a:t>
              </a:r>
              <a:r>
                <a:rPr lang="fr-FR" sz="1600">
                  <a:solidFill>
                    <a:srgbClr val="0000FF"/>
                  </a:solidFill>
                </a:rPr>
                <a:t> devrait observer entre </a:t>
              </a:r>
              <a:r>
                <a:rPr lang="fr-FR" sz="1600" b="1" u="sng">
                  <a:solidFill>
                    <a:srgbClr val="0000FF"/>
                  </a:solidFill>
                </a:rPr>
                <a:t>10 et 200 photons</a:t>
              </a:r>
              <a:r>
                <a:rPr lang="fr-FR" sz="1600" b="1">
                  <a:solidFill>
                    <a:srgbClr val="0000FF"/>
                  </a:solidFill>
                </a:rPr>
                <a:t> en provenance des UHECRs.</a:t>
              </a:r>
            </a:p>
          </p:txBody>
        </p:sp>
      </p:grpSp>
      <p:pic>
        <p:nvPicPr>
          <p:cNvPr id="11275" name="Picture 1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90800" y="4724400"/>
            <a:ext cx="358140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53975" y="5943600"/>
            <a:ext cx="8861425" cy="584200"/>
            <a:chOff x="410" y="4370"/>
            <a:chExt cx="3472" cy="368"/>
          </a:xfrm>
        </p:grpSpPr>
        <p:sp>
          <p:nvSpPr>
            <p:cNvPr id="11278" name="Line 33"/>
            <p:cNvSpPr>
              <a:spLocks noChangeShapeType="1"/>
            </p:cNvSpPr>
            <p:nvPr/>
          </p:nvSpPr>
          <p:spPr bwMode="auto">
            <a:xfrm flipV="1">
              <a:off x="410" y="4567"/>
              <a:ext cx="310" cy="2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79" name="Text Box 34"/>
            <p:cNvSpPr txBox="1">
              <a:spLocks noChangeArrowheads="1"/>
            </p:cNvSpPr>
            <p:nvPr/>
          </p:nvSpPr>
          <p:spPr bwMode="auto">
            <a:xfrm>
              <a:off x="720" y="4370"/>
              <a:ext cx="3162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1600" b="1">
                  <a:solidFill>
                    <a:srgbClr val="0000FF"/>
                  </a:solidFill>
                </a:rPr>
                <a:t>Possibilité de détection avec les télescopes au TeV</a:t>
              </a:r>
              <a:r>
                <a:rPr lang="fr-FR" sz="1600">
                  <a:solidFill>
                    <a:srgbClr val="0000FF"/>
                  </a:solidFill>
                </a:rPr>
                <a:t> si repointage durant les toutes premières secondes de la phase prompte (mais attention à l’atténuation par l’EBL)</a:t>
              </a:r>
            </a:p>
          </p:txBody>
        </p:sp>
      </p:grpSp>
      <p:sp>
        <p:nvSpPr>
          <p:cNvPr id="11277" name="Espace réservé du numéro de diapositive 2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5380082-CB89-42AC-A066-6D70895553AC}" type="slidenum">
              <a:rPr lang="fr-FR" smtClean="0">
                <a:latin typeface="Arial" pitchFamily="34" charset="0"/>
              </a:rPr>
              <a:pPr/>
              <a:t>75</a:t>
            </a:fld>
            <a:endParaRPr lang="fr-FR" smtClean="0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6"/>
          <p:cNvSpPr txBox="1">
            <a:spLocks noChangeArrowheads="1"/>
          </p:cNvSpPr>
          <p:nvPr/>
        </p:nvSpPr>
        <p:spPr bwMode="auto">
          <a:xfrm>
            <a:off x="3124200" y="0"/>
            <a:ext cx="2743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147122" y="1000108"/>
            <a:ext cx="938690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4000" b="1" dirty="0" smtClean="0">
                <a:solidFill>
                  <a:schemeClr val="accent5">
                    <a:lumMod val="75000"/>
                  </a:schemeClr>
                </a:solidFill>
              </a:rPr>
              <a:t>1 </a:t>
            </a:r>
            <a:r>
              <a:rPr lang="fr-FR" sz="2500" b="1" dirty="0" err="1" smtClean="0">
                <a:solidFill>
                  <a:schemeClr val="accent5">
                    <a:lumMod val="75000"/>
                  </a:schemeClr>
                </a:solidFill>
              </a:rPr>
              <a:t>Overview</a:t>
            </a:r>
            <a:r>
              <a:rPr lang="fr-FR" sz="2500" b="1" dirty="0" smtClean="0">
                <a:solidFill>
                  <a:schemeClr val="accent5">
                    <a:lumMod val="75000"/>
                  </a:schemeClr>
                </a:solidFill>
              </a:rPr>
              <a:t> of GLAST : </a:t>
            </a:r>
            <a:endParaRPr lang="fr-FR" sz="25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142844" y="3006866"/>
            <a:ext cx="101055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fr-FR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GLAST, an </a:t>
            </a:r>
            <a:r>
              <a:rPr lang="fr-FR" sz="25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Unprecedent</a:t>
            </a:r>
            <a:r>
              <a:rPr lang="fr-FR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5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Telescope</a:t>
            </a:r>
            <a:r>
              <a:rPr lang="fr-FR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fr-FR" sz="25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Studying</a:t>
            </a:r>
            <a:r>
              <a:rPr lang="fr-FR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5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GRBs</a:t>
            </a:r>
            <a:r>
              <a:rPr lang="fr-FR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</a:t>
            </a:r>
            <a:endParaRPr lang="fr-FR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747150" y="1841833"/>
            <a:ext cx="8968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 The GLAST mission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 The “GLAST Burst Monitor” (GBM) &amp; the “Large Area Telescope” (LAT)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 The LAT, a Pair Conversion Telescope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747150" y="3770659"/>
            <a:ext cx="8396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Brief introduction to GRBs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Overview of gamma ray instruments : GBM and LAT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High energy emission with GLAST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147122" y="5072074"/>
            <a:ext cx="105299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4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</a:t>
            </a:r>
            <a:r>
              <a:rPr lang="fr-FR" sz="2500" b="1" dirty="0" smtClean="0">
                <a:solidFill>
                  <a:schemeClr val="accent5">
                    <a:lumMod val="75000"/>
                  </a:schemeClr>
                </a:solidFill>
              </a:rPr>
              <a:t>UHECR Production in </a:t>
            </a:r>
            <a:r>
              <a:rPr lang="fr-FR" sz="2500" b="1" dirty="0" err="1" smtClean="0">
                <a:solidFill>
                  <a:schemeClr val="accent5">
                    <a:lumMod val="75000"/>
                  </a:schemeClr>
                </a:solidFill>
              </a:rPr>
              <a:t>GRBs</a:t>
            </a:r>
            <a:r>
              <a:rPr lang="fr-FR" sz="2500" b="1" dirty="0" smtClean="0">
                <a:solidFill>
                  <a:schemeClr val="accent5">
                    <a:lumMod val="75000"/>
                  </a:schemeClr>
                </a:solidFill>
              </a:rPr>
              <a:t> and Signature </a:t>
            </a:r>
            <a:r>
              <a:rPr lang="fr-FR" sz="2500" b="1" dirty="0" err="1" smtClean="0">
                <a:solidFill>
                  <a:schemeClr val="accent5">
                    <a:lumMod val="75000"/>
                  </a:schemeClr>
                </a:solidFill>
              </a:rPr>
              <a:t>with</a:t>
            </a:r>
            <a:r>
              <a:rPr lang="fr-FR" sz="2500" b="1" dirty="0" smtClean="0">
                <a:solidFill>
                  <a:schemeClr val="accent5">
                    <a:lumMod val="75000"/>
                  </a:schemeClr>
                </a:solidFill>
              </a:rPr>
              <a:t> the LAT</a:t>
            </a:r>
            <a:endParaRPr lang="fr-FR" sz="2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533400" y="-76200"/>
            <a:ext cx="8001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36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GRBs</a:t>
            </a:r>
            <a:r>
              <a:rPr lang="fr-FR" sz="36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fr-FR" sz="36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</a:t>
            </a:r>
            <a:r>
              <a:rPr lang="fr-FR" sz="36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6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Observational</a:t>
            </a:r>
            <a:r>
              <a:rPr lang="fr-FR" sz="36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6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Facts</a:t>
            </a:r>
            <a:endParaRPr lang="fr-FR" sz="3600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5726" y="711280"/>
            <a:ext cx="8991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dirty="0" smtClean="0">
                <a:solidFill>
                  <a:schemeClr val="bg1"/>
                </a:solidFill>
              </a:rPr>
              <a:t> </a:t>
            </a:r>
            <a:r>
              <a:rPr lang="fr-FR" sz="2000" b="1" dirty="0" smtClean="0">
                <a:solidFill>
                  <a:schemeClr val="bg1"/>
                </a:solidFill>
              </a:rPr>
              <a:t>Intense</a:t>
            </a:r>
            <a:r>
              <a:rPr lang="fr-FR" sz="2000" dirty="0" smtClean="0">
                <a:solidFill>
                  <a:schemeClr val="bg1"/>
                </a:solidFill>
              </a:rPr>
              <a:t> and </a:t>
            </a:r>
            <a:r>
              <a:rPr lang="fr-FR" sz="2000" b="1" dirty="0" smtClean="0">
                <a:solidFill>
                  <a:schemeClr val="bg1"/>
                </a:solidFill>
              </a:rPr>
              <a:t>short</a:t>
            </a:r>
            <a:r>
              <a:rPr lang="fr-FR" sz="2000" dirty="0" smtClean="0">
                <a:solidFill>
                  <a:schemeClr val="bg1"/>
                </a:solidFill>
              </a:rPr>
              <a:t> gamma-ray </a:t>
            </a:r>
            <a:r>
              <a:rPr lang="fr-FR" sz="2000" dirty="0" err="1">
                <a:solidFill>
                  <a:schemeClr val="bg1"/>
                </a:solidFill>
              </a:rPr>
              <a:t>emission</a:t>
            </a:r>
            <a:r>
              <a:rPr lang="fr-FR" sz="2000" dirty="0"/>
              <a:t> </a:t>
            </a:r>
            <a:r>
              <a:rPr lang="fr-FR" sz="2000" dirty="0" smtClean="0">
                <a:solidFill>
                  <a:schemeClr val="bg1"/>
                </a:solidFill>
              </a:rPr>
              <a:t>: </a:t>
            </a:r>
            <a:r>
              <a:rPr lang="fr-FR" sz="2000" b="1" dirty="0" smtClean="0">
                <a:solidFill>
                  <a:schemeClr val="bg1"/>
                </a:solidFill>
              </a:rPr>
              <a:t>prompt </a:t>
            </a:r>
            <a:r>
              <a:rPr lang="fr-FR" sz="2000" b="1" dirty="0" err="1" smtClean="0">
                <a:solidFill>
                  <a:schemeClr val="bg1"/>
                </a:solidFill>
              </a:rPr>
              <a:t>emission</a:t>
            </a:r>
            <a:r>
              <a:rPr lang="fr-FR" sz="2000" dirty="0" smtClean="0">
                <a:solidFill>
                  <a:schemeClr val="bg1"/>
                </a:solidFill>
              </a:rPr>
              <a:t> – </a:t>
            </a:r>
            <a:r>
              <a:rPr lang="fr-FR" sz="2000" b="1" dirty="0" err="1" smtClean="0">
                <a:solidFill>
                  <a:schemeClr val="bg1"/>
                </a:solidFill>
              </a:rPr>
              <a:t>keV</a:t>
            </a:r>
            <a:r>
              <a:rPr lang="fr-FR" sz="2000" b="1" dirty="0" smtClean="0">
                <a:solidFill>
                  <a:schemeClr val="bg1"/>
                </a:solidFill>
              </a:rPr>
              <a:t>-MeV range</a:t>
            </a:r>
            <a:r>
              <a:rPr lang="fr-FR" sz="2000" dirty="0" smtClean="0">
                <a:solidFill>
                  <a:schemeClr val="bg1"/>
                </a:solidFill>
              </a:rPr>
              <a:t>.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6" name="Picture 9" descr="batse_bimod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88" y="1785926"/>
            <a:ext cx="3286116" cy="2345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19050" y="3814708"/>
            <a:ext cx="53387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dirty="0" smtClean="0">
                <a:solidFill>
                  <a:schemeClr val="bg1"/>
                </a:solidFill>
              </a:rPr>
              <a:t> </a:t>
            </a:r>
            <a:r>
              <a:rPr lang="fr-FR" sz="2000" b="1" dirty="0" smtClean="0">
                <a:solidFill>
                  <a:schemeClr val="bg1"/>
                </a:solidFill>
              </a:rPr>
              <a:t>Bimodal </a:t>
            </a:r>
            <a:r>
              <a:rPr lang="fr-FR" sz="2000" b="1" dirty="0">
                <a:solidFill>
                  <a:schemeClr val="bg1"/>
                </a:solidFill>
              </a:rPr>
              <a:t>time</a:t>
            </a:r>
            <a:r>
              <a:rPr lang="fr-FR" sz="2000" dirty="0">
                <a:solidFill>
                  <a:schemeClr val="bg1"/>
                </a:solidFill>
              </a:rPr>
              <a:t> distribution </a:t>
            </a:r>
            <a:r>
              <a:rPr lang="fr-FR" sz="2000" dirty="0" smtClean="0">
                <a:solidFill>
                  <a:schemeClr val="bg1"/>
                </a:solidFill>
              </a:rPr>
              <a:t>(cf. BATSE).  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25726" y="2818310"/>
            <a:ext cx="504634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dirty="0" smtClean="0">
                <a:solidFill>
                  <a:schemeClr val="bg1"/>
                </a:solidFill>
              </a:rPr>
              <a:t> </a:t>
            </a:r>
            <a:r>
              <a:rPr lang="fr-FR" sz="2000" b="1" dirty="0" err="1" smtClean="0">
                <a:solidFill>
                  <a:schemeClr val="bg1"/>
                </a:solidFill>
              </a:rPr>
              <a:t>Cosmological</a:t>
            </a:r>
            <a:r>
              <a:rPr lang="fr-FR" sz="2000" b="1" dirty="0" smtClean="0">
                <a:solidFill>
                  <a:schemeClr val="bg1"/>
                </a:solidFill>
              </a:rPr>
              <a:t> </a:t>
            </a:r>
            <a:r>
              <a:rPr lang="fr-FR" sz="2000" b="1" dirty="0" err="1" smtClean="0">
                <a:solidFill>
                  <a:schemeClr val="bg1"/>
                </a:solidFill>
              </a:rPr>
              <a:t>origin</a:t>
            </a:r>
            <a:r>
              <a:rPr lang="fr-FR" sz="2000" dirty="0" smtClean="0">
                <a:solidFill>
                  <a:schemeClr val="bg1"/>
                </a:solidFill>
              </a:rPr>
              <a:t> </a:t>
            </a:r>
            <a:r>
              <a:rPr lang="fr-FR" sz="2000" dirty="0" err="1" smtClean="0">
                <a:solidFill>
                  <a:schemeClr val="bg1"/>
                </a:solidFill>
              </a:rPr>
              <a:t>confirmed</a:t>
            </a:r>
            <a:r>
              <a:rPr lang="fr-FR" sz="2000" dirty="0" smtClean="0">
                <a:solidFill>
                  <a:schemeClr val="bg1"/>
                </a:solidFill>
              </a:rPr>
              <a:t> by </a:t>
            </a:r>
            <a:r>
              <a:rPr lang="fr-FR" sz="2000" b="1" dirty="0" err="1" smtClean="0">
                <a:solidFill>
                  <a:schemeClr val="bg1"/>
                </a:solidFill>
              </a:rPr>
              <a:t>afterglow</a:t>
            </a:r>
            <a:r>
              <a:rPr lang="fr-FR" sz="2000" b="1" dirty="0" smtClean="0">
                <a:solidFill>
                  <a:schemeClr val="bg1"/>
                </a:solidFill>
              </a:rPr>
              <a:t> </a:t>
            </a:r>
            <a:r>
              <a:rPr lang="fr-FR" sz="2000" dirty="0" err="1" smtClean="0">
                <a:solidFill>
                  <a:schemeClr val="bg1"/>
                </a:solidFill>
              </a:rPr>
              <a:t>detection</a:t>
            </a:r>
            <a:r>
              <a:rPr lang="fr-FR" sz="2000" dirty="0" smtClean="0">
                <a:solidFill>
                  <a:schemeClr val="bg1"/>
                </a:solidFill>
              </a:rPr>
              <a:t> and observation.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29984" y="4726008"/>
            <a:ext cx="3314691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b="1" dirty="0" smtClean="0">
                <a:solidFill>
                  <a:schemeClr val="bg1"/>
                </a:solidFill>
              </a:rPr>
              <a:t> High </a:t>
            </a:r>
            <a:r>
              <a:rPr lang="fr-FR" sz="2000" b="1" dirty="0" err="1">
                <a:solidFill>
                  <a:schemeClr val="bg1"/>
                </a:solidFill>
              </a:rPr>
              <a:t>variability</a:t>
            </a:r>
            <a:r>
              <a:rPr lang="fr-FR" sz="2000" dirty="0">
                <a:solidFill>
                  <a:schemeClr val="bg1"/>
                </a:solidFill>
              </a:rPr>
              <a:t> of the </a:t>
            </a:r>
            <a:r>
              <a:rPr lang="fr-FR" sz="2000" b="1" dirty="0">
                <a:solidFill>
                  <a:schemeClr val="bg1"/>
                </a:solidFill>
              </a:rPr>
              <a:t>prompt </a:t>
            </a:r>
            <a:r>
              <a:rPr lang="fr-FR" sz="2000" b="1" dirty="0" err="1">
                <a:solidFill>
                  <a:schemeClr val="bg1"/>
                </a:solidFill>
              </a:rPr>
              <a:t>emission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b="1" dirty="0" smtClean="0">
                <a:solidFill>
                  <a:schemeClr val="bg1"/>
                </a:solidFill>
              </a:rPr>
              <a:t>LC</a:t>
            </a:r>
            <a:r>
              <a:rPr lang="fr-FR" sz="2000" dirty="0" smtClean="0">
                <a:solidFill>
                  <a:schemeClr val="bg1"/>
                </a:solidFill>
              </a:rPr>
              <a:t>: long var. </a:t>
            </a:r>
            <a:r>
              <a:rPr lang="fr-FR" sz="2000" dirty="0">
                <a:solidFill>
                  <a:schemeClr val="bg1"/>
                </a:solidFill>
              </a:rPr>
              <a:t>and</a:t>
            </a:r>
            <a:r>
              <a:rPr lang="fr-FR" sz="2000" dirty="0"/>
              <a:t> </a:t>
            </a:r>
            <a:r>
              <a:rPr lang="fr-FR" sz="2000" dirty="0">
                <a:solidFill>
                  <a:schemeClr val="bg1"/>
                </a:solidFill>
              </a:rPr>
              <a:t>short </a:t>
            </a:r>
            <a:r>
              <a:rPr lang="fr-FR" sz="2000" dirty="0" smtClean="0">
                <a:solidFill>
                  <a:schemeClr val="bg1"/>
                </a:solidFill>
              </a:rPr>
              <a:t>var. </a:t>
            </a:r>
            <a:r>
              <a:rPr lang="fr-FR" sz="2000" dirty="0">
                <a:solidFill>
                  <a:schemeClr val="bg1"/>
                </a:solidFill>
              </a:rPr>
              <a:t>(</a:t>
            </a:r>
            <a:r>
              <a:rPr lang="fr-FR" sz="2000" dirty="0" err="1">
                <a:solidFill>
                  <a:schemeClr val="bg1"/>
                </a:solidFill>
              </a:rPr>
              <a:t>millisecond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variability</a:t>
            </a:r>
            <a:r>
              <a:rPr lang="fr-FR" sz="2000" dirty="0" smtClean="0">
                <a:solidFill>
                  <a:schemeClr val="bg1"/>
                </a:solidFill>
              </a:rPr>
              <a:t>)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21" name="Picture 42" descr="H:\2008-03-20_SeminarBarcelona\LC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65431" y="4442011"/>
            <a:ext cx="5765722" cy="238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8498-51EF-47AE-8F2F-D677FAEFE7F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5726" y="1357298"/>
            <a:ext cx="87025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dirty="0" smtClean="0">
                <a:solidFill>
                  <a:schemeClr val="bg1"/>
                </a:solidFill>
              </a:rPr>
              <a:t> </a:t>
            </a:r>
            <a:r>
              <a:rPr lang="fr-FR" sz="2000" b="1" dirty="0" err="1" smtClean="0">
                <a:solidFill>
                  <a:schemeClr val="bg1"/>
                </a:solidFill>
              </a:rPr>
              <a:t>Afterglow</a:t>
            </a:r>
            <a:r>
              <a:rPr lang="fr-FR" sz="2000" dirty="0" smtClean="0">
                <a:solidFill>
                  <a:schemeClr val="bg1"/>
                </a:solidFill>
              </a:rPr>
              <a:t> </a:t>
            </a:r>
            <a:r>
              <a:rPr lang="fr-FR" sz="2000" dirty="0" err="1" smtClean="0">
                <a:solidFill>
                  <a:schemeClr val="bg1"/>
                </a:solidFill>
              </a:rPr>
              <a:t>emission</a:t>
            </a:r>
            <a:r>
              <a:rPr lang="fr-FR" sz="2000" dirty="0" smtClean="0">
                <a:solidFill>
                  <a:schemeClr val="bg1"/>
                </a:solidFill>
              </a:rPr>
              <a:t> up to a </a:t>
            </a:r>
            <a:r>
              <a:rPr lang="fr-FR" sz="2000" b="1" dirty="0" smtClean="0">
                <a:solidFill>
                  <a:schemeClr val="bg1"/>
                </a:solidFill>
              </a:rPr>
              <a:t>few </a:t>
            </a:r>
            <a:r>
              <a:rPr lang="fr-FR" sz="2000" b="1" dirty="0" err="1" smtClean="0">
                <a:solidFill>
                  <a:schemeClr val="bg1"/>
                </a:solidFill>
              </a:rPr>
              <a:t>days</a:t>
            </a:r>
            <a:r>
              <a:rPr lang="fr-FR" sz="2000" b="1" dirty="0" smtClean="0">
                <a:solidFill>
                  <a:schemeClr val="bg1"/>
                </a:solidFill>
              </a:rPr>
              <a:t> </a:t>
            </a:r>
            <a:r>
              <a:rPr lang="fr-FR" sz="2000" b="1" dirty="0" err="1" smtClean="0">
                <a:solidFill>
                  <a:schemeClr val="bg1"/>
                </a:solidFill>
              </a:rPr>
              <a:t>after</a:t>
            </a:r>
            <a:r>
              <a:rPr lang="fr-FR" sz="2000" dirty="0" smtClean="0">
                <a:solidFill>
                  <a:schemeClr val="bg1"/>
                </a:solidFill>
              </a:rPr>
              <a:t> the prompt </a:t>
            </a:r>
            <a:r>
              <a:rPr lang="fr-FR" sz="2000" dirty="0" err="1" smtClean="0">
                <a:solidFill>
                  <a:schemeClr val="bg1"/>
                </a:solidFill>
              </a:rPr>
              <a:t>emission</a:t>
            </a:r>
            <a:r>
              <a:rPr lang="fr-FR" sz="2000" dirty="0" smtClean="0">
                <a:solidFill>
                  <a:schemeClr val="bg1"/>
                </a:solidFill>
              </a:rPr>
              <a:t> : </a:t>
            </a:r>
            <a:r>
              <a:rPr lang="fr-FR" sz="2000" b="1" dirty="0" smtClean="0">
                <a:solidFill>
                  <a:schemeClr val="bg1"/>
                </a:solidFill>
              </a:rPr>
              <a:t>radio -&gt; X-rays</a:t>
            </a:r>
            <a:r>
              <a:rPr lang="fr-FR" sz="2000" dirty="0" smtClean="0">
                <a:solidFill>
                  <a:schemeClr val="bg1"/>
                </a:solidFill>
              </a:rPr>
              <a:t>.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25726" y="2171634"/>
            <a:ext cx="53387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b="1" dirty="0" smtClean="0">
                <a:solidFill>
                  <a:schemeClr val="bg1"/>
                </a:solidFill>
              </a:rPr>
              <a:t> </a:t>
            </a:r>
            <a:r>
              <a:rPr lang="fr-FR" sz="2000" b="1" dirty="0" err="1" smtClean="0">
                <a:solidFill>
                  <a:schemeClr val="bg1"/>
                </a:solidFill>
              </a:rPr>
              <a:t>Isotropic</a:t>
            </a:r>
            <a:r>
              <a:rPr lang="fr-FR" sz="2000" dirty="0" smtClean="0">
                <a:solidFill>
                  <a:schemeClr val="bg1"/>
                </a:solidFill>
              </a:rPr>
              <a:t> </a:t>
            </a:r>
            <a:r>
              <a:rPr lang="fr-FR" sz="2000" dirty="0">
                <a:solidFill>
                  <a:schemeClr val="bg1"/>
                </a:solidFill>
              </a:rPr>
              <a:t>distribution</a:t>
            </a:r>
            <a:r>
              <a:rPr lang="fr-FR" sz="2000" b="1" dirty="0">
                <a:solidFill>
                  <a:schemeClr val="bg1"/>
                </a:solidFill>
              </a:rPr>
              <a:t> </a:t>
            </a:r>
            <a:r>
              <a:rPr lang="fr-FR" sz="2000" dirty="0">
                <a:solidFill>
                  <a:schemeClr val="bg1"/>
                </a:solidFill>
              </a:rPr>
              <a:t>in the </a:t>
            </a:r>
            <a:r>
              <a:rPr lang="fr-FR" sz="2000" dirty="0" err="1" smtClean="0">
                <a:solidFill>
                  <a:schemeClr val="bg1"/>
                </a:solidFill>
              </a:rPr>
              <a:t>sky</a:t>
            </a:r>
            <a:r>
              <a:rPr lang="fr-FR" sz="2000" dirty="0" smtClean="0">
                <a:solidFill>
                  <a:schemeClr val="bg1"/>
                </a:solidFill>
              </a:rPr>
              <a:t> (cf. BATSE).</a:t>
            </a:r>
            <a:endParaRPr lang="fr-FR" sz="2000" dirty="0">
              <a:solidFill>
                <a:schemeClr val="bg1"/>
              </a:solidFill>
            </a:endParaRPr>
          </a:p>
        </p:txBody>
      </p:sp>
      <p:cxnSp>
        <p:nvCxnSpPr>
          <p:cNvPr id="16" name="Connecteur droit avec flèche 15"/>
          <p:cNvCxnSpPr>
            <a:endCxn id="9" idx="3"/>
          </p:cNvCxnSpPr>
          <p:nvPr/>
        </p:nvCxnSpPr>
        <p:spPr>
          <a:xfrm flipV="1">
            <a:off x="4214810" y="4014763"/>
            <a:ext cx="1143008" cy="14259"/>
          </a:xfrm>
          <a:prstGeom prst="straightConnector1">
            <a:avLst/>
          </a:prstGeom>
          <a:ln w="476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3638</TotalTime>
  <Words>5797</Words>
  <Application>Microsoft Office PowerPoint</Application>
  <PresentationFormat>Affichage à l'écran (4:3)</PresentationFormat>
  <Paragraphs>1195</Paragraphs>
  <Slides>75</Slides>
  <Notes>71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75</vt:i4>
      </vt:variant>
    </vt:vector>
  </HeadingPairs>
  <TitlesOfParts>
    <vt:vector size="78" baseType="lpstr">
      <vt:lpstr>Thème Office</vt:lpstr>
      <vt:lpstr>Equation</vt:lpstr>
      <vt:lpstr>Équation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Diapositive 44</vt:lpstr>
      <vt:lpstr>Diapositive 45</vt:lpstr>
      <vt:lpstr>Diapositive 46</vt:lpstr>
      <vt:lpstr>Diapositive 47</vt:lpstr>
      <vt:lpstr>Hadronic and Leptonic Acceleration in the GRB Internal Shock Model</vt:lpstr>
      <vt:lpstr>Outline</vt:lpstr>
      <vt:lpstr>The GRB internal shock model</vt:lpstr>
      <vt:lpstr>Diffuse Shock Acceleration (DSA) model : basis</vt:lpstr>
      <vt:lpstr>Fermi acceleration in the internal shock stage</vt:lpstr>
      <vt:lpstr>Hadronic acceleration in the internal shocks</vt:lpstr>
      <vt:lpstr>Cosmic Ray generation :  an additional acceleration process</vt:lpstr>
      <vt:lpstr>Cosmic Ray generation :  an additional acceleration process</vt:lpstr>
      <vt:lpstr>Leptonic acceleration in the internal shock stage (1/2)</vt:lpstr>
      <vt:lpstr>Diapositive 57</vt:lpstr>
      <vt:lpstr>Conclusion</vt:lpstr>
      <vt:lpstr>Diapositive 59</vt:lpstr>
      <vt:lpstr>Diapositive 60</vt:lpstr>
      <vt:lpstr>Diapositive 61</vt:lpstr>
      <vt:lpstr>Diapositive 62</vt:lpstr>
      <vt:lpstr>Diapositive 63</vt:lpstr>
      <vt:lpstr>Diapositive 64</vt:lpstr>
      <vt:lpstr>Diapositive 65</vt:lpstr>
      <vt:lpstr>Diapositive 66</vt:lpstr>
      <vt:lpstr>Diapositive 67</vt:lpstr>
      <vt:lpstr>Diapositive 68</vt:lpstr>
      <vt:lpstr>Diapositive 69</vt:lpstr>
      <vt:lpstr>Diapositive 70</vt:lpstr>
      <vt:lpstr>Diapositive 71</vt:lpstr>
      <vt:lpstr>Diapositive 72</vt:lpstr>
      <vt:lpstr>Diapositive 73</vt:lpstr>
      <vt:lpstr>Diapositive 74</vt:lpstr>
      <vt:lpstr>Diapositive 75</vt:lpstr>
    </vt:vector>
  </TitlesOfParts>
  <Company> 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 </dc:creator>
  <cp:lastModifiedBy> </cp:lastModifiedBy>
  <cp:revision>275</cp:revision>
  <dcterms:created xsi:type="dcterms:W3CDTF">2008-04-01T21:52:34Z</dcterms:created>
  <dcterms:modified xsi:type="dcterms:W3CDTF">2008-05-23T18:25:07Z</dcterms:modified>
</cp:coreProperties>
</file>